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5" r:id="rId2"/>
    <p:sldId id="416" r:id="rId3"/>
    <p:sldId id="399" r:id="rId4"/>
    <p:sldId id="327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8" r:id="rId13"/>
    <p:sldId id="407" r:id="rId14"/>
    <p:sldId id="409" r:id="rId15"/>
    <p:sldId id="410" r:id="rId16"/>
    <p:sldId id="411" r:id="rId17"/>
    <p:sldId id="412" r:id="rId18"/>
    <p:sldId id="413" r:id="rId19"/>
    <p:sldId id="415" r:id="rId20"/>
    <p:sldId id="417" r:id="rId21"/>
    <p:sldId id="418" r:id="rId22"/>
    <p:sldId id="419" r:id="rId23"/>
    <p:sldId id="420" r:id="rId24"/>
    <p:sldId id="421" r:id="rId25"/>
    <p:sldId id="422" r:id="rId26"/>
    <p:sldId id="423" r:id="rId27"/>
    <p:sldId id="424" r:id="rId28"/>
    <p:sldId id="425" r:id="rId29"/>
    <p:sldId id="426" r:id="rId30"/>
    <p:sldId id="428" r:id="rId31"/>
    <p:sldId id="430" r:id="rId32"/>
    <p:sldId id="431" r:id="rId33"/>
    <p:sldId id="432" r:id="rId34"/>
    <p:sldId id="32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956" autoAdjust="0"/>
    <p:restoredTop sz="94654" autoAdjust="0"/>
  </p:normalViewPr>
  <p:slideViewPr>
    <p:cSldViewPr>
      <p:cViewPr>
        <p:scale>
          <a:sx n="100" d="100"/>
          <a:sy n="100" d="100"/>
        </p:scale>
        <p:origin x="-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38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Depression (%)</a:t>
            </a:r>
            <a:r>
              <a:rPr lang="en-US" baseline="0" dirty="0" smtClean="0"/>
              <a:t> by Monthly Salary </a:t>
            </a:r>
          </a:p>
          <a:p>
            <a:pPr>
              <a:defRPr/>
            </a:pPr>
            <a:r>
              <a:rPr lang="en-US" baseline="0" dirty="0" smtClean="0"/>
              <a:t>in UAE Dirham 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&lt;500</c:v>
                </c:pt>
                <c:pt idx="1">
                  <c:v>500-&lt;1000</c:v>
                </c:pt>
                <c:pt idx="2">
                  <c:v>1000-2000</c:v>
                </c:pt>
                <c:pt idx="3">
                  <c:v>&gt;2000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53.8</c:v>
                </c:pt>
                <c:pt idx="1">
                  <c:v>26.8</c:v>
                </c:pt>
                <c:pt idx="2">
                  <c:v>19.2</c:v>
                </c:pt>
                <c:pt idx="3">
                  <c:v>15.4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67264"/>
        <c:axId val="7713920"/>
      </c:barChart>
      <c:catAx>
        <c:axId val="41467264"/>
        <c:scaling>
          <c:orientation val="minMax"/>
        </c:scaling>
        <c:delete val="0"/>
        <c:axPos val="b"/>
        <c:majorTickMark val="out"/>
        <c:minorTickMark val="none"/>
        <c:tickLblPos val="nextTo"/>
        <c:crossAx val="7713920"/>
        <c:crosses val="autoZero"/>
        <c:auto val="1"/>
        <c:lblAlgn val="ctr"/>
        <c:lblOffset val="100"/>
        <c:noMultiLvlLbl val="0"/>
      </c:catAx>
      <c:valAx>
        <c:axId val="7713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1467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81.099999999999994</c:v>
                </c:pt>
                <c:pt idx="1">
                  <c:v>85.9</c:v>
                </c:pt>
                <c:pt idx="2">
                  <c:v>77.2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35296"/>
        <c:axId val="67121152"/>
      </c:barChart>
      <c:catAx>
        <c:axId val="41735296"/>
        <c:scaling>
          <c:orientation val="minMax"/>
        </c:scaling>
        <c:delete val="0"/>
        <c:axPos val="b"/>
        <c:majorTickMark val="out"/>
        <c:minorTickMark val="none"/>
        <c:tickLblPos val="nextTo"/>
        <c:crossAx val="67121152"/>
        <c:crosses val="autoZero"/>
        <c:auto val="1"/>
        <c:lblAlgn val="ctr"/>
        <c:lblOffset val="100"/>
        <c:noMultiLvlLbl val="0"/>
      </c:catAx>
      <c:valAx>
        <c:axId val="671211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173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022078837367546"/>
          <c:y val="0.30426143563259361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Moderate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20.5</c:v>
                </c:pt>
                <c:pt idx="1">
                  <c:v>18.899999999999999</c:v>
                </c:pt>
                <c:pt idx="2">
                  <c:v>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Vigorous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17.100000000000001</c:v>
                </c:pt>
                <c:pt idx="1">
                  <c:v>18.2</c:v>
                </c:pt>
                <c:pt idx="2">
                  <c:v>18.600000000000001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33568"/>
        <c:axId val="77980416"/>
      </c:barChart>
      <c:catAx>
        <c:axId val="77933568"/>
        <c:scaling>
          <c:orientation val="minMax"/>
        </c:scaling>
        <c:delete val="0"/>
        <c:axPos val="b"/>
        <c:majorTickMark val="out"/>
        <c:minorTickMark val="none"/>
        <c:tickLblPos val="nextTo"/>
        <c:crossAx val="77980416"/>
        <c:crosses val="autoZero"/>
        <c:auto val="1"/>
        <c:lblAlgn val="ctr"/>
        <c:lblOffset val="100"/>
        <c:noMultiLvlLbl val="0"/>
      </c:catAx>
      <c:valAx>
        <c:axId val="77980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7933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441807621269557"/>
          <c:y val="0.18709189624395958"/>
          <c:w val="0.15440908428113154"/>
          <c:h val="0.154402499534353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11.6</c:v>
                </c:pt>
                <c:pt idx="1">
                  <c:v>6.5</c:v>
                </c:pt>
                <c:pt idx="2">
                  <c:v>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398400"/>
        <c:axId val="67117824"/>
      </c:barChart>
      <c:catAx>
        <c:axId val="39398400"/>
        <c:scaling>
          <c:orientation val="minMax"/>
        </c:scaling>
        <c:delete val="0"/>
        <c:axPos val="b"/>
        <c:majorTickMark val="out"/>
        <c:minorTickMark val="none"/>
        <c:tickLblPos val="nextTo"/>
        <c:crossAx val="67117824"/>
        <c:crosses val="autoZero"/>
        <c:auto val="1"/>
        <c:lblAlgn val="ctr"/>
        <c:lblOffset val="100"/>
        <c:noMultiLvlLbl val="0"/>
      </c:catAx>
      <c:valAx>
        <c:axId val="67117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9398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5503560318849029"/>
          <c:y val="0.27058904370185977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843127247982885E-2"/>
          <c:y val="3.6099499708680781E-2"/>
          <c:w val="0.84080975989112472"/>
          <c:h val="0.84257714877474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57.3</c:v>
                </c:pt>
                <c:pt idx="1">
                  <c:v>62.7</c:v>
                </c:pt>
                <c:pt idx="2">
                  <c:v>68.8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002816"/>
        <c:axId val="78885632"/>
      </c:barChart>
      <c:catAx>
        <c:axId val="78002816"/>
        <c:scaling>
          <c:orientation val="minMax"/>
        </c:scaling>
        <c:delete val="0"/>
        <c:axPos val="b"/>
        <c:majorTickMark val="out"/>
        <c:minorTickMark val="none"/>
        <c:tickLblPos val="nextTo"/>
        <c:crossAx val="78885632"/>
        <c:crosses val="autoZero"/>
        <c:auto val="1"/>
        <c:lblAlgn val="ctr"/>
        <c:lblOffset val="100"/>
        <c:noMultiLvlLbl val="0"/>
      </c:catAx>
      <c:valAx>
        <c:axId val="78885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8002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2725782541071261"/>
          <c:y val="1.8046104221355757E-2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35.700000000000003</c:v>
                </c:pt>
                <c:pt idx="1">
                  <c:v>31.3</c:v>
                </c:pt>
                <c:pt idx="2">
                  <c:v>33.9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78624"/>
        <c:axId val="78902016"/>
      </c:barChart>
      <c:catAx>
        <c:axId val="77978624"/>
        <c:scaling>
          <c:orientation val="minMax"/>
        </c:scaling>
        <c:delete val="0"/>
        <c:axPos val="b"/>
        <c:majorTickMark val="out"/>
        <c:minorTickMark val="none"/>
        <c:tickLblPos val="nextTo"/>
        <c:crossAx val="78902016"/>
        <c:crosses val="autoZero"/>
        <c:auto val="1"/>
        <c:lblAlgn val="ctr"/>
        <c:lblOffset val="100"/>
        <c:noMultiLvlLbl val="0"/>
      </c:catAx>
      <c:valAx>
        <c:axId val="789020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7978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8281338096626802"/>
          <c:y val="0.15273567194429122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786089238845146E-2"/>
          <c:y val="3.6099499708680781E-2"/>
          <c:w val="0.81723716827063286"/>
          <c:h val="0.84257714877474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22</c:v>
                </c:pt>
                <c:pt idx="1">
                  <c:v>28.3</c:v>
                </c:pt>
                <c:pt idx="2">
                  <c:v>23.1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92224"/>
        <c:axId val="77898880"/>
      </c:barChart>
      <c:catAx>
        <c:axId val="77892224"/>
        <c:scaling>
          <c:orientation val="minMax"/>
        </c:scaling>
        <c:delete val="0"/>
        <c:axPos val="b"/>
        <c:majorTickMark val="out"/>
        <c:minorTickMark val="none"/>
        <c:tickLblPos val="nextTo"/>
        <c:crossAx val="77898880"/>
        <c:crosses val="autoZero"/>
        <c:auto val="1"/>
        <c:lblAlgn val="ctr"/>
        <c:lblOffset val="100"/>
        <c:noMultiLvlLbl val="0"/>
      </c:catAx>
      <c:valAx>
        <c:axId val="77898880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crossAx val="77892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392449207737918"/>
          <c:y val="8.5390888082823524E-2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  Driver</c:v>
                </c:pt>
                <c:pt idx="1">
                  <c:v>  Laborer</c:v>
                </c:pt>
                <c:pt idx="2">
                  <c:v>  Construction worker</c:v>
                </c:pt>
                <c:pt idx="3">
                  <c:v>  Agriculture worker</c:v>
                </c:pt>
                <c:pt idx="4">
                  <c:v>  Salesman</c:v>
                </c:pt>
                <c:pt idx="5">
                  <c:v>  Professional</c:v>
                </c:pt>
                <c:pt idx="6">
                  <c:v>  Business </c:v>
                </c:pt>
                <c:pt idx="7">
                  <c:v>  Hospitality worker </c:v>
                </c:pt>
                <c:pt idx="8">
                  <c:v>  Tailor</c:v>
                </c:pt>
                <c:pt idx="9">
                  <c:v>  Other 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60</c:v>
                </c:pt>
                <c:pt idx="1">
                  <c:v>31</c:v>
                </c:pt>
                <c:pt idx="2">
                  <c:v>36</c:v>
                </c:pt>
                <c:pt idx="3">
                  <c:v>34</c:v>
                </c:pt>
                <c:pt idx="4">
                  <c:v>48</c:v>
                </c:pt>
                <c:pt idx="5">
                  <c:v>55</c:v>
                </c:pt>
                <c:pt idx="6">
                  <c:v>67</c:v>
                </c:pt>
                <c:pt idx="7">
                  <c:v>39</c:v>
                </c:pt>
                <c:pt idx="8">
                  <c:v>51</c:v>
                </c:pt>
                <c:pt idx="9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00064"/>
        <c:axId val="40201600"/>
      </c:barChart>
      <c:catAx>
        <c:axId val="40200064"/>
        <c:scaling>
          <c:orientation val="minMax"/>
        </c:scaling>
        <c:delete val="0"/>
        <c:axPos val="b"/>
        <c:majorTickMark val="out"/>
        <c:minorTickMark val="none"/>
        <c:tickLblPos val="nextTo"/>
        <c:crossAx val="40201600"/>
        <c:crosses val="autoZero"/>
        <c:auto val="1"/>
        <c:lblAlgn val="ctr"/>
        <c:lblOffset val="100"/>
        <c:noMultiLvlLbl val="0"/>
      </c:catAx>
      <c:valAx>
        <c:axId val="402016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0200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868486925245459"/>
          <c:y val="3.4882300186722726E-2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  Driver</c:v>
                </c:pt>
                <c:pt idx="1">
                  <c:v>  Laborer</c:v>
                </c:pt>
                <c:pt idx="2">
                  <c:v>  Construction worker</c:v>
                </c:pt>
                <c:pt idx="3">
                  <c:v>  Agriculture worker</c:v>
                </c:pt>
                <c:pt idx="4">
                  <c:v>  Salesman</c:v>
                </c:pt>
                <c:pt idx="5">
                  <c:v>  Professional</c:v>
                </c:pt>
                <c:pt idx="6">
                  <c:v>  Business </c:v>
                </c:pt>
                <c:pt idx="7">
                  <c:v>  Hospitality worker </c:v>
                </c:pt>
                <c:pt idx="8">
                  <c:v>  Tailor</c:v>
                </c:pt>
                <c:pt idx="9">
                  <c:v>  Other 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30</c:v>
                </c:pt>
                <c:pt idx="1">
                  <c:v>30</c:v>
                </c:pt>
                <c:pt idx="2">
                  <c:v>37</c:v>
                </c:pt>
                <c:pt idx="3">
                  <c:v>23</c:v>
                </c:pt>
                <c:pt idx="4">
                  <c:v>32</c:v>
                </c:pt>
                <c:pt idx="5">
                  <c:v>30</c:v>
                </c:pt>
                <c:pt idx="6">
                  <c:v>40</c:v>
                </c:pt>
                <c:pt idx="7">
                  <c:v>27</c:v>
                </c:pt>
                <c:pt idx="8">
                  <c:v>34</c:v>
                </c:pt>
                <c:pt idx="9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80320"/>
        <c:axId val="77899648"/>
      </c:barChart>
      <c:catAx>
        <c:axId val="77880320"/>
        <c:scaling>
          <c:orientation val="minMax"/>
        </c:scaling>
        <c:delete val="0"/>
        <c:axPos val="b"/>
        <c:majorTickMark val="out"/>
        <c:minorTickMark val="none"/>
        <c:tickLblPos val="nextTo"/>
        <c:crossAx val="77899648"/>
        <c:crosses val="autoZero"/>
        <c:auto val="1"/>
        <c:lblAlgn val="ctr"/>
        <c:lblOffset val="100"/>
        <c:noMultiLvlLbl val="0"/>
      </c:catAx>
      <c:valAx>
        <c:axId val="77899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7880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6244301059589767"/>
          <c:y val="6.8554692117456587E-2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  Driver</c:v>
                </c:pt>
                <c:pt idx="1">
                  <c:v>  Laborer</c:v>
                </c:pt>
                <c:pt idx="2">
                  <c:v>  Construction worker</c:v>
                </c:pt>
                <c:pt idx="3">
                  <c:v>  Agriculture worker</c:v>
                </c:pt>
                <c:pt idx="4">
                  <c:v>  Salesman</c:v>
                </c:pt>
                <c:pt idx="5">
                  <c:v>  Professional</c:v>
                </c:pt>
                <c:pt idx="6">
                  <c:v>  Business </c:v>
                </c:pt>
                <c:pt idx="7">
                  <c:v>  Hospitality worker </c:v>
                </c:pt>
                <c:pt idx="8">
                  <c:v>  Tailor</c:v>
                </c:pt>
                <c:pt idx="9">
                  <c:v>  Other 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10</c:v>
                </c:pt>
                <c:pt idx="1">
                  <c:v>5</c:v>
                </c:pt>
                <c:pt idx="2">
                  <c:v>7</c:v>
                </c:pt>
                <c:pt idx="3">
                  <c:v>5</c:v>
                </c:pt>
                <c:pt idx="4">
                  <c:v>6</c:v>
                </c:pt>
                <c:pt idx="5">
                  <c:v>11</c:v>
                </c:pt>
                <c:pt idx="6">
                  <c:v>10</c:v>
                </c:pt>
                <c:pt idx="7">
                  <c:v>17</c:v>
                </c:pt>
                <c:pt idx="8">
                  <c:v>6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346304"/>
        <c:axId val="79360768"/>
      </c:barChart>
      <c:catAx>
        <c:axId val="79346304"/>
        <c:scaling>
          <c:orientation val="minMax"/>
        </c:scaling>
        <c:delete val="0"/>
        <c:axPos val="b"/>
        <c:majorTickMark val="out"/>
        <c:minorTickMark val="none"/>
        <c:tickLblPos val="nextTo"/>
        <c:crossAx val="79360768"/>
        <c:crosses val="autoZero"/>
        <c:auto val="1"/>
        <c:lblAlgn val="ctr"/>
        <c:lblOffset val="100"/>
        <c:noMultiLvlLbl val="0"/>
      </c:catAx>
      <c:valAx>
        <c:axId val="79360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9346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688745504034215"/>
          <c:y val="0.13589947597892429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386337124526101E-2"/>
          <c:y val="4.451759769136425E-2"/>
          <c:w val="0.89636531544668041"/>
          <c:h val="0.52141080251871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  Driver</c:v>
                </c:pt>
                <c:pt idx="1">
                  <c:v>  Laborer</c:v>
                </c:pt>
                <c:pt idx="2">
                  <c:v>  Construction worker</c:v>
                </c:pt>
                <c:pt idx="3">
                  <c:v>  Agriculture worker</c:v>
                </c:pt>
                <c:pt idx="4">
                  <c:v>  Salesman</c:v>
                </c:pt>
                <c:pt idx="5">
                  <c:v>  Professional</c:v>
                </c:pt>
                <c:pt idx="6">
                  <c:v>  Business </c:v>
                </c:pt>
                <c:pt idx="7">
                  <c:v>  Hospitality worker </c:v>
                </c:pt>
                <c:pt idx="8">
                  <c:v>  Tailor</c:v>
                </c:pt>
                <c:pt idx="9">
                  <c:v>  Other 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43</c:v>
                </c:pt>
                <c:pt idx="1">
                  <c:v>43</c:v>
                </c:pt>
                <c:pt idx="2">
                  <c:v>38</c:v>
                </c:pt>
                <c:pt idx="3">
                  <c:v>45</c:v>
                </c:pt>
                <c:pt idx="4">
                  <c:v>35</c:v>
                </c:pt>
                <c:pt idx="5">
                  <c:v>27</c:v>
                </c:pt>
                <c:pt idx="6">
                  <c:v>35</c:v>
                </c:pt>
                <c:pt idx="7">
                  <c:v>36</c:v>
                </c:pt>
                <c:pt idx="8">
                  <c:v>32</c:v>
                </c:pt>
                <c:pt idx="9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08640"/>
        <c:axId val="40211200"/>
      </c:barChart>
      <c:catAx>
        <c:axId val="40208640"/>
        <c:scaling>
          <c:orientation val="minMax"/>
        </c:scaling>
        <c:delete val="0"/>
        <c:axPos val="b"/>
        <c:majorTickMark val="out"/>
        <c:minorTickMark val="none"/>
        <c:tickLblPos val="nextTo"/>
        <c:crossAx val="40211200"/>
        <c:crosses val="autoZero"/>
        <c:auto val="1"/>
        <c:lblAlgn val="ctr"/>
        <c:lblOffset val="100"/>
        <c:noMultiLvlLbl val="0"/>
      </c:catAx>
      <c:valAx>
        <c:axId val="402112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0208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2725782541071261"/>
          <c:y val="0.90755845772490851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Sheet1!$A$2:$A$3</c:f>
              <c:strCache>
                <c:ptCount val="2"/>
                <c:pt idx="0">
                  <c:v>Expatriates </c:v>
                </c:pt>
                <c:pt idx="1">
                  <c:v>Native Emirati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35243474773986583"/>
          <c:y val="3.4261437842068115E-2"/>
          <c:w val="0.37904673374161563"/>
          <c:h val="0.154402499534353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Underweight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</c:v>
                </c:pt>
                <c:pt idx="1">
                  <c:v>Pakistan</c:v>
                </c:pt>
                <c:pt idx="2">
                  <c:v>Bangladesh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5.5</c:v>
                </c:pt>
                <c:pt idx="2">
                  <c:v>7.3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</c:v>
                </c:pt>
                <c:pt idx="1">
                  <c:v>Pakistan</c:v>
                </c:pt>
                <c:pt idx="2">
                  <c:v>Bangladesh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47.9</c:v>
                </c:pt>
                <c:pt idx="1">
                  <c:v>42.6</c:v>
                </c:pt>
                <c:pt idx="2">
                  <c:v>55.4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Overweight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</c:v>
                </c:pt>
                <c:pt idx="1">
                  <c:v>Pakistan</c:v>
                </c:pt>
                <c:pt idx="2">
                  <c:v>Bangladesh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38.9</c:v>
                </c:pt>
                <c:pt idx="1">
                  <c:v>36.5</c:v>
                </c:pt>
                <c:pt idx="2">
                  <c:v>31.5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Obese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</c:v>
                </c:pt>
                <c:pt idx="1">
                  <c:v>Pakistan</c:v>
                </c:pt>
                <c:pt idx="2">
                  <c:v>Bangladesh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15.4</c:v>
                </c:pt>
                <c:pt idx="2">
                  <c:v>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201216"/>
        <c:axId val="36202752"/>
      </c:barChart>
      <c:catAx>
        <c:axId val="36201216"/>
        <c:scaling>
          <c:orientation val="minMax"/>
        </c:scaling>
        <c:delete val="0"/>
        <c:axPos val="b"/>
        <c:majorTickMark val="out"/>
        <c:minorTickMark val="none"/>
        <c:tickLblPos val="nextTo"/>
        <c:crossAx val="36202752"/>
        <c:crosses val="autoZero"/>
        <c:auto val="1"/>
        <c:lblAlgn val="ctr"/>
        <c:lblOffset val="100"/>
        <c:noMultiLvlLbl val="0"/>
      </c:catAx>
      <c:valAx>
        <c:axId val="362027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201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Underweight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&lt;5 Years</c:v>
                </c:pt>
                <c:pt idx="1">
                  <c:v>5-10 years</c:v>
                </c:pt>
                <c:pt idx="2">
                  <c:v>&gt;10 years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8.4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&lt;5 Years</c:v>
                </c:pt>
                <c:pt idx="1">
                  <c:v>5-10 years</c:v>
                </c:pt>
                <c:pt idx="2">
                  <c:v>&gt;10 years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57.6</c:v>
                </c:pt>
                <c:pt idx="1">
                  <c:v>44.4</c:v>
                </c:pt>
                <c:pt idx="2">
                  <c:v>36.200000000000003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Overwt-obese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&lt;5 Years</c:v>
                </c:pt>
                <c:pt idx="1">
                  <c:v>5-10 years</c:v>
                </c:pt>
                <c:pt idx="2">
                  <c:v>&gt;10 years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34</c:v>
                </c:pt>
                <c:pt idx="1">
                  <c:v>54.1</c:v>
                </c:pt>
                <c:pt idx="2">
                  <c:v>62.3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268288"/>
        <c:axId val="36286464"/>
      </c:barChart>
      <c:catAx>
        <c:axId val="36268288"/>
        <c:scaling>
          <c:orientation val="minMax"/>
        </c:scaling>
        <c:delete val="0"/>
        <c:axPos val="b"/>
        <c:majorTickMark val="out"/>
        <c:minorTickMark val="none"/>
        <c:tickLblPos val="nextTo"/>
        <c:crossAx val="36286464"/>
        <c:crosses val="autoZero"/>
        <c:auto val="1"/>
        <c:lblAlgn val="ctr"/>
        <c:lblOffset val="100"/>
        <c:noMultiLvlLbl val="0"/>
      </c:catAx>
      <c:valAx>
        <c:axId val="362864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268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</c:v>
                </c:pt>
                <c:pt idx="1">
                  <c:v>Pakistan</c:v>
                </c:pt>
                <c:pt idx="2">
                  <c:v>Bangladesh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66.7</c:v>
                </c:pt>
                <c:pt idx="1">
                  <c:v>64.7</c:v>
                </c:pt>
                <c:pt idx="2">
                  <c:v>59.9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12192"/>
        <c:axId val="36313728"/>
      </c:barChart>
      <c:catAx>
        <c:axId val="36312192"/>
        <c:scaling>
          <c:orientation val="minMax"/>
        </c:scaling>
        <c:delete val="0"/>
        <c:axPos val="b"/>
        <c:majorTickMark val="out"/>
        <c:minorTickMark val="none"/>
        <c:tickLblPos val="nextTo"/>
        <c:crossAx val="36313728"/>
        <c:crosses val="autoZero"/>
        <c:auto val="1"/>
        <c:lblAlgn val="ctr"/>
        <c:lblOffset val="100"/>
        <c:noMultiLvlLbl val="0"/>
      </c:catAx>
      <c:valAx>
        <c:axId val="36313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312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170226985515692"/>
          <c:y val="8.5390888082823524E-2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34.299999999999997</c:v>
                </c:pt>
                <c:pt idx="1">
                  <c:v>35.799999999999997</c:v>
                </c:pt>
                <c:pt idx="2">
                  <c:v>49.1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686528"/>
        <c:axId val="41688448"/>
      </c:barChart>
      <c:catAx>
        <c:axId val="41686528"/>
        <c:scaling>
          <c:orientation val="minMax"/>
        </c:scaling>
        <c:delete val="0"/>
        <c:axPos val="b"/>
        <c:majorTickMark val="out"/>
        <c:minorTickMark val="none"/>
        <c:tickLblPos val="nextTo"/>
        <c:crossAx val="41688448"/>
        <c:crosses val="autoZero"/>
        <c:auto val="1"/>
        <c:lblAlgn val="ctr"/>
        <c:lblOffset val="100"/>
        <c:noMultiLvlLbl val="0"/>
      </c:catAx>
      <c:valAx>
        <c:axId val="41688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1686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0873930689219395"/>
          <c:y val="0.10222708404819045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5.2</c:v>
                </c:pt>
                <c:pt idx="1">
                  <c:v>11.1</c:v>
                </c:pt>
                <c:pt idx="2">
                  <c:v>19.100000000000001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658560"/>
        <c:axId val="36693120"/>
      </c:barChart>
      <c:catAx>
        <c:axId val="36658560"/>
        <c:scaling>
          <c:orientation val="minMax"/>
        </c:scaling>
        <c:delete val="0"/>
        <c:axPos val="b"/>
        <c:majorTickMark val="out"/>
        <c:minorTickMark val="none"/>
        <c:tickLblPos val="nextTo"/>
        <c:crossAx val="36693120"/>
        <c:crosses val="autoZero"/>
        <c:auto val="1"/>
        <c:lblAlgn val="ctr"/>
        <c:lblOffset val="100"/>
        <c:noMultiLvlLbl val="0"/>
      </c:catAx>
      <c:valAx>
        <c:axId val="366931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658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9948004763293471"/>
          <c:y val="0.25375284773649281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40.700000000000003</c:v>
                </c:pt>
                <c:pt idx="1">
                  <c:v>49.7</c:v>
                </c:pt>
                <c:pt idx="2">
                  <c:v>46.7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457728"/>
        <c:axId val="38459648"/>
      </c:barChart>
      <c:catAx>
        <c:axId val="38457728"/>
        <c:scaling>
          <c:orientation val="minMax"/>
        </c:scaling>
        <c:delete val="0"/>
        <c:axPos val="b"/>
        <c:majorTickMark val="out"/>
        <c:minorTickMark val="none"/>
        <c:tickLblPos val="nextTo"/>
        <c:crossAx val="38459648"/>
        <c:crosses val="autoZero"/>
        <c:auto val="1"/>
        <c:lblAlgn val="ctr"/>
        <c:lblOffset val="100"/>
        <c:noMultiLvlLbl val="0"/>
      </c:catAx>
      <c:valAx>
        <c:axId val="38459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457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614671429960139"/>
          <c:y val="5.1718496152089656E-2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Indian</c:v>
                </c:pt>
                <c:pt idx="1">
                  <c:v>Pakistani</c:v>
                </c:pt>
                <c:pt idx="2">
                  <c:v>Bangladeshi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20.100000000000001</c:v>
                </c:pt>
                <c:pt idx="1">
                  <c:v>2.2999999999999998</c:v>
                </c:pt>
                <c:pt idx="2">
                  <c:v>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61984"/>
        <c:axId val="36763904"/>
      </c:barChart>
      <c:catAx>
        <c:axId val="36761984"/>
        <c:scaling>
          <c:orientation val="minMax"/>
        </c:scaling>
        <c:delete val="0"/>
        <c:axPos val="b"/>
        <c:majorTickMark val="out"/>
        <c:minorTickMark val="none"/>
        <c:tickLblPos val="nextTo"/>
        <c:crossAx val="36763904"/>
        <c:crosses val="autoZero"/>
        <c:auto val="1"/>
        <c:lblAlgn val="ctr"/>
        <c:lblOffset val="100"/>
        <c:noMultiLvlLbl val="0"/>
      </c:catAx>
      <c:valAx>
        <c:axId val="36763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761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1985041800330511"/>
          <c:y val="0.25375284773649281"/>
          <c:w val="6.6569335083114606E-2"/>
          <c:h val="7.72012497671766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FED2-8D0A-4995-85CB-FFA1DAD83874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738-BD81-42A5-8E89-3E6140BBA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44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5335-D95D-4541-BFA2-5241DC5A2AC7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EB40-76E9-463B-B501-16CA4F15C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5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66344" y="2130552"/>
            <a:ext cx="5957777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C86C1D-F32C-4B34-BFC4-FD5607EF40FD}" type="datetime1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  <p:sp>
        <p:nvSpPr>
          <p:cNvPr id="27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6305107" y="2929719"/>
            <a:ext cx="2840480" cy="17526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1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6305107" y="4819672"/>
            <a:ext cx="2840480" cy="17526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2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3321915" y="4819672"/>
            <a:ext cx="2840480" cy="17526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2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7"/>
            <a:ext cx="5416550" cy="5014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00337"/>
            <a:ext cx="30083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0E3008-7EE6-4ACB-829F-B72D07F321F5}" type="datetime1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603" y="1501254"/>
            <a:ext cx="8857397" cy="50701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390F7E-B891-499B-B56B-65A5DE2D61AA}" type="datetime1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274638"/>
            <a:ext cx="6696075" cy="915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826958-4041-4731-814C-2DF6AE23A10A}" type="datetime1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156" y="1524000"/>
            <a:ext cx="1768270" cy="5029200"/>
          </a:xfrm>
        </p:spPr>
        <p:txBody>
          <a:bodyPr vert="eaVert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1524000"/>
            <a:ext cx="6858000" cy="5029200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FB4D18-2748-4614-8B53-8B5B465C0BFF}" type="datetime1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B142FFEB-E486-4B58-AA96-156D23552D12}" type="datetime1">
              <a:rPr lang="en-US" smtClean="0"/>
              <a:t>2/26/2014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11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669607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88A6B7-3478-4539-8F54-7B7E4E5EBCE2}" type="datetime1">
              <a:rPr lang="en-US" smtClean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71575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471599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877167-04D4-44DE-8628-755554D06AA7}" type="datetime1">
              <a:rPr lang="en-US" smtClean="0"/>
              <a:t>2/26/2014</a:t>
            </a:fld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34400" cy="4876800"/>
          </a:xfrm>
        </p:spPr>
        <p:txBody>
          <a:bodyPr/>
          <a:lstStyle>
            <a:lvl1pPr marL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C8132E-0A72-42D6-9599-F0134ED160C7}" type="datetime1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1783AF-8593-49D7-AA26-2A8D8AE8FC05}" type="datetime1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4572000" y="1503430"/>
            <a:ext cx="4572000" cy="5065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3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6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680B5E-C3B7-4876-AF30-281BE3AA3BDD}" type="datetime1">
              <a:rPr lang="en-US" smtClean="0"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DDC1BC-F382-444B-8C28-2EB892E78DF7}" type="datetime1">
              <a:rPr lang="en-US" smtClean="0"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6D0099-49D2-4156-BA78-370171D67C52}" type="datetime1">
              <a:rPr lang="en-US" smtClean="0"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FF2DA-E057-43A9-9EE6-25D67EC71DEF}" type="datetime1">
              <a:rPr lang="en-US" smtClean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 descr="UAEU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91400" y="590093"/>
            <a:ext cx="1295400" cy="3782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60" r:id="rId5"/>
    <p:sldLayoutId id="214748366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8839200" cy="1981200"/>
          </a:xfrm>
        </p:spPr>
        <p:txBody>
          <a:bodyPr>
            <a:noAutofit/>
          </a:bodyPr>
          <a:lstStyle/>
          <a:p>
            <a:pPr algn="ctr"/>
            <a:r>
              <a:rPr lang="en-CA" sz="3600" dirty="0" smtClean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8686800" cy="495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C000"/>
                </a:solidFill>
              </a:rPr>
              <a:t>Putting NCD Risk Factors Among South Asian Immigrants in United Arab Emirates on Surveillance Screen</a:t>
            </a:r>
            <a:endParaRPr lang="en-US" sz="3200" dirty="0">
              <a:solidFill>
                <a:srgbClr val="FFC000"/>
              </a:solidFill>
            </a:endParaRPr>
          </a:p>
          <a:p>
            <a:r>
              <a:rPr lang="en-CA" sz="2400" dirty="0" smtClean="0">
                <a:solidFill>
                  <a:srgbClr val="00B0F0"/>
                </a:solidFill>
              </a:rPr>
              <a:t>Syed M Shah, MBBS, MPH, PhD</a:t>
            </a:r>
          </a:p>
          <a:p>
            <a:r>
              <a:rPr lang="en-CA" sz="2400" dirty="0" smtClean="0">
                <a:solidFill>
                  <a:srgbClr val="00B0F0"/>
                </a:solidFill>
              </a:rPr>
              <a:t>Associate Professor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Institute of Public 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Health, FMHS, 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UAE University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369661"/>
            <a:ext cx="4343400" cy="316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0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NCD Risk Factors in Male South Asian Immigrants (India, Pakistan, Bangladesh)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Blood Pressure (BP) measured with calibrated </a:t>
            </a:r>
            <a:r>
              <a:rPr lang="en-CA" dirty="0"/>
              <a:t>automated device (Omron </a:t>
            </a:r>
            <a:r>
              <a:rPr lang="en-CA" dirty="0" smtClean="0"/>
              <a:t>HEM-705c) </a:t>
            </a:r>
          </a:p>
          <a:p>
            <a:r>
              <a:rPr lang="en-CA" dirty="0"/>
              <a:t>Hypertension was defined as an average BP ≥140/90 mmHg and/or if the participant was undertaking treatment of previously diagnosed hypertension </a:t>
            </a:r>
            <a:endParaRPr lang="en-CA" dirty="0" smtClean="0"/>
          </a:p>
          <a:p>
            <a:r>
              <a:rPr lang="en-CA" dirty="0" smtClean="0"/>
              <a:t>Blood samples were taken and WHO </a:t>
            </a:r>
            <a:r>
              <a:rPr lang="en-CA" dirty="0"/>
              <a:t>cut-off of HbA1c ≥ 6.5% was used to indicate the presence of diabetes mellitus in the sub-sample.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75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NCD Risk Factors in Male South Asian Immigrants (India, Pakistan, Bangladesh)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Weight, height, waist </a:t>
            </a:r>
            <a:r>
              <a:rPr lang="en-CA" dirty="0"/>
              <a:t>and hip circumference were measured using </a:t>
            </a:r>
            <a:r>
              <a:rPr lang="en-CA" dirty="0" smtClean="0"/>
              <a:t>standard </a:t>
            </a:r>
            <a:r>
              <a:rPr lang="en-CA" dirty="0" err="1" smtClean="0"/>
              <a:t>instuments</a:t>
            </a:r>
            <a:r>
              <a:rPr lang="en-CA" dirty="0" smtClean="0"/>
              <a:t> (SECA </a:t>
            </a:r>
            <a:r>
              <a:rPr lang="en-CA" dirty="0"/>
              <a:t>Hamburg, Germany</a:t>
            </a:r>
            <a:r>
              <a:rPr lang="en-CA" dirty="0" smtClean="0"/>
              <a:t>)</a:t>
            </a:r>
          </a:p>
          <a:p>
            <a:r>
              <a:rPr lang="en-CA" dirty="0" smtClean="0"/>
              <a:t>We </a:t>
            </a:r>
            <a:r>
              <a:rPr lang="en-CA" dirty="0"/>
              <a:t>used a waist-to-hip ratio (WHR; waist in cm/hip circumference in cm) ≥0.90 to define central obesity in our male population </a:t>
            </a:r>
            <a:endParaRPr lang="en-CA" dirty="0" smtClean="0"/>
          </a:p>
          <a:p>
            <a:r>
              <a:rPr lang="en-CA" dirty="0"/>
              <a:t>World Health Organization cut-offs were used to classify overweight (25.0-29.9 kg/m</a:t>
            </a:r>
            <a:r>
              <a:rPr lang="en-CA" baseline="30000" dirty="0"/>
              <a:t>2</a:t>
            </a:r>
            <a:r>
              <a:rPr lang="en-CA" dirty="0"/>
              <a:t>) and obese (30.0 kg/m</a:t>
            </a:r>
            <a:r>
              <a:rPr lang="en-CA" baseline="30000" dirty="0"/>
              <a:t>2</a:t>
            </a:r>
            <a:r>
              <a:rPr lang="en-CA" dirty="0"/>
              <a:t>) </a:t>
            </a:r>
            <a:r>
              <a:rPr lang="en-CA" dirty="0" smtClean="0"/>
              <a:t>adults</a:t>
            </a:r>
          </a:p>
          <a:p>
            <a:r>
              <a:rPr lang="en-CA" dirty="0"/>
              <a:t>W</a:t>
            </a:r>
            <a:r>
              <a:rPr lang="en-CA" dirty="0" smtClean="0"/>
              <a:t>e </a:t>
            </a:r>
            <a:r>
              <a:rPr lang="en-CA" dirty="0"/>
              <a:t>used the WHO world reference population to obtain age-standardized rates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69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/>
              <a:t>NCD Risk Factors in Male South Asian Immigrants (India, Pakistan, Bangladesh)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Out of 1800 eligible males, 1375 (76.4%) participated, from India (n=433), Pakistan (n=383) and Bangladesh (n=559).  </a:t>
            </a:r>
            <a:endParaRPr lang="en-CA" dirty="0" smtClean="0"/>
          </a:p>
          <a:p>
            <a:r>
              <a:rPr lang="en-CA" dirty="0" smtClean="0"/>
              <a:t>The </a:t>
            </a:r>
            <a:r>
              <a:rPr lang="en-CA" dirty="0"/>
              <a:t>mean age of study population was 34.0 years (95% confidence interval (CI): 33.4, 34.5).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6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Characteristics of Study Population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250973"/>
              </p:ext>
            </p:extLst>
          </p:nvPr>
        </p:nvGraphicFramePr>
        <p:xfrm>
          <a:off x="457200" y="1600200"/>
          <a:ext cx="8229600" cy="504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Characteristics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India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Pakistan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Bangladesh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u="sng" dirty="0" smtClean="0"/>
                        <a:t>Mean age</a:t>
                      </a:r>
                    </a:p>
                    <a:p>
                      <a:r>
                        <a:rPr lang="en-CA" dirty="0" smtClean="0"/>
                        <a:t>(95%CI)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36.3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(35.3, 37.2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34.8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(33.7, 35.9)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31.7</a:t>
                      </a:r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(31.0, 32.5)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Education </a:t>
                      </a:r>
                      <a:endParaRPr lang="en-CA" sz="2400" b="1" i="0" u="sng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(95%CI)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None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(1.6, 5.0)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23.9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(19.6, 28.4)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12.9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(10.2, 15.9)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Primary or middle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(19.2, 27.6)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31.4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(26.7, 36.2)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</a:t>
                      </a:r>
                      <a:r>
                        <a:rPr lang="en-CA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.0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(41.7, 50.2)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Secondary or high school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36.9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(32.2, 41.7)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(23.7, 33.1)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27.6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(23.8, 31.5)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College or university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36.7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(31.7, 41.5)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16.4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(12.7, 20.4)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13.5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(6.6, 22.3)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u="sng" dirty="0" smtClean="0"/>
                        <a:t>Monthly Pay </a:t>
                      </a:r>
                      <a:r>
                        <a:rPr lang="en-CA" dirty="0" smtClean="0"/>
                        <a:t>(Dirham)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2,213</a:t>
                      </a:r>
                      <a:endParaRPr lang="en-CA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2,107</a:t>
                      </a:r>
                      <a:endParaRPr lang="en-CA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1,349</a:t>
                      </a:r>
                      <a:endParaRPr lang="en-CA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3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Characteristics of Study Population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651360"/>
              </p:ext>
            </p:extLst>
          </p:nvPr>
        </p:nvGraphicFramePr>
        <p:xfrm>
          <a:off x="457200" y="1635760"/>
          <a:ext cx="8458200" cy="440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057400"/>
                <a:gridCol w="1981200"/>
                <a:gridCol w="2057400"/>
              </a:tblGrid>
              <a:tr h="361329">
                <a:tc>
                  <a:txBody>
                    <a:bodyPr/>
                    <a:lstStyle/>
                    <a:p>
                      <a:r>
                        <a:rPr lang="en-CA" dirty="0" smtClean="0"/>
                        <a:t>Characteristics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India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Pakistan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Bangladesh</a:t>
                      </a:r>
                      <a:endParaRPr lang="en-CA" dirty="0"/>
                    </a:p>
                  </a:txBody>
                  <a:tcPr/>
                </a:tc>
              </a:tr>
              <a:tr h="36566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24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Rural Vs Urban</a:t>
                      </a:r>
                    </a:p>
                    <a:p>
                      <a:pPr algn="l" fontAlgn="b"/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% (95%CI)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(59.3, 69.1)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56.7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(51.3, 61.9)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83.2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(79.7, 86.3)</a:t>
                      </a:r>
                    </a:p>
                  </a:txBody>
                  <a:tcPr marL="9525" marR="9525" marT="9525" marB="0" anchor="b"/>
                </a:tc>
              </a:tr>
              <a:tr h="361329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Married </a:t>
                      </a:r>
                      <a:endParaRPr lang="en-CA" sz="2400" b="1" i="0" u="sng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(95%CI)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78.5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(74.1, 82.5)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75.3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(70.5, 79.7)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(55.7, 64.3)</a:t>
                      </a:r>
                    </a:p>
                  </a:txBody>
                  <a:tcPr marL="9525" marR="9525" marT="9525" marB="0" anchor="b"/>
                </a:tc>
              </a:tr>
              <a:tr h="361329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Accommodation</a:t>
                      </a:r>
                      <a:endParaRPr lang="en-CA" sz="2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61329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With </a:t>
                      </a:r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non-relatives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51.4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(46.4, 56.3)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(36.1, 46.2)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58.6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(54.5, 62.8)</a:t>
                      </a:r>
                    </a:p>
                  </a:txBody>
                  <a:tcPr marL="9525" marR="9525" marT="9525" marB="0" anchor="b"/>
                </a:tc>
              </a:tr>
              <a:tr h="361329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With family 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10.5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(7.6, 13.7)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15.0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(11.8, 19.3)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7.8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(5.6, 10.2)</a:t>
                      </a:r>
                    </a:p>
                  </a:txBody>
                  <a:tcPr marL="9525" marR="9525" marT="9525" marB="0" anchor="b"/>
                </a:tc>
              </a:tr>
              <a:tr h="361329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Single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(10.1, 16.8)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(8.1, 14.5)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8.9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(6.6, 11.5)</a:t>
                      </a:r>
                    </a:p>
                  </a:txBody>
                  <a:tcPr marL="9525" marR="9525" marT="9525" marB="0" anchor="b"/>
                </a:tc>
              </a:tr>
              <a:tr h="361329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With </a:t>
                      </a:r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sponsor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(10.1, 16.8)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16.7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(13.0, 20.7)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12.2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(9.5, 15.1)</a:t>
                      </a:r>
                    </a:p>
                  </a:txBody>
                  <a:tcPr marL="9525" marR="9525" marT="9525" marB="0" anchor="b"/>
                </a:tc>
              </a:tr>
              <a:tr h="361329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Labor </a:t>
                      </a:r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camp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11.5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(8.5, 14.8)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(12.5, 20.1)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12.4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(9.7, 15.3)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8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Characteristics of Study Population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883747"/>
              </p:ext>
            </p:extLst>
          </p:nvPr>
        </p:nvGraphicFramePr>
        <p:xfrm>
          <a:off x="457200" y="1600200"/>
          <a:ext cx="8229600" cy="3227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Characteristics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India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Pakistan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Bangladesh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Years in UAE </a:t>
                      </a:r>
                      <a:r>
                        <a:rPr lang="en-CA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(95%</a:t>
                      </a:r>
                      <a:r>
                        <a:rPr lang="en-CA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CI)</a:t>
                      </a:r>
                      <a:endParaRPr lang="en-CA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Up to </a:t>
                      </a:r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11.2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(8.1, 14.6)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10.5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(7.4, 14.1)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(7.6, 13.3)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2 to 5 years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(26.6, 36.2)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30.5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(25.5, 35.7)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38.6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(34.1, 43.2)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6 to 10 years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21.2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(17.1, 25.6)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(13.1, 21.4)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(19.3, 27.1)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&gt;10 years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(31.4, 41.3)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41.9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(36.5, 47.4)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28.0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(23.9, 32.2)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3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Characteristics of Study Population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770845"/>
              </p:ext>
            </p:extLst>
          </p:nvPr>
        </p:nvGraphicFramePr>
        <p:xfrm>
          <a:off x="457200" y="1600200"/>
          <a:ext cx="8534400" cy="5495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981200"/>
                <a:gridCol w="1905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Characteristics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India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Pakistan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Bangladesh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400" b="1" u="sng" dirty="0" smtClean="0"/>
                        <a:t>Occupation </a:t>
                      </a:r>
                    </a:p>
                    <a:p>
                      <a:r>
                        <a:rPr lang="en-CA" sz="2400" dirty="0" smtClean="0"/>
                        <a:t>% (95%</a:t>
                      </a:r>
                      <a:r>
                        <a:rPr lang="en-CA" sz="2400" baseline="0" dirty="0" smtClean="0"/>
                        <a:t> CI)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Driver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21.5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(17.5, 25.7)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33.9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(29.1, 38.8)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19.2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(16.0, 22.7)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Laborer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(10.8, 17.2)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12.8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(9.5,16.4)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(17.0, 23.8)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Construction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12.6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(9.5, 16.1)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(5.7, 11.4)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(10.4, 16.1)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Agriculture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8.2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(5.6,11.1)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25.0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(20.7, 29.6)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20.5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(17.2, 24.1)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Salesman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12.6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(9.5, 16.1)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3.1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(1.6, 5.1)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3.3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(2.2, 5.4)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Professional,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10.8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(7.9, 14.1)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6.7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(4.4, 9.5)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3.6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(2.2, 5.4)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Business 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shopkeeper 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5.4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(3.4, 7.8)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4.2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(2.4, 6.5)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en-CA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.0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(2.5, 5.8)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Hospitality </a:t>
                      </a:r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worker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8.2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(5.7, 11.1)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(0.5, 11.0)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6.5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(4.6, 8.8)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Tailor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3.6 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(1.9, 5.7)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1.9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(0.7, 3.5)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CA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6.8</a:t>
                      </a: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(4.8, 9.1)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Other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7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Alarming Trends in NCD Risk Factors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8059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487" y="6096000"/>
            <a:ext cx="890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U-weight BMI&lt;18.5, Normal BMI 18.5-24.9, Overweight BMI 25-29.9, Obese MBI&gt;30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140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Alarming Trends in NCD Risk Factors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1775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8000" cy="915987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/>
              <a:t>Prevalence of Central </a:t>
            </a:r>
            <a:r>
              <a:rPr lang="en-CA" dirty="0" smtClean="0"/>
              <a:t>Obesity by Nationality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>(waist-to-hip ratio≥0.90)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1816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Co-Investigators</a:t>
            </a:r>
          </a:p>
          <a:p>
            <a:r>
              <a:rPr lang="en-US" dirty="0" smtClean="0"/>
              <a:t>Tom </a:t>
            </a:r>
            <a:r>
              <a:rPr lang="en-US" dirty="0" err="1"/>
              <a:t>Loney</a:t>
            </a:r>
            <a:r>
              <a:rPr lang="en-US" dirty="0"/>
              <a:t> PhD </a:t>
            </a:r>
            <a:endParaRPr lang="en-US" dirty="0" smtClean="0"/>
          </a:p>
          <a:p>
            <a:r>
              <a:rPr lang="en-US" dirty="0" smtClean="0"/>
              <a:t>Iain Blair, MBBS, MRCP</a:t>
            </a:r>
            <a:endParaRPr lang="en-CA" dirty="0"/>
          </a:p>
          <a:p>
            <a:r>
              <a:rPr lang="en-US" dirty="0" err="1"/>
              <a:t>Mohamud</a:t>
            </a:r>
            <a:r>
              <a:rPr lang="en-US" dirty="0"/>
              <a:t> </a:t>
            </a:r>
            <a:r>
              <a:rPr lang="en-US" dirty="0" err="1"/>
              <a:t>Sheek</a:t>
            </a:r>
            <a:r>
              <a:rPr lang="en-US" dirty="0"/>
              <a:t>-Hussein MD, PHD </a:t>
            </a:r>
            <a:endParaRPr lang="en-CA" dirty="0"/>
          </a:p>
          <a:p>
            <a:r>
              <a:rPr lang="en-US" dirty="0"/>
              <a:t>Mohamed El </a:t>
            </a:r>
            <a:r>
              <a:rPr lang="en-US" dirty="0" err="1"/>
              <a:t>Sadig</a:t>
            </a:r>
            <a:r>
              <a:rPr lang="en-US" dirty="0"/>
              <a:t> PhD </a:t>
            </a:r>
            <a:endParaRPr lang="en-CA" dirty="0"/>
          </a:p>
          <a:p>
            <a:r>
              <a:rPr lang="en-US" dirty="0"/>
              <a:t>Salma Al </a:t>
            </a:r>
            <a:r>
              <a:rPr lang="en-US" dirty="0" err="1"/>
              <a:t>Dhaheri</a:t>
            </a:r>
            <a:r>
              <a:rPr lang="en-US" dirty="0"/>
              <a:t> MD </a:t>
            </a:r>
            <a:endParaRPr lang="en-CA" dirty="0"/>
          </a:p>
          <a:p>
            <a:r>
              <a:rPr lang="en-US" dirty="0" err="1"/>
              <a:t>Iffat</a:t>
            </a:r>
            <a:r>
              <a:rPr lang="en-US" dirty="0"/>
              <a:t> El </a:t>
            </a:r>
            <a:r>
              <a:rPr lang="en-US" dirty="0" err="1"/>
              <a:t>Barazi</a:t>
            </a:r>
            <a:r>
              <a:rPr lang="en-US" dirty="0"/>
              <a:t> PhD </a:t>
            </a:r>
            <a:endParaRPr lang="en-CA" dirty="0"/>
          </a:p>
          <a:p>
            <a:r>
              <a:rPr lang="en-US" dirty="0"/>
              <a:t>Layla Al </a:t>
            </a:r>
            <a:r>
              <a:rPr lang="en-US" dirty="0" err="1"/>
              <a:t>Marzouqi</a:t>
            </a:r>
            <a:r>
              <a:rPr lang="en-US" dirty="0"/>
              <a:t> MBBS, </a:t>
            </a:r>
            <a:r>
              <a:rPr lang="en-US" dirty="0" smtClean="0"/>
              <a:t>MRCP</a:t>
            </a:r>
            <a:endParaRPr lang="en-CA" dirty="0"/>
          </a:p>
          <a:p>
            <a:r>
              <a:rPr lang="en-US" dirty="0"/>
              <a:t>Tar-</a:t>
            </a:r>
            <a:r>
              <a:rPr lang="en-US" dirty="0" err="1"/>
              <a:t>Ching</a:t>
            </a:r>
            <a:r>
              <a:rPr lang="en-US" dirty="0"/>
              <a:t> Aw MBBS, MRCP, PhD </a:t>
            </a:r>
            <a:endParaRPr lang="en-CA" dirty="0"/>
          </a:p>
          <a:p>
            <a:r>
              <a:rPr lang="en-US" dirty="0" err="1"/>
              <a:t>Raghib</a:t>
            </a:r>
            <a:r>
              <a:rPr lang="en-US" dirty="0"/>
              <a:t> Ali DPH, MSc, MRCP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5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Proportion of Participants Smoking Cigarettes</a:t>
            </a:r>
            <a:endParaRPr lang="en-CA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6021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239000" cy="915987"/>
          </a:xfrm>
        </p:spPr>
        <p:txBody>
          <a:bodyPr>
            <a:normAutofit/>
          </a:bodyPr>
          <a:lstStyle/>
          <a:p>
            <a:r>
              <a:rPr lang="en-CA" sz="2400" dirty="0" smtClean="0"/>
              <a:t>Proportion of Participants Using Smokeless Tobacco</a:t>
            </a:r>
            <a:endParaRPr lang="en-CA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98787"/>
              </p:ext>
            </p:extLst>
          </p:nvPr>
        </p:nvGraphicFramePr>
        <p:xfrm>
          <a:off x="457200" y="1524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2400" dirty="0"/>
              <a:t>Proportion </a:t>
            </a:r>
            <a:r>
              <a:rPr lang="en-CA" sz="2400" dirty="0" smtClean="0"/>
              <a:t>Exposed to 2ndhand tobacco </a:t>
            </a:r>
            <a:br>
              <a:rPr lang="en-CA" sz="2400" dirty="0" smtClean="0"/>
            </a:br>
            <a:r>
              <a:rPr lang="en-CA" sz="2400" dirty="0" smtClean="0"/>
              <a:t>at home/ work</a:t>
            </a:r>
            <a:endParaRPr lang="en-CA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5553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Proportion Reported Alcohol Use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23118"/>
              </p:ext>
            </p:extLst>
          </p:nvPr>
        </p:nvGraphicFramePr>
        <p:xfrm>
          <a:off x="609600" y="16764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Proportion Walk Daily for at least 30 minutes</a:t>
            </a:r>
            <a:endParaRPr lang="en-CA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1649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Reported Physical Activity During Last 7 Days</a:t>
            </a:r>
            <a:endParaRPr lang="en-CA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5477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Prevalence </a:t>
            </a:r>
            <a:r>
              <a:rPr lang="en-CA" dirty="0"/>
              <a:t>of Diabetes (HbA1c≥6.5</a:t>
            </a:r>
            <a:r>
              <a:rPr lang="en-CA" dirty="0" smtClean="0"/>
              <a:t>%)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1208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Never had their Blood Pressure Measured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3460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9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sz="2000" b="1" dirty="0"/>
              <a:t>A</a:t>
            </a:r>
            <a:r>
              <a:rPr lang="en-CA" sz="2000" b="1" dirty="0" smtClean="0"/>
              <a:t>ge-standardized </a:t>
            </a:r>
            <a:r>
              <a:rPr lang="en-CA" sz="2000" b="1" dirty="0"/>
              <a:t>prevalence of hypertension (BP≥140/90 mm Hg or using antihypertensive </a:t>
            </a:r>
            <a:r>
              <a:rPr lang="en-CA" sz="2000" b="1" dirty="0" smtClean="0"/>
              <a:t>drugs)</a:t>
            </a:r>
            <a:endParaRPr lang="en-CA" sz="2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6580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Prevalence of Awareness among those with hypertension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6644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1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Non-communicable Disease (NCD) Risk Factors in South Asian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C</a:t>
            </a:r>
            <a:r>
              <a:rPr lang="en-CA" dirty="0" smtClean="0"/>
              <a:t>ardiovascular </a:t>
            </a:r>
            <a:r>
              <a:rPr lang="en-CA" dirty="0"/>
              <a:t>disease, cancer, chronic respiratory disease and diabetes account for approximately 60% of all deaths globally, making them the world’s biggest </a:t>
            </a:r>
            <a:r>
              <a:rPr lang="en-CA" dirty="0" smtClean="0"/>
              <a:t>killers. </a:t>
            </a:r>
          </a:p>
          <a:p>
            <a:r>
              <a:rPr lang="en-CA" dirty="0"/>
              <a:t>Moreover, 80% of deaths associated with these diseases occur in low- and middle-income countries </a:t>
            </a:r>
            <a:endParaRPr lang="en-CA" dirty="0" smtClean="0"/>
          </a:p>
          <a:p>
            <a:endParaRPr lang="en-CA" dirty="0"/>
          </a:p>
          <a:p>
            <a:pPr marL="0" indent="0">
              <a:buNone/>
            </a:pPr>
            <a:r>
              <a:rPr lang="en-CA" sz="1800" dirty="0" smtClean="0"/>
              <a:t>Ref. http</a:t>
            </a:r>
            <a:r>
              <a:rPr lang="en-CA" sz="1800" dirty="0"/>
              <a:t>://www.who.int/nmh/publication/ncd_report2010/en</a:t>
            </a:r>
            <a:endParaRPr lang="en-CA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0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Prevalence of Overweight &amp; obesity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2535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Prevalence of Hypertension by Job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786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Prevalence of Diabetes by Job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111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Prevalence of Cigarette Smoking by Job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8233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021638" cy="110490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Prevention of NCD Risk Factors through Population-based Strategies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        </a:t>
            </a:r>
            <a:r>
              <a:rPr lang="en-US" sz="2000" dirty="0" smtClean="0"/>
              <a:t>the Way Forward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pic>
        <p:nvPicPr>
          <p:cNvPr id="67587" name="Picture 3" descr="AG00276_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54338" y="1219200"/>
            <a:ext cx="1824037" cy="5029200"/>
          </a:xfrm>
          <a:noFill/>
        </p:spPr>
      </p:pic>
      <p:sp>
        <p:nvSpPr>
          <p:cNvPr id="67588" name="Text Box 4"/>
          <p:cNvSpPr txBox="1">
            <a:spLocks noChangeArrowheads="1"/>
          </p:cNvSpPr>
          <p:nvPr/>
        </p:nvSpPr>
        <p:spPr bwMode="auto">
          <a:xfrm rot="-5400000">
            <a:off x="564357" y="3625056"/>
            <a:ext cx="3048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hlink"/>
                </a:solidFill>
                <a:latin typeface="Arial" charset="0"/>
              </a:rPr>
              <a:t>Risk Level</a:t>
            </a:r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 flipV="1">
            <a:off x="2482850" y="1447800"/>
            <a:ext cx="0" cy="45386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96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8382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C000"/>
                </a:solidFill>
              </a:rPr>
              <a:t>Where West and East Meet</a:t>
            </a:r>
          </a:p>
        </p:txBody>
      </p:sp>
      <p:graphicFrame>
        <p:nvGraphicFramePr>
          <p:cNvPr id="1843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767601"/>
              </p:ext>
            </p:extLst>
          </p:nvPr>
        </p:nvGraphicFramePr>
        <p:xfrm>
          <a:off x="228600" y="1447800"/>
          <a:ext cx="89154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3" r:id="rId3" imgW="7925487" imgH="5334462" progId="Excel.Chart.8">
                  <p:embed/>
                </p:oleObj>
              </mc:Choice>
              <mc:Fallback>
                <p:oleObj r:id="rId3" imgW="7925487" imgH="5334462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8915400" cy="51054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90000"/>
                          <a:lumOff val="1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6019800"/>
            <a:ext cx="373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 </a:t>
            </a:r>
            <a:r>
              <a:rPr lang="en-US" dirty="0" err="1">
                <a:solidFill>
                  <a:schemeClr val="bg1"/>
                </a:solidFill>
              </a:rPr>
              <a:t>Engl</a:t>
            </a:r>
            <a:r>
              <a:rPr lang="en-US" dirty="0">
                <a:solidFill>
                  <a:schemeClr val="bg1"/>
                </a:solidFill>
              </a:rPr>
              <a:t> J Med 2010;363:1198-1198</a:t>
            </a:r>
          </a:p>
        </p:txBody>
      </p:sp>
    </p:spTree>
    <p:extLst>
      <p:ext uri="{BB962C8B-B14F-4D97-AF65-F5344CB8AC3E}">
        <p14:creationId xmlns:p14="http://schemas.microsoft.com/office/powerpoint/2010/main" val="404953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NCD Risk Factors in South Asian Immigrants?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CA" sz="7400" dirty="0"/>
              <a:t>South Asian populations (India, Pakistan, Bangladesh, Sri Lanka, and Nepal) contribute the highest proportion of the burden of cardiovascular diseases compared with any other region </a:t>
            </a:r>
            <a:r>
              <a:rPr lang="en-CA" sz="7400" dirty="0" smtClean="0"/>
              <a:t>globally.</a:t>
            </a:r>
          </a:p>
          <a:p>
            <a:endParaRPr lang="en-CA" sz="7400" dirty="0" smtClean="0"/>
          </a:p>
          <a:p>
            <a:r>
              <a:rPr lang="en-CA" sz="7400" dirty="0"/>
              <a:t>R</a:t>
            </a:r>
            <a:r>
              <a:rPr lang="en-CA" sz="7400" dirty="0" smtClean="0"/>
              <a:t>isk </a:t>
            </a:r>
            <a:r>
              <a:rPr lang="en-CA" sz="7400" dirty="0"/>
              <a:t>factors for myocardial infarction, hypertension and type 2 diabetes are developed at a lower age in South Asians than in other ethnic groups </a:t>
            </a:r>
            <a:endParaRPr lang="en-CA" sz="7400" dirty="0" smtClean="0"/>
          </a:p>
          <a:p>
            <a:endParaRPr lang="en-CA" sz="7400" dirty="0" smtClean="0"/>
          </a:p>
          <a:p>
            <a:r>
              <a:rPr lang="en-CA" sz="7400" dirty="0"/>
              <a:t>South Asian migrants living in other countries have higher death rates from coronary heart disease at relatively younger ages compared to the local population</a:t>
            </a:r>
            <a:endParaRPr lang="en-CA" sz="7400" dirty="0" smtClean="0"/>
          </a:p>
          <a:p>
            <a:endParaRPr lang="en-CA" sz="7400" dirty="0" smtClean="0"/>
          </a:p>
          <a:p>
            <a:r>
              <a:rPr lang="en-CA" sz="7400" dirty="0"/>
              <a:t>South Asian migrants living in other countries have higher death rates from coronary heart disease at relatively younger ages compared to the local population</a:t>
            </a:r>
          </a:p>
          <a:p>
            <a:endParaRPr lang="en-CA" dirty="0" smtClean="0"/>
          </a:p>
          <a:p>
            <a:pPr marL="0" indent="0">
              <a:buNone/>
            </a:pPr>
            <a:endParaRPr lang="en-CA" sz="3300" dirty="0">
              <a:latin typeface="+mj-lt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CA" sz="4800" dirty="0" smtClean="0">
                <a:latin typeface="+mj-lt"/>
                <a:cs typeface="Arabic Typesetting" panose="03020402040406030203" pitchFamily="66" charset="-78"/>
              </a:rPr>
              <a:t>Yusuf S et al. Circulation 2001;104:2746-2753Y         Yusuf </a:t>
            </a:r>
            <a:r>
              <a:rPr lang="en-CA" sz="4800" dirty="0">
                <a:latin typeface="+mj-lt"/>
                <a:cs typeface="Arabic Typesetting" panose="03020402040406030203" pitchFamily="66" charset="-78"/>
              </a:rPr>
              <a:t>et el  Circulation </a:t>
            </a:r>
            <a:r>
              <a:rPr lang="en-CA" sz="4800" dirty="0" smtClean="0">
                <a:latin typeface="+mj-lt"/>
                <a:cs typeface="Arabic Typesetting" panose="03020402040406030203" pitchFamily="66" charset="-78"/>
              </a:rPr>
              <a:t>2011;104:2855-2864</a:t>
            </a:r>
          </a:p>
          <a:p>
            <a:pPr marL="0" lvl="0" indent="0">
              <a:buNone/>
            </a:pPr>
            <a:r>
              <a:rPr lang="en-CA" sz="4800" dirty="0" smtClean="0">
                <a:latin typeface="+mj-lt"/>
                <a:cs typeface="Arabic Typesetting" panose="03020402040406030203" pitchFamily="66" charset="-78"/>
              </a:rPr>
              <a:t>Reddy et al. N </a:t>
            </a:r>
            <a:r>
              <a:rPr lang="en-CA" sz="4800" dirty="0" err="1">
                <a:latin typeface="+mj-lt"/>
                <a:cs typeface="Arabic Typesetting" panose="03020402040406030203" pitchFamily="66" charset="-78"/>
              </a:rPr>
              <a:t>Engl</a:t>
            </a:r>
            <a:r>
              <a:rPr lang="en-CA" sz="4800" dirty="0">
                <a:latin typeface="+mj-lt"/>
                <a:cs typeface="Arabic Typesetting" panose="03020402040406030203" pitchFamily="66" charset="-78"/>
              </a:rPr>
              <a:t> J Med </a:t>
            </a:r>
            <a:r>
              <a:rPr lang="en-CA" sz="4800" dirty="0" smtClean="0">
                <a:latin typeface="+mj-lt"/>
                <a:cs typeface="Arabic Typesetting" panose="03020402040406030203" pitchFamily="66" charset="-78"/>
              </a:rPr>
              <a:t>2004;350:2438-2440.         Joshi et al JAMA 2007; 297:286-294.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4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7620000" cy="915987"/>
          </a:xfrm>
        </p:spPr>
        <p:txBody>
          <a:bodyPr>
            <a:noAutofit/>
          </a:bodyPr>
          <a:lstStyle/>
          <a:p>
            <a:r>
              <a:rPr lang="en-CA" sz="2400" dirty="0"/>
              <a:t>Prevalence of Depression and Suicidal Behaviors Among Male Migrant Workers in United </a:t>
            </a:r>
            <a:r>
              <a:rPr lang="en-CA" sz="2400" dirty="0" smtClean="0"/>
              <a:t>Arab Emirates</a:t>
            </a:r>
            <a:endParaRPr lang="en-CA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3546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6128266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Immigrant Minority </a:t>
            </a:r>
            <a:r>
              <a:rPr lang="en-CA" dirty="0" smtClean="0"/>
              <a:t>Health 2011</a:t>
            </a:r>
            <a:r>
              <a:rPr lang="en-CA" dirty="0"/>
              <a:t> </a:t>
            </a:r>
            <a:r>
              <a:rPr lang="en-CA" dirty="0" smtClean="0"/>
              <a:t>DOI10.1007/s10903-011-9470-9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938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NCD Risk Factors in Male South Asian Immigrants (India, Pakistan, Bangladesh) 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265966"/>
              </p:ext>
            </p:extLst>
          </p:nvPr>
        </p:nvGraphicFramePr>
        <p:xfrm>
          <a:off x="152400" y="1524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NCD Risk Factors in Male South Asian Immigrants (India, Pakistan, Bangladesh)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Ethics Approval, </a:t>
            </a:r>
          </a:p>
          <a:p>
            <a:r>
              <a:rPr lang="en-CA" dirty="0" smtClean="0"/>
              <a:t>Abu Dhabi Health Services (SEHA)</a:t>
            </a:r>
          </a:p>
          <a:p>
            <a:r>
              <a:rPr lang="en-CA" dirty="0" smtClean="0"/>
              <a:t>Cross-sectional study 2012-2013</a:t>
            </a:r>
          </a:p>
          <a:p>
            <a:r>
              <a:rPr lang="en-CA" dirty="0"/>
              <a:t>R</a:t>
            </a:r>
            <a:r>
              <a:rPr lang="en-CA" dirty="0" smtClean="0"/>
              <a:t>epresentative </a:t>
            </a:r>
            <a:r>
              <a:rPr lang="en-CA" dirty="0"/>
              <a:t>sample (n=1375; 76.4% participation rate) of South Asian adult immigrant males in Al Ain, UAE </a:t>
            </a:r>
            <a:endParaRPr lang="en-CA" dirty="0" smtClean="0"/>
          </a:p>
          <a:p>
            <a:r>
              <a:rPr lang="en-CA" dirty="0" smtClean="0"/>
              <a:t>Visa Screening Center, Al Ain, Abu Dhabi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46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NCD Risk Factors in Male South Asian Immigrants (India, Pakistan, Bangladesh)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WHO </a:t>
            </a:r>
            <a:r>
              <a:rPr lang="en-CA" dirty="0"/>
              <a:t>“STEPS Methodology”, </a:t>
            </a:r>
            <a:r>
              <a:rPr lang="en-CA" dirty="0" smtClean="0"/>
              <a:t>for the measurement </a:t>
            </a:r>
            <a:r>
              <a:rPr lang="en-CA" dirty="0"/>
              <a:t>of NCD risk factors at the country </a:t>
            </a:r>
            <a:r>
              <a:rPr lang="en-CA" dirty="0" smtClean="0"/>
              <a:t>level</a:t>
            </a:r>
          </a:p>
          <a:p>
            <a:r>
              <a:rPr lang="en-CA" dirty="0"/>
              <a:t>Q</a:t>
            </a:r>
            <a:r>
              <a:rPr lang="en-CA" dirty="0" smtClean="0"/>
              <a:t>uestionnaires </a:t>
            </a:r>
            <a:r>
              <a:rPr lang="en-CA" dirty="0"/>
              <a:t>were conducted in Urdu or Bangla and interview-led by a native Urdu or Bengali speaking research assistant </a:t>
            </a:r>
            <a:endParaRPr lang="en-CA" dirty="0" smtClean="0"/>
          </a:p>
          <a:p>
            <a:r>
              <a:rPr lang="en-CA" dirty="0"/>
              <a:t>International Physical Activity Questionnaire (IPAQ-short version)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C4DEF-DDBD-465E-BA3E-99C8F33A081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10895"/>
      </p:ext>
    </p:extLst>
  </p:cSld>
  <p:clrMapOvr>
    <a:masterClrMapping/>
  </p:clrMapOvr>
</p:sld>
</file>

<file path=ppt/theme/theme1.xml><?xml version="1.0" encoding="utf-8"?>
<a:theme xmlns:a="http://schemas.openxmlformats.org/drawingml/2006/main" name="uaeu_presentation1">
  <a:themeElements>
    <a:clrScheme name="UAEU Orange">
      <a:dk1>
        <a:sysClr val="windowText" lastClr="000000"/>
      </a:dk1>
      <a:lt1>
        <a:sysClr val="window" lastClr="FFFFFF"/>
      </a:lt1>
      <a:dk2>
        <a:srgbClr val="8A8073"/>
      </a:dk2>
      <a:lt2>
        <a:srgbClr val="E8E6E3"/>
      </a:lt2>
      <a:accent1>
        <a:srgbClr val="252A00"/>
      </a:accent1>
      <a:accent2>
        <a:srgbClr val="A8BA00"/>
      </a:accent2>
      <a:accent3>
        <a:srgbClr val="411E00"/>
      </a:accent3>
      <a:accent4>
        <a:srgbClr val="F29300"/>
      </a:accent4>
      <a:accent5>
        <a:srgbClr val="052942"/>
      </a:accent5>
      <a:accent6>
        <a:srgbClr val="00A3E0"/>
      </a:accent6>
      <a:hlink>
        <a:srgbClr val="A8BA00"/>
      </a:hlink>
      <a:folHlink>
        <a:srgbClr val="FFFFFF"/>
      </a:folHlink>
    </a:clrScheme>
    <a:fontScheme name="UAEU_fonts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uaeu_presentation1</Template>
  <TotalTime>3108</TotalTime>
  <Words>1456</Words>
  <Application>Microsoft Office PowerPoint</Application>
  <PresentationFormat>On-screen Show (4:3)</PresentationFormat>
  <Paragraphs>252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uaeu_presentation1</vt:lpstr>
      <vt:lpstr>Microsoft Excel Chart</vt:lpstr>
      <vt:lpstr> </vt:lpstr>
      <vt:lpstr>PowerPoint Presentation</vt:lpstr>
      <vt:lpstr>Non-communicable Disease (NCD) Risk Factors in South Asian</vt:lpstr>
      <vt:lpstr>Where West and East Meet</vt:lpstr>
      <vt:lpstr>NCD Risk Factors in South Asian Immigrants?</vt:lpstr>
      <vt:lpstr>Prevalence of Depression and Suicidal Behaviors Among Male Migrant Workers in United Arab Emirates</vt:lpstr>
      <vt:lpstr>NCD Risk Factors in Male South Asian Immigrants (India, Pakistan, Bangladesh) </vt:lpstr>
      <vt:lpstr>NCD Risk Factors in Male South Asian Immigrants (India, Pakistan, Bangladesh) </vt:lpstr>
      <vt:lpstr>NCD Risk Factors in Male South Asian Immigrants (India, Pakistan, Bangladesh) </vt:lpstr>
      <vt:lpstr>NCD Risk Factors in Male South Asian Immigrants (India, Pakistan, Bangladesh) </vt:lpstr>
      <vt:lpstr>NCD Risk Factors in Male South Asian Immigrants (India, Pakistan, Bangladesh) </vt:lpstr>
      <vt:lpstr>NCD Risk Factors in Male South Asian Immigrants (India, Pakistan, Bangladesh) </vt:lpstr>
      <vt:lpstr>Characteristics of Study Population</vt:lpstr>
      <vt:lpstr>Characteristics of Study Population</vt:lpstr>
      <vt:lpstr>Characteristics of Study Population</vt:lpstr>
      <vt:lpstr>Characteristics of Study Population</vt:lpstr>
      <vt:lpstr>Alarming Trends in NCD Risk Factors</vt:lpstr>
      <vt:lpstr>Alarming Trends in NCD Risk Factors</vt:lpstr>
      <vt:lpstr>Prevalence of Central Obesity by Nationality (waist-to-hip ratio≥0.90) </vt:lpstr>
      <vt:lpstr>Proportion of Participants Smoking Cigarettes</vt:lpstr>
      <vt:lpstr>Proportion of Participants Using Smokeless Tobacco</vt:lpstr>
      <vt:lpstr>Proportion Exposed to 2ndhand tobacco  at home/ work</vt:lpstr>
      <vt:lpstr>Proportion Reported Alcohol Use</vt:lpstr>
      <vt:lpstr>Proportion Walk Daily for at least 30 minutes</vt:lpstr>
      <vt:lpstr>Reported Physical Activity During Last 7 Days</vt:lpstr>
      <vt:lpstr>Prevalence of Diabetes (HbA1c≥6.5%)</vt:lpstr>
      <vt:lpstr>Never had their Blood Pressure Measured</vt:lpstr>
      <vt:lpstr>Age-standardized prevalence of hypertension (BP≥140/90 mm Hg or using antihypertensive drugs)</vt:lpstr>
      <vt:lpstr>Prevalence of Awareness among those with hypertension</vt:lpstr>
      <vt:lpstr>Prevalence of Overweight &amp; obesity</vt:lpstr>
      <vt:lpstr>Prevalence of Hypertension by Job</vt:lpstr>
      <vt:lpstr>Prevalence of Diabetes by Job</vt:lpstr>
      <vt:lpstr>Prevalence of Cigarette Smoking by Job</vt:lpstr>
      <vt:lpstr>Prevention of NCD Risk Factors through Population-based Strategies              the Way Forward</vt:lpstr>
    </vt:vector>
  </TitlesOfParts>
  <Company>UAEU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Community Medicine</dc:title>
  <dc:creator>amer.sharif</dc:creator>
  <cp:lastModifiedBy>Syed Wala</cp:lastModifiedBy>
  <cp:revision>330</cp:revision>
  <dcterms:created xsi:type="dcterms:W3CDTF">2011-02-07T06:58:27Z</dcterms:created>
  <dcterms:modified xsi:type="dcterms:W3CDTF">2014-02-26T01:27:31Z</dcterms:modified>
</cp:coreProperties>
</file>