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86" r:id="rId5"/>
    <p:sldId id="283" r:id="rId6"/>
    <p:sldId id="322" r:id="rId7"/>
    <p:sldId id="290" r:id="rId8"/>
    <p:sldId id="291" r:id="rId9"/>
    <p:sldId id="298" r:id="rId10"/>
    <p:sldId id="292" r:id="rId11"/>
    <p:sldId id="293" r:id="rId12"/>
    <p:sldId id="294" r:id="rId13"/>
    <p:sldId id="295" r:id="rId14"/>
    <p:sldId id="287" r:id="rId15"/>
    <p:sldId id="321" r:id="rId16"/>
    <p:sldId id="327" r:id="rId17"/>
    <p:sldId id="326" r:id="rId18"/>
    <p:sldId id="325" r:id="rId19"/>
    <p:sldId id="324" r:id="rId20"/>
    <p:sldId id="308" r:id="rId21"/>
    <p:sldId id="309" r:id="rId22"/>
    <p:sldId id="312" r:id="rId23"/>
    <p:sldId id="314" r:id="rId24"/>
    <p:sldId id="307" r:id="rId25"/>
    <p:sldId id="311" r:id="rId26"/>
    <p:sldId id="316" r:id="rId27"/>
    <p:sldId id="318" r:id="rId28"/>
    <p:sldId id="317" r:id="rId29"/>
    <p:sldId id="319" r:id="rId30"/>
    <p:sldId id="320" r:id="rId31"/>
    <p:sldId id="328"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601">
          <p15:clr>
            <a:srgbClr val="A4A3A4"/>
          </p15:clr>
        </p15:guide>
        <p15:guide id="2" orient="horz" pos="319">
          <p15:clr>
            <a:srgbClr val="A4A3A4"/>
          </p15:clr>
        </p15:guide>
        <p15:guide id="3" orient="horz" pos="2356">
          <p15:clr>
            <a:srgbClr val="A4A3A4"/>
          </p15:clr>
        </p15:guide>
        <p15:guide id="4" pos="356">
          <p15:clr>
            <a:srgbClr val="A4A3A4"/>
          </p15:clr>
        </p15:guide>
        <p15:guide id="5" pos="5368">
          <p15:clr>
            <a:srgbClr val="A4A3A4"/>
          </p15:clr>
        </p15:guide>
        <p15:guide id="6" pos="286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7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163" autoAdjust="0"/>
    <p:restoredTop sz="81541" autoAdjust="0"/>
  </p:normalViewPr>
  <p:slideViewPr>
    <p:cSldViewPr snapToGrid="0">
      <p:cViewPr varScale="1">
        <p:scale>
          <a:sx n="73" d="100"/>
          <a:sy n="73" d="100"/>
        </p:scale>
        <p:origin x="-1176" y="-112"/>
      </p:cViewPr>
      <p:guideLst>
        <p:guide orient="horz" pos="2601"/>
        <p:guide orient="horz" pos="319"/>
        <p:guide orient="horz" pos="2356"/>
        <p:guide pos="356"/>
        <p:guide pos="5368"/>
        <p:guide pos="286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63BBE82-F2E0-495E-84A5-890586AFC708}" type="slidenum">
              <a:rPr lang="en-SG"/>
              <a:pPr>
                <a:defRPr/>
              </a:pPr>
              <a:t>‹#›</a:t>
            </a:fld>
            <a:endParaRPr lang="en-SG"/>
          </a:p>
        </p:txBody>
      </p:sp>
    </p:spTree>
    <p:extLst>
      <p:ext uri="{BB962C8B-B14F-4D97-AF65-F5344CB8AC3E}">
        <p14:creationId xmlns:p14="http://schemas.microsoft.com/office/powerpoint/2010/main" val="1294976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SG"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3B55FA77-868A-4A5E-9B34-F017D997A004}" type="slidenum">
              <a:rPr lang="en-SG"/>
              <a:pPr>
                <a:defRPr/>
              </a:pPr>
              <a:t>‹#›</a:t>
            </a:fld>
            <a:endParaRPr lang="en-SG"/>
          </a:p>
        </p:txBody>
      </p:sp>
    </p:spTree>
    <p:extLst>
      <p:ext uri="{BB962C8B-B14F-4D97-AF65-F5344CB8AC3E}">
        <p14:creationId xmlns:p14="http://schemas.microsoft.com/office/powerpoint/2010/main" val="26498470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www.sciencedirect.com.libproxy1.nus.edu.sg/science/article/pii/S0140673613605954%23fig2"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Opening Slide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1583EA-8DB0-49EE-9768-C39D0DC34F9A}" type="slidenum">
              <a:rPr lang="en-SG">
                <a:cs typeface="Arial" charset="0"/>
              </a:rPr>
              <a:pPr fontAlgn="base">
                <a:spcBef>
                  <a:spcPct val="0"/>
                </a:spcBef>
                <a:spcAft>
                  <a:spcPct val="0"/>
                </a:spcAft>
              </a:pPr>
              <a:t>1</a:t>
            </a:fld>
            <a:endParaRPr lang="en-SG">
              <a:cs typeface="Arial" charset="0"/>
            </a:endParaRPr>
          </a:p>
        </p:txBody>
      </p:sp>
    </p:spTree>
    <p:extLst>
      <p:ext uri="{BB962C8B-B14F-4D97-AF65-F5344CB8AC3E}">
        <p14:creationId xmlns:p14="http://schemas.microsoft.com/office/powerpoint/2010/main" val="804786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a:t>
            </a:r>
            <a:r>
              <a:rPr lang="en-US" dirty="0" err="1" smtClean="0"/>
              <a:t>yardstilc</a:t>
            </a:r>
            <a:r>
              <a:rPr lang="en-US" baseline="0" dirty="0" smtClean="0"/>
              <a:t> of &gt;$50.000/</a:t>
            </a:r>
            <a:r>
              <a:rPr lang="en-US" baseline="0" dirty="0" err="1" smtClean="0"/>
              <a:t>qaly</a:t>
            </a:r>
            <a:r>
              <a:rPr lang="en-US" baseline="0" dirty="0" smtClean="0"/>
              <a:t> </a:t>
            </a:r>
            <a:r>
              <a:rPr lang="en-US" dirty="0" smtClean="0"/>
              <a:t>Screening for proteinuria</a:t>
            </a:r>
            <a:r>
              <a:rPr lang="en-US" baseline="0" dirty="0" smtClean="0"/>
              <a:t> CE in </a:t>
            </a:r>
            <a:r>
              <a:rPr lang="en-US" baseline="0" dirty="0" err="1" smtClean="0"/>
              <a:t>thr</a:t>
            </a:r>
            <a:r>
              <a:rPr lang="en-US" baseline="0" dirty="0" smtClean="0"/>
              <a:t> elderly, and in </a:t>
            </a:r>
            <a:r>
              <a:rPr lang="en-US" baseline="0" dirty="0" err="1" smtClean="0"/>
              <a:t>pts</a:t>
            </a:r>
            <a:r>
              <a:rPr lang="en-US" baseline="0" dirty="0" smtClean="0"/>
              <a:t> with </a:t>
            </a:r>
            <a:r>
              <a:rPr lang="en-US" baseline="0" dirty="0" err="1" smtClean="0"/>
              <a:t>htn</a:t>
            </a:r>
            <a:endParaRPr lang="en-US" baseline="0" dirty="0" smtClean="0"/>
          </a:p>
        </p:txBody>
      </p:sp>
      <p:sp>
        <p:nvSpPr>
          <p:cNvPr id="4" name="Slide Number Placeholder 3"/>
          <p:cNvSpPr>
            <a:spLocks noGrp="1"/>
          </p:cNvSpPr>
          <p:nvPr>
            <p:ph type="sldNum" sz="quarter" idx="10"/>
          </p:nvPr>
        </p:nvSpPr>
        <p:spPr/>
        <p:txBody>
          <a:bodyPr/>
          <a:lstStyle/>
          <a:p>
            <a:pPr>
              <a:defRPr/>
            </a:pPr>
            <a:fld id="{3B55FA77-868A-4A5E-9B34-F017D997A004}" type="slidenum">
              <a:rPr lang="en-SG" smtClean="0"/>
              <a:pPr>
                <a:defRPr/>
              </a:pPr>
              <a:t>21</a:t>
            </a:fld>
            <a:endParaRPr lang="en-SG"/>
          </a:p>
        </p:txBody>
      </p:sp>
    </p:spTree>
    <p:extLst>
      <p:ext uri="{BB962C8B-B14F-4D97-AF65-F5344CB8AC3E}">
        <p14:creationId xmlns:p14="http://schemas.microsoft.com/office/powerpoint/2010/main" val="200881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700,000 on RRT, and about 100,00 new added annually.</a:t>
            </a:r>
            <a:r>
              <a:rPr lang="en-US" baseline="0" dirty="0" smtClean="0"/>
              <a:t> Mostly receive HD in the US. </a:t>
            </a:r>
            <a:endParaRPr lang="en-US" dirty="0"/>
          </a:p>
        </p:txBody>
      </p:sp>
      <p:sp>
        <p:nvSpPr>
          <p:cNvPr id="4" name="Slide Number Placeholder 3"/>
          <p:cNvSpPr>
            <a:spLocks noGrp="1"/>
          </p:cNvSpPr>
          <p:nvPr>
            <p:ph type="sldNum" sz="quarter" idx="10"/>
          </p:nvPr>
        </p:nvSpPr>
        <p:spPr/>
        <p:txBody>
          <a:bodyPr/>
          <a:lstStyle/>
          <a:p>
            <a:pPr>
              <a:defRPr/>
            </a:pPr>
            <a:fld id="{3B55FA77-868A-4A5E-9B34-F017D997A004}" type="slidenum">
              <a:rPr lang="en-SG" smtClean="0"/>
              <a:pPr>
                <a:defRPr/>
              </a:pPr>
              <a:t>3</a:t>
            </a:fld>
            <a:endParaRPr lang="en-SG"/>
          </a:p>
        </p:txBody>
      </p:sp>
    </p:spTree>
    <p:extLst>
      <p:ext uri="{BB962C8B-B14F-4D97-AF65-F5344CB8AC3E}">
        <p14:creationId xmlns:p14="http://schemas.microsoft.com/office/powerpoint/2010/main" val="182645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$80,000 annually per </a:t>
            </a:r>
            <a:r>
              <a:rPr lang="en-US" dirty="0" err="1" smtClean="0"/>
              <a:t>pt</a:t>
            </a:r>
            <a:r>
              <a:rPr lang="en-US" dirty="0" smtClean="0"/>
              <a:t> on HD, $50,000 annually on peritoneal</a:t>
            </a:r>
            <a:endParaRPr lang="en-US" dirty="0"/>
          </a:p>
        </p:txBody>
      </p:sp>
      <p:sp>
        <p:nvSpPr>
          <p:cNvPr id="4" name="Slide Number Placeholder 3"/>
          <p:cNvSpPr>
            <a:spLocks noGrp="1"/>
          </p:cNvSpPr>
          <p:nvPr>
            <p:ph type="sldNum" sz="quarter" idx="10"/>
          </p:nvPr>
        </p:nvSpPr>
        <p:spPr/>
        <p:txBody>
          <a:bodyPr/>
          <a:lstStyle/>
          <a:p>
            <a:pPr>
              <a:defRPr/>
            </a:pPr>
            <a:fld id="{3B55FA77-868A-4A5E-9B34-F017D997A004}" type="slidenum">
              <a:rPr lang="en-SG" smtClean="0"/>
              <a:pPr>
                <a:defRPr/>
              </a:pPr>
              <a:t>4</a:t>
            </a:fld>
            <a:endParaRPr lang="en-SG"/>
          </a:p>
        </p:txBody>
      </p:sp>
    </p:spTree>
    <p:extLst>
      <p:ext uri="{BB962C8B-B14F-4D97-AF65-F5344CB8AC3E}">
        <p14:creationId xmlns:p14="http://schemas.microsoft.com/office/powerpoint/2010/main" val="152985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fact, not ESRD</a:t>
            </a:r>
            <a:r>
              <a:rPr lang="en-US" baseline="0" dirty="0" smtClean="0"/>
              <a:t> is just the tip of the iceberg. Earlier stages of CKD with reduction in </a:t>
            </a:r>
            <a:r>
              <a:rPr lang="en-US" baseline="0" dirty="0" err="1" smtClean="0"/>
              <a:t>eGFR</a:t>
            </a:r>
            <a:r>
              <a:rPr lang="en-US" baseline="0" dirty="0" smtClean="0"/>
              <a:t> are much more common, and they are not benign. </a:t>
            </a:r>
            <a:r>
              <a:rPr lang="en-US" baseline="0" dirty="0" err="1" smtClean="0"/>
              <a:t>Infact</a:t>
            </a:r>
            <a:r>
              <a:rPr lang="en-US" baseline="0" dirty="0" smtClean="0"/>
              <a:t>, many more people with earlier stages of CKD die of CVD than reach KF. This work by Alan Go shows p</a:t>
            </a:r>
            <a:r>
              <a:rPr lang="en-US" dirty="0" smtClean="0"/>
              <a:t>remature cardiovascular death, not just ESRD, is a major risk for people with CKD. Recent studies have tightened the epidemiological link between CKD and CVD. These studies have reported a graded, inverse relation between initial renal function and subsequent risks of death and complications from cardiovascular disease. Some say, </a:t>
            </a:r>
            <a:r>
              <a:rPr lang="ja-JP" altLang="en-US" dirty="0" smtClean="0"/>
              <a:t>“</a:t>
            </a:r>
            <a:r>
              <a:rPr lang="en-US" altLang="ja-JP" dirty="0" smtClean="0"/>
              <a:t>Only the lucky CKD patients reach ESRD.</a:t>
            </a:r>
            <a:r>
              <a:rPr lang="ja-JP" altLang="en-US" dirty="0" smtClean="0"/>
              <a:t>”</a:t>
            </a:r>
            <a:r>
              <a:rPr lang="en-US" altLang="ja-JP" dirty="0" smtClean="0"/>
              <a:t>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B55FA77-868A-4A5E-9B34-F017D997A004}" type="slidenum">
              <a:rPr lang="en-SG" smtClean="0"/>
              <a:pPr>
                <a:defRPr/>
              </a:pPr>
              <a:t>7</a:t>
            </a:fld>
            <a:endParaRPr lang="en-SG"/>
          </a:p>
        </p:txBody>
      </p:sp>
    </p:spTree>
    <p:extLst>
      <p:ext uri="{BB962C8B-B14F-4D97-AF65-F5344CB8AC3E}">
        <p14:creationId xmlns:p14="http://schemas.microsoft.com/office/powerpoint/2010/main" val="7964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Shared risk factors; cause and effect with </a:t>
            </a:r>
            <a:r>
              <a:rPr lang="en-US" dirty="0" err="1" smtClean="0"/>
              <a:t>htn</a:t>
            </a:r>
            <a:r>
              <a:rPr lang="en-US" dirty="0" smtClean="0"/>
              <a:t>; plus lots others with advanced </a:t>
            </a:r>
            <a:r>
              <a:rPr lang="en-US" dirty="0" err="1" smtClean="0"/>
              <a:t>ckd</a:t>
            </a:r>
            <a:r>
              <a:rPr lang="en-US" dirty="0" smtClean="0"/>
              <a:t>: </a:t>
            </a:r>
            <a:r>
              <a:rPr lang="en-US" dirty="0" err="1" smtClean="0"/>
              <a:t>oAngiotensin</a:t>
            </a:r>
            <a:r>
              <a:rPr lang="en-US" dirty="0" smtClean="0"/>
              <a:t> </a:t>
            </a:r>
            <a:r>
              <a:rPr lang="en-US" dirty="0" err="1" smtClean="0"/>
              <a:t>stimu</a:t>
            </a:r>
            <a:r>
              <a:rPr lang="en-US" dirty="0" smtClean="0"/>
              <a:t>- </a:t>
            </a:r>
            <a:r>
              <a:rPr lang="en-US" dirty="0" err="1" smtClean="0"/>
              <a:t>lates</a:t>
            </a:r>
            <a:r>
              <a:rPr lang="en-US" dirty="0" smtClean="0"/>
              <a:t> production of superoxide, interleukin 6, and other cytokines. Bioavailability of nitric oxide, which is involved with vascular smooth-muscle contraction and growth, platelet aggregation, and leucocyte adhesion to the endothelium, becomes decreased. Activity of </a:t>
            </a:r>
            <a:r>
              <a:rPr lang="en-US" dirty="0" err="1" smtClean="0"/>
              <a:t>renalase</a:t>
            </a:r>
            <a:r>
              <a:rPr lang="en-US" dirty="0" smtClean="0"/>
              <a:t> is lowered in individuals with chronic kidney disease. This enzyme is produced by the kidney and inactivates catecholamines.32 All these vasoactive factors impinge on endothelial function. Albuminuria can be interpreted as a sign of, but also as a contributor to, impaired </a:t>
            </a:r>
            <a:r>
              <a:rPr lang="en-US" dirty="0" err="1" smtClean="0"/>
              <a:t>endo</a:t>
            </a:r>
            <a:r>
              <a:rPr lang="en-US" dirty="0" smtClean="0"/>
              <a:t>- </a:t>
            </a:r>
            <a:r>
              <a:rPr lang="en-US" dirty="0" err="1" smtClean="0"/>
              <a:t>thelial</a:t>
            </a:r>
            <a:r>
              <a:rPr lang="en-US" dirty="0" smtClean="0"/>
              <a:t> function.32,42 Another key factor for endothelial function seems to be asymmetric </a:t>
            </a:r>
            <a:r>
              <a:rPr lang="en-US" dirty="0" err="1" smtClean="0"/>
              <a:t>dimethylarginine</a:t>
            </a:r>
            <a:r>
              <a:rPr lang="en-US" dirty="0" smtClean="0"/>
              <a:t>. Concentrations increase with decreasing kidney function</a:t>
            </a:r>
            <a:endParaRPr lang="en-GB" dirty="0" smtClean="0"/>
          </a:p>
          <a:p>
            <a:endParaRPr lang="en-US" dirty="0"/>
          </a:p>
        </p:txBody>
      </p:sp>
      <p:sp>
        <p:nvSpPr>
          <p:cNvPr id="4" name="Slide Number Placeholder 3"/>
          <p:cNvSpPr>
            <a:spLocks noGrp="1"/>
          </p:cNvSpPr>
          <p:nvPr>
            <p:ph type="sldNum" sz="quarter" idx="10"/>
          </p:nvPr>
        </p:nvSpPr>
        <p:spPr/>
        <p:txBody>
          <a:bodyPr/>
          <a:lstStyle/>
          <a:p>
            <a:pPr>
              <a:defRPr/>
            </a:pPr>
            <a:fld id="{3B55FA77-868A-4A5E-9B34-F017D997A004}" type="slidenum">
              <a:rPr lang="en-SG" smtClean="0"/>
              <a:pPr>
                <a:defRPr/>
              </a:pPr>
              <a:t>8</a:t>
            </a:fld>
            <a:endParaRPr lang="en-SG"/>
          </a:p>
        </p:txBody>
      </p:sp>
    </p:spTree>
    <p:extLst>
      <p:ext uri="{BB962C8B-B14F-4D97-AF65-F5344CB8AC3E}">
        <p14:creationId xmlns:p14="http://schemas.microsoft.com/office/powerpoint/2010/main" val="223095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smtClean="0"/>
              <a:t>Life expectancy was substantially reduced for patients with impaired kidney function in the Canadian cohort (</a:t>
            </a:r>
            <a:r>
              <a:rPr lang="en-GB" dirty="0" smtClean="0">
                <a:hlinkClick r:id="rId3"/>
              </a:rPr>
              <a:t>figure 2</a:t>
            </a:r>
            <a:r>
              <a:rPr lang="en-GB" dirty="0" smtClean="0"/>
              <a:t>). Patients aged 30 years with estimated glomerular filtration rate stage 3B (30</a:t>
            </a:r>
            <a:r>
              <a:rPr lang="en-US" dirty="0" smtClean="0"/>
              <a:t>–</a:t>
            </a:r>
            <a:r>
              <a:rPr lang="en-GB" dirty="0" smtClean="0"/>
              <a:t>44 mL/min per 1</a:t>
            </a:r>
            <a:r>
              <a:rPr lang="en-US" dirty="0" smtClean="0"/>
              <a:t>·</a:t>
            </a:r>
            <a:r>
              <a:rPr lang="en-GB" dirty="0" smtClean="0"/>
              <a:t>73 m</a:t>
            </a:r>
            <a:r>
              <a:rPr lang="en-GB" baseline="30000" dirty="0" smtClean="0"/>
              <a:t>2</a:t>
            </a:r>
            <a:r>
              <a:rPr lang="en-GB" dirty="0" smtClean="0"/>
              <a:t>) or 4 (15</a:t>
            </a:r>
            <a:r>
              <a:rPr lang="en-US" dirty="0" smtClean="0"/>
              <a:t>–</a:t>
            </a:r>
            <a:r>
              <a:rPr lang="en-GB" dirty="0" smtClean="0"/>
              <a:t>29 mL/min per 1</a:t>
            </a:r>
            <a:r>
              <a:rPr lang="en-US" dirty="0" smtClean="0"/>
              <a:t>·</a:t>
            </a:r>
            <a:r>
              <a:rPr lang="en-GB" dirty="0" smtClean="0"/>
              <a:t>73 m</a:t>
            </a:r>
            <a:r>
              <a:rPr lang="en-GB" baseline="30000" dirty="0" smtClean="0"/>
              <a:t>2</a:t>
            </a:r>
            <a:r>
              <a:rPr lang="en-GB" dirty="0" smtClean="0"/>
              <a:t>) had reductions in life expectancy of around 17 or 25 years, respectively, compared with individuals with normal kidney function (</a:t>
            </a:r>
            <a:r>
              <a:rPr lang="en-GB" dirty="0" smtClean="0">
                <a:hlinkClick r:id="rId3"/>
              </a:rPr>
              <a:t>figure 2</a:t>
            </a:r>
            <a:r>
              <a:rPr lang="en-GB" dirty="0" smtClean="0"/>
              <a:t>). Reductions in life expectancy were also seen among patients with raised albuminuria at age 30 years: stage 2 and 3 albuminuria (30</a:t>
            </a:r>
            <a:r>
              <a:rPr lang="en-US" dirty="0" smtClean="0"/>
              <a:t>–</a:t>
            </a:r>
            <a:r>
              <a:rPr lang="en-GB" dirty="0" smtClean="0"/>
              <a:t>299 mg/g and 300 mg/g or higher, respectively) were associated with shortening of life expectancy by around 10 and 18 years, respectively, compared with that in individuals without albuminuria (</a:t>
            </a:r>
            <a:r>
              <a:rPr lang="en-GB" dirty="0" smtClean="0">
                <a:hlinkClick r:id="rId3"/>
              </a:rPr>
              <a:t>figure 2</a:t>
            </a:r>
            <a:r>
              <a:rPr lang="en-GB" dirty="0" smtClean="0"/>
              <a:t>).</a:t>
            </a:r>
          </a:p>
          <a:p>
            <a:endParaRPr lang="en-US" dirty="0"/>
          </a:p>
        </p:txBody>
      </p:sp>
      <p:sp>
        <p:nvSpPr>
          <p:cNvPr id="4" name="Slide Number Placeholder 3"/>
          <p:cNvSpPr>
            <a:spLocks noGrp="1"/>
          </p:cNvSpPr>
          <p:nvPr>
            <p:ph type="sldNum" sz="quarter" idx="10"/>
          </p:nvPr>
        </p:nvSpPr>
        <p:spPr/>
        <p:txBody>
          <a:bodyPr/>
          <a:lstStyle/>
          <a:p>
            <a:pPr>
              <a:defRPr/>
            </a:pPr>
            <a:fld id="{3B55FA77-868A-4A5E-9B34-F017D997A004}" type="slidenum">
              <a:rPr lang="en-SG" smtClean="0"/>
              <a:pPr>
                <a:defRPr/>
              </a:pPr>
              <a:t>10</a:t>
            </a:fld>
            <a:endParaRPr lang="en-SG"/>
          </a:p>
        </p:txBody>
      </p:sp>
    </p:spTree>
    <p:extLst>
      <p:ext uri="{BB962C8B-B14F-4D97-AF65-F5344CB8AC3E}">
        <p14:creationId xmlns:p14="http://schemas.microsoft.com/office/powerpoint/2010/main" val="228613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55FA77-868A-4A5E-9B34-F017D997A004}" type="slidenum">
              <a:rPr lang="en-SG" smtClean="0"/>
              <a:pPr>
                <a:defRPr/>
              </a:pPr>
              <a:t>11</a:t>
            </a:fld>
            <a:endParaRPr lang="en-SG"/>
          </a:p>
        </p:txBody>
      </p:sp>
    </p:spTree>
    <p:extLst>
      <p:ext uri="{BB962C8B-B14F-4D97-AF65-F5344CB8AC3E}">
        <p14:creationId xmlns:p14="http://schemas.microsoft.com/office/powerpoint/2010/main" val="344718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A6AB6-D37E-EA44-8FBC-9D9D30201200}" type="slidenum">
              <a:rPr lang="en-US"/>
              <a:pPr/>
              <a:t>14</a:t>
            </a:fld>
            <a:endParaRPr lang="en-US"/>
          </a:p>
        </p:txBody>
      </p:sp>
      <p:sp>
        <p:nvSpPr>
          <p:cNvPr id="530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30435" name="Rectangle 3"/>
          <p:cNvSpPr>
            <a:spLocks noGrp="1" noChangeArrowheads="1"/>
          </p:cNvSpPr>
          <p:nvPr>
            <p:ph type="body" idx="1"/>
          </p:nvPr>
        </p:nvSpPr>
        <p:spPr>
          <a:xfrm>
            <a:off x="914400" y="4343400"/>
            <a:ext cx="5029200" cy="4114800"/>
          </a:xfrm>
          <a:ln/>
        </p:spPr>
        <p:txBody>
          <a:bodyPr lIns="88177" tIns="44088" rIns="88177" bIns="44088"/>
          <a:lstStyle/>
          <a:p>
            <a:r>
              <a:rPr lang="en-US" b="1"/>
              <a:t>RENAAL Patients Reaching Primary Composite Endpoint</a:t>
            </a:r>
          </a:p>
          <a:p>
            <a:r>
              <a:rPr lang="en-US"/>
              <a:t>The primary endpoint for RENAAL was the composite of time to doubling of serum creatinine (SCr), end stage renal disease (ESRD), or death. The doubling of the serum creatinine concentration was defined as the first serum creatinine value that was twice the baseline value, as confirmed by a second serum creatinine value obtained at least four weeks after the initial doubling.  End stage renal disease was defined by the need for long-term dialysis or renal transplantation.  By an intention-to-treat analysis, the primary analysis approach of the study, losartan resulted in a significant risk reduction of 16% (P=0.02) in the primary composite endpoint.</a:t>
            </a:r>
          </a:p>
          <a:p>
            <a:endParaRPr lang="en-US"/>
          </a:p>
          <a:p>
            <a:r>
              <a:rPr lang="en-US" b="1"/>
              <a:t>Reference:</a:t>
            </a:r>
          </a:p>
          <a:p>
            <a:r>
              <a:rPr lang="en-US"/>
              <a:t>Brenner BM, Cooper ME, de Zeeuw D, Keane WF, Mitch WE, Parving HH, Remuzzi G, Snapinn SM, Zhang Z, Shahinfar S. Effects of losartan on renal and cardiovascular outcomes in patients with type 2 diabetes and nephropathy. N Engl J Med. 2001;345(12):861-869.</a:t>
            </a:r>
            <a:br>
              <a:rPr lang="en-US"/>
            </a:b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Sharp trial that cholesterol</a:t>
            </a:r>
            <a:r>
              <a:rPr lang="en-US" baseline="0" dirty="0" smtClean="0"/>
              <a:t> lowering in </a:t>
            </a:r>
            <a:r>
              <a:rPr lang="en-US" baseline="0" dirty="0" err="1" smtClean="0"/>
              <a:t>pateints</a:t>
            </a:r>
            <a:r>
              <a:rPr lang="en-US" baseline="0" dirty="0" smtClean="0"/>
              <a:t> with CKD may reduce the risk of CVD</a:t>
            </a:r>
            <a:endParaRPr lang="en-US" dirty="0"/>
          </a:p>
        </p:txBody>
      </p:sp>
      <p:sp>
        <p:nvSpPr>
          <p:cNvPr id="4" name="Slide Number Placeholder 3"/>
          <p:cNvSpPr>
            <a:spLocks noGrp="1"/>
          </p:cNvSpPr>
          <p:nvPr>
            <p:ph type="sldNum" sz="quarter" idx="10"/>
          </p:nvPr>
        </p:nvSpPr>
        <p:spPr/>
        <p:txBody>
          <a:bodyPr/>
          <a:lstStyle/>
          <a:p>
            <a:pPr>
              <a:defRPr/>
            </a:pPr>
            <a:fld id="{3B55FA77-868A-4A5E-9B34-F017D997A004}" type="slidenum">
              <a:rPr lang="en-SG" smtClean="0"/>
              <a:pPr>
                <a:defRPr/>
              </a:pPr>
              <a:t>16</a:t>
            </a:fld>
            <a:endParaRPr lang="en-SG"/>
          </a:p>
        </p:txBody>
      </p:sp>
    </p:spTree>
    <p:extLst>
      <p:ext uri="{BB962C8B-B14F-4D97-AF65-F5344CB8AC3E}">
        <p14:creationId xmlns:p14="http://schemas.microsoft.com/office/powerpoint/2010/main" val="641584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eg"/><Relationship Id="rId5"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4.png"/><Relationship Id="rId5" Type="http://schemas.openxmlformats.org/officeDocument/2006/relationships/image" Target="../media/image9.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16" name="Picture 6" descr="DUKE_NUS_rgb_LOGO.jpg"/>
          <p:cNvPicPr>
            <a:picLocks noChangeAspect="1"/>
          </p:cNvPicPr>
          <p:nvPr userDrawn="1"/>
        </p:nvPicPr>
        <p:blipFill>
          <a:blip r:embed="rId2" cstate="print"/>
          <a:srcRect/>
          <a:stretch>
            <a:fillRect/>
          </a:stretch>
        </p:blipFill>
        <p:spPr bwMode="auto">
          <a:xfrm>
            <a:off x="323528" y="332656"/>
            <a:ext cx="3698189" cy="936104"/>
          </a:xfrm>
          <a:prstGeom prst="rect">
            <a:avLst/>
          </a:prstGeom>
          <a:noFill/>
          <a:ln w="9525">
            <a:noFill/>
            <a:miter lim="800000"/>
            <a:headEnd/>
            <a:tailEnd/>
          </a:ln>
        </p:spPr>
      </p:pic>
      <p:sp>
        <p:nvSpPr>
          <p:cNvPr id="2" name="Title 1"/>
          <p:cNvSpPr>
            <a:spLocks noGrp="1"/>
          </p:cNvSpPr>
          <p:nvPr>
            <p:ph type="ctrTitle" hasCustomPrompt="1"/>
          </p:nvPr>
        </p:nvSpPr>
        <p:spPr>
          <a:xfrm>
            <a:off x="543600" y="1532460"/>
            <a:ext cx="7772400" cy="936103"/>
          </a:xfrm>
        </p:spPr>
        <p:txBody>
          <a:bodyPr>
            <a:normAutofit/>
          </a:bodyPr>
          <a:lstStyle>
            <a:lvl1pPr>
              <a:defRPr lang="en-SG" sz="3000" b="0" i="0" u="none" strike="noStrike" baseline="0" smtClean="0">
                <a:solidFill>
                  <a:schemeClr val="tx1"/>
                </a:solidFill>
              </a:defRPr>
            </a:lvl1pPr>
          </a:lstStyle>
          <a:p>
            <a:r>
              <a:rPr lang="en-SG" sz="3000" b="0" i="0" u="none" strike="noStrike" baseline="0" dirty="0" smtClean="0">
                <a:latin typeface="ArialMT"/>
              </a:rPr>
              <a:t>PRESENTATION TITLE</a:t>
            </a:r>
            <a:endParaRPr lang="en-SG"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18400" y="3204200"/>
            <a:ext cx="2632520" cy="1644447"/>
          </a:xfrm>
          <a:prstGeom prst="rect">
            <a:avLst/>
          </a:prstGeom>
        </p:spPr>
      </p:pic>
      <p:pic>
        <p:nvPicPr>
          <p:cNvPr id="4" name="Picture 3"/>
          <p:cNvPicPr>
            <a:picLocks/>
          </p:cNvPicPr>
          <p:nvPr userDrawn="1"/>
        </p:nvPicPr>
        <p:blipFill rotWithShape="1">
          <a:blip r:embed="rId4" cstate="print">
            <a:extLst>
              <a:ext uri="{28A0092B-C50C-407E-A947-70E740481C1C}">
                <a14:useLocalDpi xmlns:a14="http://schemas.microsoft.com/office/drawing/2010/main" val="0"/>
              </a:ext>
            </a:extLst>
          </a:blip>
          <a:srcRect l="6714" r="8369"/>
          <a:stretch/>
        </p:blipFill>
        <p:spPr>
          <a:xfrm>
            <a:off x="5904000" y="3204200"/>
            <a:ext cx="2631600" cy="1645200"/>
          </a:xfrm>
          <a:prstGeom prst="rect">
            <a:avLst/>
          </a:prstGeom>
        </p:spPr>
      </p:pic>
      <p:sp>
        <p:nvSpPr>
          <p:cNvPr id="10" name="Rectangle 9"/>
          <p:cNvSpPr/>
          <p:nvPr userDrawn="1"/>
        </p:nvSpPr>
        <p:spPr>
          <a:xfrm>
            <a:off x="0" y="6309320"/>
            <a:ext cx="493204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userDrawn="1"/>
        </p:nvSpPr>
        <p:spPr>
          <a:xfrm>
            <a:off x="4211960" y="6380238"/>
            <a:ext cx="493204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7" name="Group 6"/>
          <p:cNvGrpSpPr/>
          <p:nvPr userDrawn="1"/>
        </p:nvGrpSpPr>
        <p:grpSpPr>
          <a:xfrm>
            <a:off x="586092" y="5232953"/>
            <a:ext cx="1872395" cy="945496"/>
            <a:chOff x="586092" y="5232953"/>
            <a:chExt cx="1872395" cy="945496"/>
          </a:xfrm>
        </p:grpSpPr>
        <p:pic>
          <p:nvPicPr>
            <p:cNvPr id="13" name="Picture 2"/>
            <p:cNvPicPr>
              <a:picLocks noChangeAspect="1" noChangeArrowheads="1"/>
            </p:cNvPicPr>
            <p:nvPr userDrawn="1"/>
          </p:nvPicPr>
          <p:blipFill rotWithShape="1">
            <a:blip r:embed="rId5" cstate="print"/>
            <a:srcRect t="25450" r="59865"/>
            <a:stretch/>
          </p:blipFill>
          <p:spPr bwMode="auto">
            <a:xfrm>
              <a:off x="931356" y="5373216"/>
              <a:ext cx="1181866" cy="805233"/>
            </a:xfrm>
            <a:prstGeom prst="rect">
              <a:avLst/>
            </a:prstGeom>
            <a:noFill/>
            <a:ln w="9525">
              <a:noFill/>
              <a:miter lim="800000"/>
              <a:headEnd/>
              <a:tailEnd/>
            </a:ln>
          </p:spPr>
        </p:pic>
        <p:grpSp>
          <p:nvGrpSpPr>
            <p:cNvPr id="6" name="Group 5"/>
            <p:cNvGrpSpPr/>
            <p:nvPr userDrawn="1"/>
          </p:nvGrpSpPr>
          <p:grpSpPr>
            <a:xfrm>
              <a:off x="586092" y="5232953"/>
              <a:ext cx="1872395" cy="195291"/>
              <a:chOff x="586092" y="5232953"/>
              <a:chExt cx="1872395" cy="195291"/>
            </a:xfrm>
          </p:grpSpPr>
          <p:pic>
            <p:nvPicPr>
              <p:cNvPr id="12" name="Picture 2"/>
              <p:cNvPicPr>
                <a:picLocks noChangeAspect="1" noChangeArrowheads="1"/>
              </p:cNvPicPr>
              <p:nvPr userDrawn="1"/>
            </p:nvPicPr>
            <p:blipFill rotWithShape="1">
              <a:blip r:embed="rId5" cstate="print"/>
              <a:srcRect l="19063" t="-5142" r="-1229" b="76645"/>
              <a:stretch/>
            </p:blipFill>
            <p:spPr bwMode="auto">
              <a:xfrm>
                <a:off x="923409" y="5232953"/>
                <a:ext cx="1535078" cy="195291"/>
              </a:xfrm>
              <a:prstGeom prst="rect">
                <a:avLst/>
              </a:prstGeom>
              <a:noFill/>
              <a:ln w="9525">
                <a:noFill/>
                <a:miter lim="800000"/>
                <a:headEnd/>
                <a:tailEnd/>
              </a:ln>
            </p:spPr>
          </p:pic>
          <p:pic>
            <p:nvPicPr>
              <p:cNvPr id="14" name="Picture 2"/>
              <p:cNvPicPr>
                <a:picLocks noChangeAspect="1" noChangeArrowheads="1"/>
              </p:cNvPicPr>
              <p:nvPr userDrawn="1"/>
            </p:nvPicPr>
            <p:blipFill rotWithShape="1">
              <a:blip r:embed="rId5" cstate="print"/>
              <a:srcRect l="-1765" t="-5142" r="76235" b="76645"/>
              <a:stretch/>
            </p:blipFill>
            <p:spPr bwMode="auto">
              <a:xfrm>
                <a:off x="586092" y="5232953"/>
                <a:ext cx="476949" cy="195291"/>
              </a:xfrm>
              <a:prstGeom prst="rect">
                <a:avLst/>
              </a:prstGeom>
              <a:noFill/>
              <a:ln w="9525">
                <a:noFill/>
                <a:miter lim="800000"/>
                <a:headEnd/>
                <a:tailEnd/>
              </a:ln>
            </p:spPr>
          </p:pic>
        </p:grpSp>
      </p:grpSp>
      <p:pic>
        <p:nvPicPr>
          <p:cNvPr id="15" name="Picture 14"/>
          <p:cNvPicPr>
            <a:picLocks noChangeAspect="1"/>
          </p:cNvPicPr>
          <p:nvPr userDrawn="1"/>
        </p:nvPicPr>
        <p:blipFill rotWithShape="1">
          <a:blip r:embed="rId6" cstate="print">
            <a:extLst>
              <a:ext uri="{28A0092B-C50C-407E-A947-70E740481C1C}">
                <a14:useLocalDpi xmlns:a14="http://schemas.microsoft.com/office/drawing/2010/main" val="0"/>
              </a:ext>
            </a:extLst>
          </a:blip>
          <a:srcRect l="5585" r="14644" b="25269"/>
          <a:stretch/>
        </p:blipFill>
        <p:spPr>
          <a:xfrm>
            <a:off x="529200" y="3204200"/>
            <a:ext cx="2631600" cy="1643559"/>
          </a:xfrm>
          <a:prstGeom prst="rect">
            <a:avLst/>
          </a:prstGeom>
        </p:spPr>
      </p:pic>
      <p:sp>
        <p:nvSpPr>
          <p:cNvPr id="20" name="Text Placeholder 3"/>
          <p:cNvSpPr>
            <a:spLocks noGrp="1"/>
          </p:cNvSpPr>
          <p:nvPr>
            <p:ph type="body" sz="half" idx="2" hasCustomPrompt="1"/>
          </p:nvPr>
        </p:nvSpPr>
        <p:spPr>
          <a:xfrm>
            <a:off x="543600" y="2604654"/>
            <a:ext cx="7772400" cy="4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Presentation date</a:t>
            </a:r>
          </a:p>
        </p:txBody>
      </p:sp>
    </p:spTree>
    <p:extLst>
      <p:ext uri="{BB962C8B-B14F-4D97-AF65-F5344CB8AC3E}">
        <p14:creationId xmlns:p14="http://schemas.microsoft.com/office/powerpoint/2010/main" val="43127239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ding Slide 1">
    <p:spTree>
      <p:nvGrpSpPr>
        <p:cNvPr id="1" name=""/>
        <p:cNvGrpSpPr/>
        <p:nvPr/>
      </p:nvGrpSpPr>
      <p:grpSpPr>
        <a:xfrm>
          <a:off x="0" y="0"/>
          <a:ext cx="0" cy="0"/>
          <a:chOff x="0" y="0"/>
          <a:chExt cx="0" cy="0"/>
        </a:xfrm>
      </p:grpSpPr>
      <p:sp>
        <p:nvSpPr>
          <p:cNvPr id="15" name="Rectangle 7"/>
          <p:cNvSpPr>
            <a:spLocks noChangeArrowheads="1"/>
          </p:cNvSpPr>
          <p:nvPr userDrawn="1"/>
        </p:nvSpPr>
        <p:spPr bwMode="auto">
          <a:xfrm>
            <a:off x="6194937" y="5847217"/>
            <a:ext cx="2695063" cy="369332"/>
          </a:xfrm>
          <a:prstGeom prst="rect">
            <a:avLst/>
          </a:prstGeom>
          <a:noFill/>
          <a:ln w="9525">
            <a:noFill/>
            <a:miter lim="800000"/>
            <a:headEnd/>
            <a:tailEnd/>
          </a:ln>
        </p:spPr>
        <p:txBody>
          <a:bodyPr wrap="square">
            <a:spAutoFit/>
          </a:bodyPr>
          <a:lstStyle/>
          <a:p>
            <a:pPr algn="l" fontAlgn="auto">
              <a:spcBef>
                <a:spcPts val="0"/>
              </a:spcBef>
              <a:spcAft>
                <a:spcPts val="0"/>
              </a:spcAft>
              <a:defRPr/>
            </a:pPr>
            <a:r>
              <a:rPr lang="en-US" sz="1800" b="1" dirty="0" smtClean="0">
                <a:solidFill>
                  <a:schemeClr val="tx1"/>
                </a:solidFill>
                <a:effectLst/>
                <a:latin typeface="+mn-lt"/>
                <a:cs typeface="+mn-cs"/>
              </a:rPr>
              <a:t>www.duke-nus.edu.sg</a:t>
            </a:r>
            <a:endParaRPr lang="en-US" sz="1800" b="1" dirty="0">
              <a:solidFill>
                <a:schemeClr val="tx1"/>
              </a:solidFill>
              <a:effectLst/>
              <a:latin typeface="+mn-lt"/>
              <a:cs typeface="+mn-cs"/>
            </a:endParaRPr>
          </a:p>
        </p:txBody>
      </p:sp>
      <p:sp>
        <p:nvSpPr>
          <p:cNvPr id="16" name="Rectangle 15"/>
          <p:cNvSpPr/>
          <p:nvPr userDrawn="1"/>
        </p:nvSpPr>
        <p:spPr>
          <a:xfrm>
            <a:off x="0" y="6309320"/>
            <a:ext cx="493204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Rectangle 16"/>
          <p:cNvSpPr/>
          <p:nvPr userDrawn="1"/>
        </p:nvSpPr>
        <p:spPr>
          <a:xfrm>
            <a:off x="4211960" y="6380238"/>
            <a:ext cx="493204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Rectangle 17"/>
          <p:cNvSpPr>
            <a:spLocks noChangeArrowheads="1"/>
          </p:cNvSpPr>
          <p:nvPr userDrawn="1"/>
        </p:nvSpPr>
        <p:spPr bwMode="auto">
          <a:xfrm>
            <a:off x="4554000" y="2742700"/>
            <a:ext cx="4121962"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0" dirty="0" smtClean="0">
                <a:solidFill>
                  <a:schemeClr val="tx1"/>
                </a:solidFill>
                <a:effectLst/>
                <a:latin typeface="+mn-lt"/>
                <a:cs typeface="+mn-cs"/>
              </a:rPr>
              <a:t>Thank</a:t>
            </a:r>
            <a:r>
              <a:rPr lang="en-US" sz="3600" b="0" baseline="0" dirty="0" smtClean="0">
                <a:solidFill>
                  <a:schemeClr val="tx1"/>
                </a:solidFill>
                <a:effectLst/>
                <a:latin typeface="+mn-lt"/>
                <a:cs typeface="+mn-cs"/>
              </a:rPr>
              <a:t> You</a:t>
            </a:r>
            <a:endParaRPr lang="en-US" sz="3600" b="0" dirty="0">
              <a:solidFill>
                <a:schemeClr val="tx1"/>
              </a:solidFill>
              <a:effectLst/>
              <a:latin typeface="+mn-lt"/>
              <a:cs typeface="+mn-cs"/>
            </a:endParaRPr>
          </a:p>
        </p:txBody>
      </p:sp>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l="8257" t="16059" r="11494" b="5236"/>
          <a:stretch/>
        </p:blipFill>
        <p:spPr>
          <a:xfrm>
            <a:off x="565200" y="1797400"/>
            <a:ext cx="3988800" cy="2603348"/>
          </a:xfrm>
          <a:prstGeom prst="rect">
            <a:avLst/>
          </a:prstGeom>
        </p:spPr>
      </p:pic>
      <p:pic>
        <p:nvPicPr>
          <p:cNvPr id="20" name="Picture 6" descr="DUKE_NUS_rgb_LOGO.jpg"/>
          <p:cNvPicPr>
            <a:picLocks noChangeAspect="1"/>
          </p:cNvPicPr>
          <p:nvPr userDrawn="1"/>
        </p:nvPicPr>
        <p:blipFill>
          <a:blip r:embed="rId3" cstate="print"/>
          <a:srcRect/>
          <a:stretch>
            <a:fillRect/>
          </a:stretch>
        </p:blipFill>
        <p:spPr bwMode="auto">
          <a:xfrm>
            <a:off x="324000" y="331200"/>
            <a:ext cx="3698189" cy="936104"/>
          </a:xfrm>
          <a:prstGeom prst="rect">
            <a:avLst/>
          </a:prstGeom>
          <a:noFill/>
          <a:ln w="9525">
            <a:noFill/>
            <a:miter lim="800000"/>
            <a:headEnd/>
            <a:tailEnd/>
          </a:ln>
        </p:spPr>
      </p:pic>
      <p:grpSp>
        <p:nvGrpSpPr>
          <p:cNvPr id="21" name="Group 20"/>
          <p:cNvGrpSpPr/>
          <p:nvPr userDrawn="1"/>
        </p:nvGrpSpPr>
        <p:grpSpPr>
          <a:xfrm>
            <a:off x="586092" y="5232953"/>
            <a:ext cx="1872395" cy="945496"/>
            <a:chOff x="586092" y="5232953"/>
            <a:chExt cx="1872395" cy="945496"/>
          </a:xfrm>
        </p:grpSpPr>
        <p:pic>
          <p:nvPicPr>
            <p:cNvPr id="22" name="Picture 2"/>
            <p:cNvPicPr>
              <a:picLocks noChangeAspect="1" noChangeArrowheads="1"/>
            </p:cNvPicPr>
            <p:nvPr userDrawn="1"/>
          </p:nvPicPr>
          <p:blipFill rotWithShape="1">
            <a:blip r:embed="rId4" cstate="print"/>
            <a:srcRect t="25450" r="59865"/>
            <a:stretch/>
          </p:blipFill>
          <p:spPr bwMode="auto">
            <a:xfrm>
              <a:off x="931356" y="5373216"/>
              <a:ext cx="1181866" cy="805233"/>
            </a:xfrm>
            <a:prstGeom prst="rect">
              <a:avLst/>
            </a:prstGeom>
            <a:noFill/>
            <a:ln w="9525">
              <a:noFill/>
              <a:miter lim="800000"/>
              <a:headEnd/>
              <a:tailEnd/>
            </a:ln>
          </p:spPr>
        </p:pic>
        <p:grpSp>
          <p:nvGrpSpPr>
            <p:cNvPr id="23" name="Group 22"/>
            <p:cNvGrpSpPr/>
            <p:nvPr userDrawn="1"/>
          </p:nvGrpSpPr>
          <p:grpSpPr>
            <a:xfrm>
              <a:off x="586092" y="5232953"/>
              <a:ext cx="1872395" cy="195291"/>
              <a:chOff x="586092" y="5232953"/>
              <a:chExt cx="1872395" cy="195291"/>
            </a:xfrm>
          </p:grpSpPr>
          <p:pic>
            <p:nvPicPr>
              <p:cNvPr id="24" name="Picture 2"/>
              <p:cNvPicPr>
                <a:picLocks noChangeAspect="1" noChangeArrowheads="1"/>
              </p:cNvPicPr>
              <p:nvPr userDrawn="1"/>
            </p:nvPicPr>
            <p:blipFill rotWithShape="1">
              <a:blip r:embed="rId4" cstate="print"/>
              <a:srcRect l="19063" t="-5142" r="-1229" b="76645"/>
              <a:stretch/>
            </p:blipFill>
            <p:spPr bwMode="auto">
              <a:xfrm>
                <a:off x="923409" y="5232953"/>
                <a:ext cx="1535078" cy="195291"/>
              </a:xfrm>
              <a:prstGeom prst="rect">
                <a:avLst/>
              </a:prstGeom>
              <a:noFill/>
              <a:ln w="9525">
                <a:noFill/>
                <a:miter lim="800000"/>
                <a:headEnd/>
                <a:tailEnd/>
              </a:ln>
            </p:spPr>
          </p:pic>
          <p:pic>
            <p:nvPicPr>
              <p:cNvPr id="25" name="Picture 2"/>
              <p:cNvPicPr>
                <a:picLocks noChangeAspect="1" noChangeArrowheads="1"/>
              </p:cNvPicPr>
              <p:nvPr userDrawn="1"/>
            </p:nvPicPr>
            <p:blipFill rotWithShape="1">
              <a:blip r:embed="rId4" cstate="print"/>
              <a:srcRect l="-1765" t="-5142" r="76235" b="76645"/>
              <a:stretch/>
            </p:blipFill>
            <p:spPr bwMode="auto">
              <a:xfrm>
                <a:off x="586092" y="5232953"/>
                <a:ext cx="476949" cy="195291"/>
              </a:xfrm>
              <a:prstGeom prst="rect">
                <a:avLst/>
              </a:prstGeom>
              <a:noFill/>
              <a:ln w="9525">
                <a:noFill/>
                <a:miter lim="800000"/>
                <a:headEnd/>
                <a:tailEnd/>
              </a:ln>
            </p:spPr>
          </p:pic>
        </p:grpSp>
      </p:grpSp>
    </p:spTree>
    <p:extLst>
      <p:ext uri="{BB962C8B-B14F-4D97-AF65-F5344CB8AC3E}">
        <p14:creationId xmlns:p14="http://schemas.microsoft.com/office/powerpoint/2010/main" val="179479305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4" descr="Duke-NUS2-1.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442938" y="3887801"/>
            <a:ext cx="7772400" cy="1470025"/>
          </a:xfrm>
        </p:spPr>
        <p:txBody>
          <a:bodyPr>
            <a:normAutofit/>
          </a:bodyPr>
          <a:lstStyle>
            <a:lvl1pPr>
              <a:defRPr sz="4000"/>
            </a:lvl1pPr>
          </a:lstStyle>
          <a:p>
            <a:r>
              <a:rPr lang="en-US" smtClean="0"/>
              <a:t>Click to edit Master title style</a:t>
            </a:r>
            <a:endParaRPr lang="en-SG"/>
          </a:p>
        </p:txBody>
      </p:sp>
      <p:sp>
        <p:nvSpPr>
          <p:cNvPr id="3" name="Subtitle 2"/>
          <p:cNvSpPr>
            <a:spLocks noGrp="1"/>
          </p:cNvSpPr>
          <p:nvPr>
            <p:ph type="subTitle" idx="1"/>
          </p:nvPr>
        </p:nvSpPr>
        <p:spPr>
          <a:xfrm>
            <a:off x="457216" y="5357826"/>
            <a:ext cx="6400800" cy="1214446"/>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SG"/>
          </a:p>
        </p:txBody>
      </p:sp>
    </p:spTree>
    <p:extLst>
      <p:ext uri="{BB962C8B-B14F-4D97-AF65-F5344CB8AC3E}">
        <p14:creationId xmlns:p14="http://schemas.microsoft.com/office/powerpoint/2010/main" val="253146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a:off x="454025" y="274638"/>
            <a:ext cx="8232775" cy="1332220"/>
          </a:xfrm>
          <a:prstGeom prst="rect">
            <a:avLst/>
          </a:prstGeom>
        </p:spPr>
        <p:txBody>
          <a:bodyPr anchor="b" anchorCtr="0">
            <a:normAutofit/>
          </a:bodyPr>
          <a:lstStyle>
            <a:lvl1pPr algn="l" rtl="0" eaLnBrk="1" fontAlgn="base" hangingPunct="1">
              <a:lnSpc>
                <a:spcPct val="85000"/>
              </a:lnSpc>
              <a:spcBef>
                <a:spcPct val="0"/>
              </a:spcBef>
              <a:spcAft>
                <a:spcPct val="0"/>
              </a:spcAft>
              <a:defRPr lang="en-US" sz="2800" b="1" kern="1200" dirty="0">
                <a:solidFill>
                  <a:schemeClr val="accent6"/>
                </a:solidFill>
                <a:latin typeface="Century Gothic" pitchFamily="34" charset="0"/>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108909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468313" y="6356350"/>
            <a:ext cx="5551487" cy="365125"/>
          </a:xfrm>
          <a:prstGeom prst="rect">
            <a:avLst/>
          </a:prstGeom>
        </p:spPr>
        <p:txBody>
          <a:bodyPr/>
          <a:lstStyle>
            <a:lvl1pPr>
              <a:defRPr/>
            </a:lvl1pPr>
          </a:lstStyle>
          <a:p>
            <a:pPr>
              <a:defRPr/>
            </a:pPr>
            <a:r>
              <a:rPr lang="en-GB"/>
              <a:t>Preliminary and confidential analyses, not for citation or publication</a:t>
            </a:r>
          </a:p>
        </p:txBody>
      </p:sp>
    </p:spTree>
    <p:extLst>
      <p:ext uri="{BB962C8B-B14F-4D97-AF65-F5344CB8AC3E}">
        <p14:creationId xmlns:p14="http://schemas.microsoft.com/office/powerpoint/2010/main" val="2361101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16" name="Picture 6" descr="DUKE_NUS_rgb_LOGO.jpg"/>
          <p:cNvPicPr>
            <a:picLocks noChangeAspect="1"/>
          </p:cNvPicPr>
          <p:nvPr userDrawn="1"/>
        </p:nvPicPr>
        <p:blipFill>
          <a:blip r:embed="rId2" cstate="print"/>
          <a:srcRect/>
          <a:stretch>
            <a:fillRect/>
          </a:stretch>
        </p:blipFill>
        <p:spPr bwMode="auto">
          <a:xfrm>
            <a:off x="323528" y="332656"/>
            <a:ext cx="3698189" cy="936104"/>
          </a:xfrm>
          <a:prstGeom prst="rect">
            <a:avLst/>
          </a:prstGeom>
          <a:noFill/>
          <a:ln w="9525">
            <a:noFill/>
            <a:miter lim="800000"/>
            <a:headEnd/>
            <a:tailEnd/>
          </a:ln>
        </p:spPr>
      </p:pic>
      <p:sp>
        <p:nvSpPr>
          <p:cNvPr id="2" name="Title 1"/>
          <p:cNvSpPr>
            <a:spLocks noGrp="1"/>
          </p:cNvSpPr>
          <p:nvPr>
            <p:ph type="ctrTitle" hasCustomPrompt="1"/>
          </p:nvPr>
        </p:nvSpPr>
        <p:spPr>
          <a:xfrm>
            <a:off x="544016" y="1532460"/>
            <a:ext cx="7772400" cy="936103"/>
          </a:xfrm>
        </p:spPr>
        <p:txBody>
          <a:bodyPr>
            <a:normAutofit/>
          </a:bodyPr>
          <a:lstStyle>
            <a:lvl1pPr>
              <a:defRPr lang="en-SG" sz="3000" b="0" i="0" u="none" strike="noStrike" baseline="0" smtClean="0">
                <a:solidFill>
                  <a:schemeClr val="tx1"/>
                </a:solidFill>
              </a:defRPr>
            </a:lvl1pPr>
          </a:lstStyle>
          <a:p>
            <a:r>
              <a:rPr lang="en-SG" sz="3000" b="0" i="0" u="none" strike="noStrike" baseline="0" dirty="0" smtClean="0">
                <a:latin typeface="ArialMT"/>
              </a:rPr>
              <a:t>PRESENTATION TITLE</a:t>
            </a:r>
            <a:endParaRPr lang="en-SG" dirty="0"/>
          </a:p>
        </p:txBody>
      </p:sp>
      <p:sp>
        <p:nvSpPr>
          <p:cNvPr id="10" name="Rectangle 9"/>
          <p:cNvSpPr/>
          <p:nvPr userDrawn="1"/>
        </p:nvSpPr>
        <p:spPr>
          <a:xfrm>
            <a:off x="0" y="6309320"/>
            <a:ext cx="493204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userDrawn="1"/>
        </p:nvSpPr>
        <p:spPr>
          <a:xfrm>
            <a:off x="4211960" y="6380238"/>
            <a:ext cx="493204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7" name="Group 6"/>
          <p:cNvGrpSpPr/>
          <p:nvPr userDrawn="1"/>
        </p:nvGrpSpPr>
        <p:grpSpPr>
          <a:xfrm>
            <a:off x="586092" y="5232953"/>
            <a:ext cx="1872395" cy="945496"/>
            <a:chOff x="586092" y="5232953"/>
            <a:chExt cx="1872395" cy="945496"/>
          </a:xfrm>
        </p:grpSpPr>
        <p:pic>
          <p:nvPicPr>
            <p:cNvPr id="13" name="Picture 2"/>
            <p:cNvPicPr>
              <a:picLocks noChangeAspect="1" noChangeArrowheads="1"/>
            </p:cNvPicPr>
            <p:nvPr userDrawn="1"/>
          </p:nvPicPr>
          <p:blipFill rotWithShape="1">
            <a:blip r:embed="rId3" cstate="print"/>
            <a:srcRect t="25450" r="59865"/>
            <a:stretch/>
          </p:blipFill>
          <p:spPr bwMode="auto">
            <a:xfrm>
              <a:off x="931356" y="5373216"/>
              <a:ext cx="1181866" cy="805233"/>
            </a:xfrm>
            <a:prstGeom prst="rect">
              <a:avLst/>
            </a:prstGeom>
            <a:noFill/>
            <a:ln w="9525">
              <a:noFill/>
              <a:miter lim="800000"/>
              <a:headEnd/>
              <a:tailEnd/>
            </a:ln>
          </p:spPr>
        </p:pic>
        <p:grpSp>
          <p:nvGrpSpPr>
            <p:cNvPr id="6" name="Group 5"/>
            <p:cNvGrpSpPr/>
            <p:nvPr userDrawn="1"/>
          </p:nvGrpSpPr>
          <p:grpSpPr>
            <a:xfrm>
              <a:off x="586092" y="5232953"/>
              <a:ext cx="1872395" cy="195291"/>
              <a:chOff x="586092" y="5232953"/>
              <a:chExt cx="1872395" cy="195291"/>
            </a:xfrm>
          </p:grpSpPr>
          <p:pic>
            <p:nvPicPr>
              <p:cNvPr id="12" name="Picture 2"/>
              <p:cNvPicPr>
                <a:picLocks noChangeAspect="1" noChangeArrowheads="1"/>
              </p:cNvPicPr>
              <p:nvPr userDrawn="1"/>
            </p:nvPicPr>
            <p:blipFill rotWithShape="1">
              <a:blip r:embed="rId3" cstate="print"/>
              <a:srcRect l="19063" t="-5142" r="-1229" b="76645"/>
              <a:stretch/>
            </p:blipFill>
            <p:spPr bwMode="auto">
              <a:xfrm>
                <a:off x="923409" y="5232953"/>
                <a:ext cx="1535078" cy="195291"/>
              </a:xfrm>
              <a:prstGeom prst="rect">
                <a:avLst/>
              </a:prstGeom>
              <a:noFill/>
              <a:ln w="9525">
                <a:noFill/>
                <a:miter lim="800000"/>
                <a:headEnd/>
                <a:tailEnd/>
              </a:ln>
            </p:spPr>
          </p:pic>
          <p:pic>
            <p:nvPicPr>
              <p:cNvPr id="14" name="Picture 2"/>
              <p:cNvPicPr>
                <a:picLocks noChangeAspect="1" noChangeArrowheads="1"/>
              </p:cNvPicPr>
              <p:nvPr userDrawn="1"/>
            </p:nvPicPr>
            <p:blipFill rotWithShape="1">
              <a:blip r:embed="rId3" cstate="print"/>
              <a:srcRect l="-1765" t="-5142" r="76235" b="76645"/>
              <a:stretch/>
            </p:blipFill>
            <p:spPr bwMode="auto">
              <a:xfrm>
                <a:off x="586092" y="5232953"/>
                <a:ext cx="476949" cy="195291"/>
              </a:xfrm>
              <a:prstGeom prst="rect">
                <a:avLst/>
              </a:prstGeom>
              <a:noFill/>
              <a:ln w="9525">
                <a:noFill/>
                <a:miter lim="800000"/>
                <a:headEnd/>
                <a:tailEnd/>
              </a:ln>
            </p:spPr>
          </p:pic>
        </p:grpSp>
      </p:grpSp>
      <p:pic>
        <p:nvPicPr>
          <p:cNvPr id="3" name="Picture 2"/>
          <p:cNvPicPr>
            <a:picLocks noChangeAspect="1"/>
          </p:cNvPicPr>
          <p:nvPr userDrawn="1"/>
        </p:nvPicPr>
        <p:blipFill rotWithShape="1">
          <a:blip r:embed="rId4" cstate="print">
            <a:extLst>
              <a:ext uri="{28A0092B-C50C-407E-A947-70E740481C1C}">
                <a14:useLocalDpi xmlns:a14="http://schemas.microsoft.com/office/drawing/2010/main" val="0"/>
              </a:ext>
            </a:extLst>
          </a:blip>
          <a:srcRect t="16355" b="37205"/>
          <a:stretch/>
        </p:blipFill>
        <p:spPr>
          <a:xfrm>
            <a:off x="550800" y="3204000"/>
            <a:ext cx="5302800" cy="1638300"/>
          </a:xfrm>
          <a:prstGeom prst="rect">
            <a:avLst/>
          </a:prstGeom>
        </p:spPr>
      </p:pic>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l="11530" t="3958" r="9342" b="22500"/>
          <a:stretch/>
        </p:blipFill>
        <p:spPr>
          <a:xfrm>
            <a:off x="5903086" y="3204000"/>
            <a:ext cx="2631314" cy="1630362"/>
          </a:xfrm>
          <a:prstGeom prst="rect">
            <a:avLst/>
          </a:prstGeom>
        </p:spPr>
      </p:pic>
      <p:sp>
        <p:nvSpPr>
          <p:cNvPr id="15" name="Text Placeholder 3"/>
          <p:cNvSpPr>
            <a:spLocks noGrp="1"/>
          </p:cNvSpPr>
          <p:nvPr>
            <p:ph type="body" sz="half" idx="2" hasCustomPrompt="1"/>
          </p:nvPr>
        </p:nvSpPr>
        <p:spPr>
          <a:xfrm>
            <a:off x="543600" y="2604654"/>
            <a:ext cx="7772400" cy="4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Presentation date</a:t>
            </a:r>
          </a:p>
        </p:txBody>
      </p:sp>
    </p:spTree>
    <p:extLst>
      <p:ext uri="{BB962C8B-B14F-4D97-AF65-F5344CB8AC3E}">
        <p14:creationId xmlns:p14="http://schemas.microsoft.com/office/powerpoint/2010/main" val="322518387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16" name="Picture 6" descr="DUKE_NUS_rgb_LOGO.jpg"/>
          <p:cNvPicPr>
            <a:picLocks noChangeAspect="1"/>
          </p:cNvPicPr>
          <p:nvPr userDrawn="1"/>
        </p:nvPicPr>
        <p:blipFill>
          <a:blip r:embed="rId2" cstate="print"/>
          <a:srcRect/>
          <a:stretch>
            <a:fillRect/>
          </a:stretch>
        </p:blipFill>
        <p:spPr bwMode="auto">
          <a:xfrm>
            <a:off x="323528" y="332656"/>
            <a:ext cx="3698189" cy="936104"/>
          </a:xfrm>
          <a:prstGeom prst="rect">
            <a:avLst/>
          </a:prstGeom>
          <a:noFill/>
          <a:ln w="9525">
            <a:noFill/>
            <a:miter lim="800000"/>
            <a:headEnd/>
            <a:tailEnd/>
          </a:ln>
        </p:spPr>
      </p:pic>
      <p:sp>
        <p:nvSpPr>
          <p:cNvPr id="2" name="Title 1"/>
          <p:cNvSpPr>
            <a:spLocks noGrp="1"/>
          </p:cNvSpPr>
          <p:nvPr>
            <p:ph type="ctrTitle" hasCustomPrompt="1"/>
          </p:nvPr>
        </p:nvSpPr>
        <p:spPr>
          <a:xfrm>
            <a:off x="544016" y="1532460"/>
            <a:ext cx="7772400" cy="936103"/>
          </a:xfrm>
        </p:spPr>
        <p:txBody>
          <a:bodyPr>
            <a:normAutofit/>
          </a:bodyPr>
          <a:lstStyle>
            <a:lvl1pPr>
              <a:defRPr lang="en-SG" sz="3000" b="0" i="0" u="none" strike="noStrike" baseline="0" smtClean="0">
                <a:solidFill>
                  <a:schemeClr val="tx1"/>
                </a:solidFill>
              </a:defRPr>
            </a:lvl1pPr>
          </a:lstStyle>
          <a:p>
            <a:r>
              <a:rPr lang="en-SG" sz="3000" b="0" i="0" u="none" strike="noStrike" baseline="0" dirty="0" smtClean="0">
                <a:latin typeface="ArialMT"/>
              </a:rPr>
              <a:t>PRESENTATION TITLE</a:t>
            </a:r>
            <a:endParaRPr lang="en-SG" dirty="0"/>
          </a:p>
        </p:txBody>
      </p:sp>
      <p:pic>
        <p:nvPicPr>
          <p:cNvPr id="5" name="Picture 4"/>
          <p:cNvPicPr>
            <a:picLocks/>
          </p:cNvPicPr>
          <p:nvPr userDrawn="1"/>
        </p:nvPicPr>
        <p:blipFill rotWithShape="1">
          <a:blip r:embed="rId3" cstate="print">
            <a:extLst>
              <a:ext uri="{28A0092B-C50C-407E-A947-70E740481C1C}">
                <a14:useLocalDpi xmlns:a14="http://schemas.microsoft.com/office/drawing/2010/main" val="0"/>
              </a:ext>
            </a:extLst>
          </a:blip>
          <a:srcRect t="12995"/>
          <a:stretch/>
        </p:blipFill>
        <p:spPr>
          <a:xfrm>
            <a:off x="565151" y="3204000"/>
            <a:ext cx="2583402" cy="1630362"/>
          </a:xfrm>
          <a:prstGeom prst="rect">
            <a:avLst/>
          </a:prstGeom>
        </p:spPr>
      </p:pic>
      <p:sp>
        <p:nvSpPr>
          <p:cNvPr id="10" name="Rectangle 9"/>
          <p:cNvSpPr/>
          <p:nvPr userDrawn="1"/>
        </p:nvSpPr>
        <p:spPr>
          <a:xfrm>
            <a:off x="0" y="6309320"/>
            <a:ext cx="493204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userDrawn="1"/>
        </p:nvSpPr>
        <p:spPr>
          <a:xfrm>
            <a:off x="4211960" y="6380238"/>
            <a:ext cx="493204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7" name="Group 6"/>
          <p:cNvGrpSpPr/>
          <p:nvPr userDrawn="1"/>
        </p:nvGrpSpPr>
        <p:grpSpPr>
          <a:xfrm>
            <a:off x="586092" y="5232953"/>
            <a:ext cx="1872395" cy="945496"/>
            <a:chOff x="586092" y="5232953"/>
            <a:chExt cx="1872395" cy="945496"/>
          </a:xfrm>
        </p:grpSpPr>
        <p:pic>
          <p:nvPicPr>
            <p:cNvPr id="13" name="Picture 2"/>
            <p:cNvPicPr>
              <a:picLocks noChangeAspect="1" noChangeArrowheads="1"/>
            </p:cNvPicPr>
            <p:nvPr userDrawn="1"/>
          </p:nvPicPr>
          <p:blipFill rotWithShape="1">
            <a:blip r:embed="rId4" cstate="print"/>
            <a:srcRect t="25450" r="59865"/>
            <a:stretch/>
          </p:blipFill>
          <p:spPr bwMode="auto">
            <a:xfrm>
              <a:off x="931356" y="5373216"/>
              <a:ext cx="1181866" cy="805233"/>
            </a:xfrm>
            <a:prstGeom prst="rect">
              <a:avLst/>
            </a:prstGeom>
            <a:noFill/>
            <a:ln w="9525">
              <a:noFill/>
              <a:miter lim="800000"/>
              <a:headEnd/>
              <a:tailEnd/>
            </a:ln>
          </p:spPr>
        </p:pic>
        <p:grpSp>
          <p:nvGrpSpPr>
            <p:cNvPr id="6" name="Group 5"/>
            <p:cNvGrpSpPr/>
            <p:nvPr userDrawn="1"/>
          </p:nvGrpSpPr>
          <p:grpSpPr>
            <a:xfrm>
              <a:off x="586092" y="5232953"/>
              <a:ext cx="1872395" cy="195291"/>
              <a:chOff x="586092" y="5232953"/>
              <a:chExt cx="1872395" cy="195291"/>
            </a:xfrm>
          </p:grpSpPr>
          <p:pic>
            <p:nvPicPr>
              <p:cNvPr id="12" name="Picture 2"/>
              <p:cNvPicPr>
                <a:picLocks noChangeAspect="1" noChangeArrowheads="1"/>
              </p:cNvPicPr>
              <p:nvPr userDrawn="1"/>
            </p:nvPicPr>
            <p:blipFill rotWithShape="1">
              <a:blip r:embed="rId4" cstate="print"/>
              <a:srcRect l="19063" t="-5142" r="-1229" b="76645"/>
              <a:stretch/>
            </p:blipFill>
            <p:spPr bwMode="auto">
              <a:xfrm>
                <a:off x="923409" y="5232953"/>
                <a:ext cx="1535078" cy="195291"/>
              </a:xfrm>
              <a:prstGeom prst="rect">
                <a:avLst/>
              </a:prstGeom>
              <a:noFill/>
              <a:ln w="9525">
                <a:noFill/>
                <a:miter lim="800000"/>
                <a:headEnd/>
                <a:tailEnd/>
              </a:ln>
            </p:spPr>
          </p:pic>
          <p:pic>
            <p:nvPicPr>
              <p:cNvPr id="14" name="Picture 2"/>
              <p:cNvPicPr>
                <a:picLocks noChangeAspect="1" noChangeArrowheads="1"/>
              </p:cNvPicPr>
              <p:nvPr userDrawn="1"/>
            </p:nvPicPr>
            <p:blipFill rotWithShape="1">
              <a:blip r:embed="rId4" cstate="print"/>
              <a:srcRect l="-1765" t="-5142" r="76235" b="76645"/>
              <a:stretch/>
            </p:blipFill>
            <p:spPr bwMode="auto">
              <a:xfrm>
                <a:off x="586092" y="5232953"/>
                <a:ext cx="476949" cy="195291"/>
              </a:xfrm>
              <a:prstGeom prst="rect">
                <a:avLst/>
              </a:prstGeom>
              <a:noFill/>
              <a:ln w="9525">
                <a:noFill/>
                <a:miter lim="800000"/>
                <a:headEnd/>
                <a:tailEnd/>
              </a:ln>
            </p:spPr>
          </p:pic>
        </p:grpSp>
      </p:grpSp>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t="18657" b="35263"/>
          <a:stretch/>
        </p:blipFill>
        <p:spPr>
          <a:xfrm>
            <a:off x="3214540" y="3204000"/>
            <a:ext cx="5307159" cy="1630362"/>
          </a:xfrm>
          <a:prstGeom prst="rect">
            <a:avLst/>
          </a:prstGeom>
        </p:spPr>
      </p:pic>
      <p:sp>
        <p:nvSpPr>
          <p:cNvPr id="15" name="Text Placeholder 3"/>
          <p:cNvSpPr>
            <a:spLocks noGrp="1"/>
          </p:cNvSpPr>
          <p:nvPr>
            <p:ph type="body" sz="half" idx="2" hasCustomPrompt="1"/>
          </p:nvPr>
        </p:nvSpPr>
        <p:spPr>
          <a:xfrm>
            <a:off x="543599" y="2604654"/>
            <a:ext cx="7772400" cy="4686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Presentation date</a:t>
            </a:r>
          </a:p>
        </p:txBody>
      </p:sp>
    </p:spTree>
    <p:extLst>
      <p:ext uri="{BB962C8B-B14F-4D97-AF65-F5344CB8AC3E}">
        <p14:creationId xmlns:p14="http://schemas.microsoft.com/office/powerpoint/2010/main" val="206785609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600201"/>
            <a:ext cx="8229600" cy="4320000"/>
          </a:xfrm>
        </p:spPr>
        <p:txBody>
          <a:bodyPr/>
          <a:lstStyle>
            <a:lvl1pPr marL="0" indent="0">
              <a:buNone/>
              <a:defRPr sz="2400" b="0">
                <a:solidFill>
                  <a:schemeClr val="tx1"/>
                </a:solidFill>
              </a:defRPr>
            </a:lvl1pPr>
            <a:lvl2pPr marL="265113" indent="-265113">
              <a:buFont typeface="Arial" pitchFamily="34" charset="0"/>
              <a:buChar char="•"/>
              <a:defRPr sz="2000">
                <a:solidFill>
                  <a:schemeClr val="tx1"/>
                </a:solidFill>
              </a:defRPr>
            </a:lvl2pPr>
            <a:lvl3pPr marL="539750" indent="-274638">
              <a:buFont typeface="Arial" pitchFamily="34" charset="0"/>
              <a:buChar char="•"/>
              <a:defRPr sz="1800">
                <a:solidFill>
                  <a:schemeClr val="tx1"/>
                </a:solidFill>
              </a:defRPr>
            </a:lvl3pPr>
            <a:lvl4pPr marL="804863" indent="-265113">
              <a:buFont typeface="Arial" pitchFamily="34" charset="0"/>
              <a:buChar char="•"/>
              <a:defRPr sz="1600">
                <a:solidFill>
                  <a:schemeClr val="tx1"/>
                </a:solidFill>
              </a:defRPr>
            </a:lvl4pPr>
            <a:lvl5pPr marL="2057400" indent="-2286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4" name="Picture 6" descr="DUKE_NUS_rgb_LOGO.jpg"/>
          <p:cNvPicPr>
            <a:picLocks noChangeAspect="1"/>
          </p:cNvPicPr>
          <p:nvPr userDrawn="1"/>
        </p:nvPicPr>
        <p:blipFill>
          <a:blip r:embed="rId2" cstate="print"/>
          <a:srcRect/>
          <a:stretch>
            <a:fillRect/>
          </a:stretch>
        </p:blipFill>
        <p:spPr bwMode="auto">
          <a:xfrm>
            <a:off x="6978285" y="233199"/>
            <a:ext cx="1991980" cy="504220"/>
          </a:xfrm>
          <a:prstGeom prst="rect">
            <a:avLst/>
          </a:prstGeom>
          <a:noFill/>
          <a:ln w="9525">
            <a:noFill/>
            <a:miter lim="800000"/>
            <a:headEnd/>
            <a:tailEnd/>
          </a:ln>
        </p:spPr>
      </p:pic>
      <p:sp>
        <p:nvSpPr>
          <p:cNvPr id="5" name="Title 1"/>
          <p:cNvSpPr>
            <a:spLocks noGrp="1"/>
          </p:cNvSpPr>
          <p:nvPr>
            <p:ph type="title"/>
          </p:nvPr>
        </p:nvSpPr>
        <p:spPr>
          <a:xfrm>
            <a:off x="457200" y="274638"/>
            <a:ext cx="6305550" cy="967050"/>
          </a:xfrm>
        </p:spPr>
        <p:txBody>
          <a:bodyPr/>
          <a:lstStyle>
            <a:lvl1pPr>
              <a:defRPr sz="2800" b="1">
                <a:solidFill>
                  <a:schemeClr val="tx1"/>
                </a:solidFill>
              </a:defRPr>
            </a:lvl1pPr>
          </a:lstStyle>
          <a:p>
            <a:r>
              <a:rPr lang="en-US" dirty="0" smtClean="0"/>
              <a:t>Click to edit Master title style</a:t>
            </a:r>
            <a:endParaRPr lang="en-SG"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6305550" cy="967050"/>
          </a:xfrm>
        </p:spPr>
        <p:txBody>
          <a:bodyPr/>
          <a:lstStyle>
            <a:lvl1pPr>
              <a:defRPr sz="2800" b="1">
                <a:solidFill>
                  <a:schemeClr val="tx1"/>
                </a:solidFill>
              </a:defRPr>
            </a:lvl1pPr>
          </a:lstStyle>
          <a:p>
            <a:r>
              <a:rPr lang="en-US" dirty="0" smtClean="0"/>
              <a:t>Click to edit Master title style</a:t>
            </a:r>
            <a:endParaRPr lang="en-SG" dirty="0"/>
          </a:p>
        </p:txBody>
      </p:sp>
      <p:sp>
        <p:nvSpPr>
          <p:cNvPr id="8" name="Content Placeholder 2"/>
          <p:cNvSpPr>
            <a:spLocks noGrp="1"/>
          </p:cNvSpPr>
          <p:nvPr>
            <p:ph idx="1"/>
          </p:nvPr>
        </p:nvSpPr>
        <p:spPr>
          <a:xfrm>
            <a:off x="457200" y="1600201"/>
            <a:ext cx="8229600" cy="4320000"/>
          </a:xfrm>
        </p:spPr>
        <p:txBody>
          <a:bodyPr/>
          <a:lstStyle>
            <a:lvl1pPr marL="0" indent="0">
              <a:buNone/>
              <a:defRPr sz="2400" b="0">
                <a:solidFill>
                  <a:schemeClr val="tx1"/>
                </a:solidFill>
              </a:defRPr>
            </a:lvl1pPr>
            <a:lvl2pPr marL="265113" indent="-265113">
              <a:buFont typeface="Arial" pitchFamily="34" charset="0"/>
              <a:buChar char="•"/>
              <a:defRPr sz="2000">
                <a:solidFill>
                  <a:schemeClr val="tx1"/>
                </a:solidFill>
              </a:defRPr>
            </a:lvl2pPr>
            <a:lvl3pPr marL="539750" indent="-274638">
              <a:buFont typeface="Arial" pitchFamily="34" charset="0"/>
              <a:buChar char="•"/>
              <a:defRPr sz="1800">
                <a:solidFill>
                  <a:schemeClr val="tx1"/>
                </a:solidFill>
              </a:defRPr>
            </a:lvl3pPr>
            <a:lvl4pPr marL="804863" indent="-265113">
              <a:buFont typeface="Arial" pitchFamily="34" charset="0"/>
              <a:buChar char="•"/>
              <a:defRPr sz="1600">
                <a:solidFill>
                  <a:schemeClr val="tx1"/>
                </a:solidFill>
              </a:defRPr>
            </a:lvl4pPr>
            <a:lvl5pPr marL="2057400" indent="-228600">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9" name="Rectangle 8"/>
          <p:cNvSpPr/>
          <p:nvPr userDrawn="1"/>
        </p:nvSpPr>
        <p:spPr>
          <a:xfrm>
            <a:off x="0" y="6309320"/>
            <a:ext cx="493204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9"/>
          <p:cNvSpPr/>
          <p:nvPr userDrawn="1"/>
        </p:nvSpPr>
        <p:spPr>
          <a:xfrm>
            <a:off x="4211960" y="6380238"/>
            <a:ext cx="493204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1" name="Picture 6" descr="DUKE_NUS_rgb_LOGO.jpg"/>
          <p:cNvPicPr>
            <a:picLocks noChangeAspect="1"/>
          </p:cNvPicPr>
          <p:nvPr userDrawn="1"/>
        </p:nvPicPr>
        <p:blipFill>
          <a:blip r:embed="rId2" cstate="print"/>
          <a:srcRect/>
          <a:stretch>
            <a:fillRect/>
          </a:stretch>
        </p:blipFill>
        <p:spPr bwMode="auto">
          <a:xfrm>
            <a:off x="6978285" y="233199"/>
            <a:ext cx="1991980" cy="504220"/>
          </a:xfrm>
          <a:prstGeom prst="rect">
            <a:avLst/>
          </a:prstGeom>
          <a:noFill/>
          <a:ln w="9525">
            <a:noFill/>
            <a:miter lim="800000"/>
            <a:headEnd/>
            <a:tailEnd/>
          </a:ln>
        </p:spPr>
      </p:pic>
    </p:spTree>
    <p:extLst>
      <p:ext uri="{BB962C8B-B14F-4D97-AF65-F5344CB8AC3E}">
        <p14:creationId xmlns:p14="http://schemas.microsoft.com/office/powerpoint/2010/main" val="242387231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3" name="Rectangle 2"/>
          <p:cNvSpPr/>
          <p:nvPr userDrawn="1"/>
        </p:nvSpPr>
        <p:spPr>
          <a:xfrm>
            <a:off x="0" y="6309320"/>
            <a:ext cx="493204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p:cNvSpPr/>
          <p:nvPr userDrawn="1"/>
        </p:nvSpPr>
        <p:spPr>
          <a:xfrm>
            <a:off x="4211960" y="6380238"/>
            <a:ext cx="493204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9" name="Picture 6" descr="DUKE_NUS_rgb_LOGO.jpg"/>
          <p:cNvPicPr>
            <a:picLocks noChangeAspect="1"/>
          </p:cNvPicPr>
          <p:nvPr userDrawn="1"/>
        </p:nvPicPr>
        <p:blipFill>
          <a:blip r:embed="rId2" cstate="print"/>
          <a:srcRect/>
          <a:stretch>
            <a:fillRect/>
          </a:stretch>
        </p:blipFill>
        <p:spPr bwMode="auto">
          <a:xfrm>
            <a:off x="661856" y="833417"/>
            <a:ext cx="3698189" cy="936104"/>
          </a:xfrm>
          <a:prstGeom prst="rect">
            <a:avLst/>
          </a:prstGeom>
          <a:noFill/>
          <a:ln w="9525">
            <a:noFill/>
            <a:miter lim="800000"/>
            <a:headEnd/>
            <a:tailEnd/>
          </a:ln>
        </p:spPr>
      </p:pic>
      <p:sp>
        <p:nvSpPr>
          <p:cNvPr id="10" name="Content Placeholder 10"/>
          <p:cNvSpPr>
            <a:spLocks noGrp="1"/>
          </p:cNvSpPr>
          <p:nvPr>
            <p:ph sz="quarter" idx="10" hasCustomPrompt="1"/>
          </p:nvPr>
        </p:nvSpPr>
        <p:spPr>
          <a:xfrm>
            <a:off x="565150" y="4110831"/>
            <a:ext cx="7956550" cy="1325563"/>
          </a:xfrm>
        </p:spPr>
        <p:txBody>
          <a:bodyPr/>
          <a:lstStyle>
            <a:lvl1pPr marL="0" indent="0">
              <a:buNone/>
              <a:defRPr sz="2400" baseline="0"/>
            </a:lvl1pPr>
          </a:lstStyle>
          <a:p>
            <a:pPr lvl="0"/>
            <a:r>
              <a:rPr lang="en-US" dirty="0" smtClean="0"/>
              <a:t>Click to edit Divider title </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4206" t="31425" r="8255" b="15460"/>
          <a:stretch/>
        </p:blipFill>
        <p:spPr>
          <a:xfrm>
            <a:off x="565200" y="2116800"/>
            <a:ext cx="3988800" cy="1610404"/>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t="9265" b="30082"/>
          <a:stretch/>
        </p:blipFill>
        <p:spPr>
          <a:xfrm>
            <a:off x="4554000" y="507600"/>
            <a:ext cx="3988800" cy="1612900"/>
          </a:xfrm>
          <a:prstGeom prst="rect">
            <a:avLst/>
          </a:prstGeom>
        </p:spPr>
      </p:pic>
    </p:spTree>
    <p:extLst>
      <p:ext uri="{BB962C8B-B14F-4D97-AF65-F5344CB8AC3E}">
        <p14:creationId xmlns:p14="http://schemas.microsoft.com/office/powerpoint/2010/main" val="3760308762"/>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3" name="Rectangle 2"/>
          <p:cNvSpPr/>
          <p:nvPr userDrawn="1"/>
        </p:nvSpPr>
        <p:spPr>
          <a:xfrm>
            <a:off x="0" y="6309320"/>
            <a:ext cx="493204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p:cNvSpPr/>
          <p:nvPr userDrawn="1"/>
        </p:nvSpPr>
        <p:spPr>
          <a:xfrm>
            <a:off x="4211960" y="6380238"/>
            <a:ext cx="493204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0" name="Picture 6" descr="DUKE_NUS_rgb_LOGO.jpg"/>
          <p:cNvPicPr>
            <a:picLocks noChangeAspect="1"/>
          </p:cNvPicPr>
          <p:nvPr userDrawn="1"/>
        </p:nvPicPr>
        <p:blipFill>
          <a:blip r:embed="rId2" cstate="print"/>
          <a:srcRect/>
          <a:stretch>
            <a:fillRect/>
          </a:stretch>
        </p:blipFill>
        <p:spPr bwMode="auto">
          <a:xfrm>
            <a:off x="661856" y="833417"/>
            <a:ext cx="3698189" cy="936104"/>
          </a:xfrm>
          <a:prstGeom prst="rect">
            <a:avLst/>
          </a:prstGeom>
          <a:noFill/>
          <a:ln w="9525">
            <a:noFill/>
            <a:miter lim="800000"/>
            <a:headEnd/>
            <a:tailEnd/>
          </a:ln>
        </p:spPr>
      </p:pic>
      <p:sp>
        <p:nvSpPr>
          <p:cNvPr id="11" name="Content Placeholder 10"/>
          <p:cNvSpPr>
            <a:spLocks noGrp="1"/>
          </p:cNvSpPr>
          <p:nvPr>
            <p:ph sz="quarter" idx="10" hasCustomPrompt="1"/>
          </p:nvPr>
        </p:nvSpPr>
        <p:spPr>
          <a:xfrm>
            <a:off x="4708525" y="2403475"/>
            <a:ext cx="3813175" cy="1325563"/>
          </a:xfrm>
        </p:spPr>
        <p:txBody>
          <a:bodyPr/>
          <a:lstStyle>
            <a:lvl1pPr marL="0" indent="0">
              <a:buNone/>
              <a:defRPr sz="2400" baseline="0"/>
            </a:lvl1pPr>
          </a:lstStyle>
          <a:p>
            <a:pPr lvl="0"/>
            <a:r>
              <a:rPr lang="en-US" dirty="0" smtClean="0"/>
              <a:t>Click to edit Divider title </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93" t="8288" r="88" b="31234"/>
          <a:stretch/>
        </p:blipFill>
        <p:spPr>
          <a:xfrm>
            <a:off x="565200" y="2116800"/>
            <a:ext cx="3988896" cy="1612800"/>
          </a:xfrm>
          <a:prstGeom prst="rect">
            <a:avLst/>
          </a:prstGeom>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l="7114" t="16666" r="14234" b="35558"/>
          <a:stretch/>
        </p:blipFill>
        <p:spPr>
          <a:xfrm>
            <a:off x="4554000" y="507600"/>
            <a:ext cx="3988800" cy="1612232"/>
          </a:xfrm>
          <a:prstGeom prst="rect">
            <a:avLst/>
          </a:prstGeom>
        </p:spPr>
      </p:pic>
    </p:spTree>
    <p:extLst>
      <p:ext uri="{BB962C8B-B14F-4D97-AF65-F5344CB8AC3E}">
        <p14:creationId xmlns:p14="http://schemas.microsoft.com/office/powerpoint/2010/main" val="3413839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3" name="Rectangle 2"/>
          <p:cNvSpPr/>
          <p:nvPr userDrawn="1"/>
        </p:nvSpPr>
        <p:spPr>
          <a:xfrm>
            <a:off x="0" y="6309320"/>
            <a:ext cx="493204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p:cNvSpPr/>
          <p:nvPr userDrawn="1"/>
        </p:nvSpPr>
        <p:spPr>
          <a:xfrm>
            <a:off x="4211960" y="6380238"/>
            <a:ext cx="493204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8" name="Picture 6" descr="DUKE_NUS_rgb_LOGO.jpg"/>
          <p:cNvPicPr>
            <a:picLocks noChangeAspect="1"/>
          </p:cNvPicPr>
          <p:nvPr userDrawn="1"/>
        </p:nvPicPr>
        <p:blipFill>
          <a:blip r:embed="rId2" cstate="print"/>
          <a:srcRect/>
          <a:stretch>
            <a:fillRect/>
          </a:stretch>
        </p:blipFill>
        <p:spPr bwMode="auto">
          <a:xfrm>
            <a:off x="661856" y="841354"/>
            <a:ext cx="3698189" cy="936104"/>
          </a:xfrm>
          <a:prstGeom prst="rect">
            <a:avLst/>
          </a:prstGeom>
          <a:noFill/>
          <a:ln w="9525">
            <a:noFill/>
            <a:miter lim="800000"/>
            <a:headEnd/>
            <a:tailEnd/>
          </a:ln>
        </p:spPr>
      </p:pic>
      <p:sp>
        <p:nvSpPr>
          <p:cNvPr id="10" name="Content Placeholder 10"/>
          <p:cNvSpPr>
            <a:spLocks noGrp="1"/>
          </p:cNvSpPr>
          <p:nvPr>
            <p:ph sz="quarter" idx="10" hasCustomPrompt="1"/>
          </p:nvPr>
        </p:nvSpPr>
        <p:spPr>
          <a:xfrm>
            <a:off x="4708525" y="2118804"/>
            <a:ext cx="3813175" cy="1325563"/>
          </a:xfrm>
        </p:spPr>
        <p:txBody>
          <a:bodyPr/>
          <a:lstStyle>
            <a:lvl1pPr marL="0" indent="0">
              <a:buNone/>
              <a:defRPr sz="2400" baseline="0"/>
            </a:lvl1pPr>
          </a:lstStyle>
          <a:p>
            <a:pPr lvl="0"/>
            <a:r>
              <a:rPr lang="en-US" dirty="0" smtClean="0"/>
              <a:t>Click to edit Divider title </a:t>
            </a:r>
          </a:p>
        </p:txBody>
      </p:sp>
      <p:pic>
        <p:nvPicPr>
          <p:cNvPr id="2" name="Picture 1"/>
          <p:cNvPicPr>
            <a:picLocks noChangeAspect="1"/>
          </p:cNvPicPr>
          <p:nvPr userDrawn="1"/>
        </p:nvPicPr>
        <p:blipFill rotWithShape="1">
          <a:blip r:embed="rId3" cstate="print">
            <a:extLst>
              <a:ext uri="{28A0092B-C50C-407E-A947-70E740481C1C}">
                <a14:useLocalDpi xmlns:a14="http://schemas.microsoft.com/office/drawing/2010/main" val="0"/>
              </a:ext>
            </a:extLst>
          </a:blip>
          <a:srcRect l="3405" t="11015" r="2701" b="32045"/>
          <a:stretch/>
        </p:blipFill>
        <p:spPr>
          <a:xfrm>
            <a:off x="565199" y="2127600"/>
            <a:ext cx="3989148" cy="1612800"/>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l="1" t="7193" r="8451" b="34957"/>
          <a:stretch/>
        </p:blipFill>
        <p:spPr>
          <a:xfrm>
            <a:off x="565200" y="3844800"/>
            <a:ext cx="3988800" cy="1613536"/>
          </a:xfrm>
          <a:prstGeom prst="rect">
            <a:avLst/>
          </a:prstGeom>
        </p:spPr>
      </p:pic>
    </p:spTree>
    <p:extLst>
      <p:ext uri="{BB962C8B-B14F-4D97-AF65-F5344CB8AC3E}">
        <p14:creationId xmlns:p14="http://schemas.microsoft.com/office/powerpoint/2010/main" val="395822034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ing Slide 1">
    <p:spTree>
      <p:nvGrpSpPr>
        <p:cNvPr id="1" name=""/>
        <p:cNvGrpSpPr/>
        <p:nvPr/>
      </p:nvGrpSpPr>
      <p:grpSpPr>
        <a:xfrm>
          <a:off x="0" y="0"/>
          <a:ext cx="0" cy="0"/>
          <a:chOff x="0" y="0"/>
          <a:chExt cx="0" cy="0"/>
        </a:xfrm>
      </p:grpSpPr>
      <p:pic>
        <p:nvPicPr>
          <p:cNvPr id="1028" name="Picture 4" descr="http://www.duke-nus.edu.sg/sites/default/files/Admissions/WLP_1349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009" t="4146" r="2195" b="3019"/>
          <a:stretch/>
        </p:blipFill>
        <p:spPr bwMode="auto">
          <a:xfrm>
            <a:off x="565150" y="1796400"/>
            <a:ext cx="3989388" cy="258775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7"/>
          <p:cNvSpPr>
            <a:spLocks noChangeArrowheads="1"/>
          </p:cNvSpPr>
          <p:nvPr userDrawn="1"/>
        </p:nvSpPr>
        <p:spPr bwMode="auto">
          <a:xfrm>
            <a:off x="6194937" y="5847217"/>
            <a:ext cx="2695063" cy="369332"/>
          </a:xfrm>
          <a:prstGeom prst="rect">
            <a:avLst/>
          </a:prstGeom>
          <a:noFill/>
          <a:ln w="9525">
            <a:noFill/>
            <a:miter lim="800000"/>
            <a:headEnd/>
            <a:tailEnd/>
          </a:ln>
        </p:spPr>
        <p:txBody>
          <a:bodyPr wrap="square">
            <a:spAutoFit/>
          </a:bodyPr>
          <a:lstStyle/>
          <a:p>
            <a:pPr algn="l" fontAlgn="auto">
              <a:spcBef>
                <a:spcPts val="0"/>
              </a:spcBef>
              <a:spcAft>
                <a:spcPts val="0"/>
              </a:spcAft>
              <a:defRPr/>
            </a:pPr>
            <a:r>
              <a:rPr lang="en-US" sz="1800" b="1" dirty="0" smtClean="0">
                <a:solidFill>
                  <a:schemeClr val="tx1"/>
                </a:solidFill>
                <a:effectLst/>
                <a:latin typeface="+mn-lt"/>
                <a:cs typeface="+mn-cs"/>
              </a:rPr>
              <a:t>www.duke-nus.edu.sg</a:t>
            </a:r>
            <a:endParaRPr lang="en-US" sz="1800" b="1" dirty="0">
              <a:solidFill>
                <a:schemeClr val="tx1"/>
              </a:solidFill>
              <a:effectLst/>
              <a:latin typeface="+mn-lt"/>
              <a:cs typeface="+mn-cs"/>
            </a:endParaRPr>
          </a:p>
        </p:txBody>
      </p:sp>
      <p:sp>
        <p:nvSpPr>
          <p:cNvPr id="14" name="Rectangle 13"/>
          <p:cNvSpPr/>
          <p:nvPr userDrawn="1"/>
        </p:nvSpPr>
        <p:spPr>
          <a:xfrm>
            <a:off x="0" y="6309320"/>
            <a:ext cx="4932040" cy="720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ectangle 14"/>
          <p:cNvSpPr/>
          <p:nvPr userDrawn="1"/>
        </p:nvSpPr>
        <p:spPr>
          <a:xfrm>
            <a:off x="4211960" y="6380238"/>
            <a:ext cx="4932040" cy="72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Rectangle 15"/>
          <p:cNvSpPr>
            <a:spLocks noChangeArrowheads="1"/>
          </p:cNvSpPr>
          <p:nvPr userDrawn="1"/>
        </p:nvSpPr>
        <p:spPr bwMode="auto">
          <a:xfrm>
            <a:off x="4554000" y="2742700"/>
            <a:ext cx="4121962" cy="646331"/>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3600" b="0" dirty="0" smtClean="0">
                <a:solidFill>
                  <a:schemeClr val="tx1"/>
                </a:solidFill>
                <a:effectLst/>
                <a:latin typeface="+mn-lt"/>
                <a:cs typeface="+mn-cs"/>
              </a:rPr>
              <a:t>Thank</a:t>
            </a:r>
            <a:r>
              <a:rPr lang="en-US" sz="3600" b="0" baseline="0" dirty="0" smtClean="0">
                <a:solidFill>
                  <a:schemeClr val="tx1"/>
                </a:solidFill>
                <a:effectLst/>
                <a:latin typeface="+mn-lt"/>
                <a:cs typeface="+mn-cs"/>
              </a:rPr>
              <a:t> You</a:t>
            </a:r>
            <a:endParaRPr lang="en-US" sz="3600" b="0" dirty="0">
              <a:solidFill>
                <a:schemeClr val="tx1"/>
              </a:solidFill>
              <a:effectLst/>
              <a:latin typeface="+mn-lt"/>
              <a:cs typeface="+mn-cs"/>
            </a:endParaRPr>
          </a:p>
        </p:txBody>
      </p:sp>
      <p:pic>
        <p:nvPicPr>
          <p:cNvPr id="18" name="Picture 6" descr="DUKE_NUS_rgb_LOGO.jpg"/>
          <p:cNvPicPr>
            <a:picLocks noChangeAspect="1"/>
          </p:cNvPicPr>
          <p:nvPr userDrawn="1"/>
        </p:nvPicPr>
        <p:blipFill>
          <a:blip r:embed="rId3" cstate="print"/>
          <a:srcRect/>
          <a:stretch>
            <a:fillRect/>
          </a:stretch>
        </p:blipFill>
        <p:spPr bwMode="auto">
          <a:xfrm>
            <a:off x="324000" y="331200"/>
            <a:ext cx="3698189" cy="936104"/>
          </a:xfrm>
          <a:prstGeom prst="rect">
            <a:avLst/>
          </a:prstGeom>
          <a:noFill/>
          <a:ln w="9525">
            <a:noFill/>
            <a:miter lim="800000"/>
            <a:headEnd/>
            <a:tailEnd/>
          </a:ln>
        </p:spPr>
      </p:pic>
      <p:grpSp>
        <p:nvGrpSpPr>
          <p:cNvPr id="19" name="Group 18"/>
          <p:cNvGrpSpPr/>
          <p:nvPr userDrawn="1"/>
        </p:nvGrpSpPr>
        <p:grpSpPr>
          <a:xfrm>
            <a:off x="586092" y="5232953"/>
            <a:ext cx="1872395" cy="945496"/>
            <a:chOff x="586092" y="5232953"/>
            <a:chExt cx="1872395" cy="945496"/>
          </a:xfrm>
        </p:grpSpPr>
        <p:pic>
          <p:nvPicPr>
            <p:cNvPr id="20" name="Picture 2"/>
            <p:cNvPicPr>
              <a:picLocks noChangeAspect="1" noChangeArrowheads="1"/>
            </p:cNvPicPr>
            <p:nvPr userDrawn="1"/>
          </p:nvPicPr>
          <p:blipFill rotWithShape="1">
            <a:blip r:embed="rId4" cstate="print"/>
            <a:srcRect t="25450" r="59865"/>
            <a:stretch/>
          </p:blipFill>
          <p:spPr bwMode="auto">
            <a:xfrm>
              <a:off x="931356" y="5373216"/>
              <a:ext cx="1181866" cy="805233"/>
            </a:xfrm>
            <a:prstGeom prst="rect">
              <a:avLst/>
            </a:prstGeom>
            <a:noFill/>
            <a:ln w="9525">
              <a:noFill/>
              <a:miter lim="800000"/>
              <a:headEnd/>
              <a:tailEnd/>
            </a:ln>
          </p:spPr>
        </p:pic>
        <p:grpSp>
          <p:nvGrpSpPr>
            <p:cNvPr id="21" name="Group 20"/>
            <p:cNvGrpSpPr/>
            <p:nvPr userDrawn="1"/>
          </p:nvGrpSpPr>
          <p:grpSpPr>
            <a:xfrm>
              <a:off x="586092" y="5232953"/>
              <a:ext cx="1872395" cy="195291"/>
              <a:chOff x="586092" y="5232953"/>
              <a:chExt cx="1872395" cy="195291"/>
            </a:xfrm>
          </p:grpSpPr>
          <p:pic>
            <p:nvPicPr>
              <p:cNvPr id="29" name="Picture 2"/>
              <p:cNvPicPr>
                <a:picLocks noChangeAspect="1" noChangeArrowheads="1"/>
              </p:cNvPicPr>
              <p:nvPr userDrawn="1"/>
            </p:nvPicPr>
            <p:blipFill rotWithShape="1">
              <a:blip r:embed="rId4" cstate="print"/>
              <a:srcRect l="19063" t="-5142" r="-1229" b="76645"/>
              <a:stretch/>
            </p:blipFill>
            <p:spPr bwMode="auto">
              <a:xfrm>
                <a:off x="923409" y="5232953"/>
                <a:ext cx="1535078" cy="195291"/>
              </a:xfrm>
              <a:prstGeom prst="rect">
                <a:avLst/>
              </a:prstGeom>
              <a:noFill/>
              <a:ln w="9525">
                <a:noFill/>
                <a:miter lim="800000"/>
                <a:headEnd/>
                <a:tailEnd/>
              </a:ln>
            </p:spPr>
          </p:pic>
          <p:pic>
            <p:nvPicPr>
              <p:cNvPr id="30" name="Picture 2"/>
              <p:cNvPicPr>
                <a:picLocks noChangeAspect="1" noChangeArrowheads="1"/>
              </p:cNvPicPr>
              <p:nvPr userDrawn="1"/>
            </p:nvPicPr>
            <p:blipFill rotWithShape="1">
              <a:blip r:embed="rId4" cstate="print"/>
              <a:srcRect l="-1765" t="-5142" r="76235" b="76645"/>
              <a:stretch/>
            </p:blipFill>
            <p:spPr bwMode="auto">
              <a:xfrm>
                <a:off x="586092" y="5232953"/>
                <a:ext cx="476949" cy="195291"/>
              </a:xfrm>
              <a:prstGeom prst="rect">
                <a:avLst/>
              </a:prstGeom>
              <a:noFill/>
              <a:ln w="9525">
                <a:noFill/>
                <a:miter lim="800000"/>
                <a:headEnd/>
                <a:tailEnd/>
              </a:ln>
            </p:spPr>
          </p:pic>
        </p:grpSp>
      </p:gr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SG"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smtClean="0"/>
          </a:p>
        </p:txBody>
      </p:sp>
    </p:spTree>
  </p:cSld>
  <p:clrMap bg1="lt1" tx1="dk1" bg2="lt2" tx2="dk2" accent1="accent1" accent2="accent2" accent3="accent3" accent4="accent4" accent5="accent5" accent6="accent6" hlink="hlink" folHlink="folHlink"/>
  <p:sldLayoutIdLst>
    <p:sldLayoutId id="2147483682" r:id="rId1"/>
    <p:sldLayoutId id="2147483690" r:id="rId2"/>
    <p:sldLayoutId id="2147483692" r:id="rId3"/>
    <p:sldLayoutId id="2147483665" r:id="rId4"/>
    <p:sldLayoutId id="2147483711" r:id="rId5"/>
    <p:sldLayoutId id="2147483693" r:id="rId6"/>
    <p:sldLayoutId id="2147483694" r:id="rId7"/>
    <p:sldLayoutId id="2147483695" r:id="rId8"/>
    <p:sldLayoutId id="2147483676" r:id="rId9"/>
    <p:sldLayoutId id="2147483698" r:id="rId10"/>
    <p:sldLayoutId id="2147483712" r:id="rId11"/>
    <p:sldLayoutId id="2147483713" r:id="rId12"/>
    <p:sldLayoutId id="2147483714" r:id="rId13"/>
  </p:sldLayoutIdLst>
  <p:timing>
    <p:tnLst>
      <p:par>
        <p:cTn xmlns:p14="http://schemas.microsoft.com/office/powerpoint/2010/main" id="1" dur="indefinite" restart="never" nodeType="tmRoot"/>
      </p:par>
    </p:tnLst>
  </p:timing>
  <p:txStyles>
    <p:titleStyle>
      <a:lvl1pPr algn="l" rtl="0" fontAlgn="base">
        <a:spcBef>
          <a:spcPct val="0"/>
        </a:spcBef>
        <a:spcAft>
          <a:spcPct val="0"/>
        </a:spcAft>
        <a:defRPr sz="3200" b="1" kern="1200">
          <a:solidFill>
            <a:srgbClr val="203772"/>
          </a:solidFill>
          <a:latin typeface="+mj-lt"/>
          <a:ea typeface="+mj-ea"/>
          <a:cs typeface="+mj-cs"/>
        </a:defRPr>
      </a:lvl1pPr>
      <a:lvl2pPr algn="l" rtl="0" fontAlgn="base">
        <a:spcBef>
          <a:spcPct val="0"/>
        </a:spcBef>
        <a:spcAft>
          <a:spcPct val="0"/>
        </a:spcAft>
        <a:defRPr sz="3200" b="1">
          <a:solidFill>
            <a:srgbClr val="203772"/>
          </a:solidFill>
          <a:latin typeface="Arial" charset="0"/>
        </a:defRPr>
      </a:lvl2pPr>
      <a:lvl3pPr algn="l" rtl="0" fontAlgn="base">
        <a:spcBef>
          <a:spcPct val="0"/>
        </a:spcBef>
        <a:spcAft>
          <a:spcPct val="0"/>
        </a:spcAft>
        <a:defRPr sz="3200" b="1">
          <a:solidFill>
            <a:srgbClr val="203772"/>
          </a:solidFill>
          <a:latin typeface="Arial" charset="0"/>
        </a:defRPr>
      </a:lvl3pPr>
      <a:lvl4pPr algn="l" rtl="0" fontAlgn="base">
        <a:spcBef>
          <a:spcPct val="0"/>
        </a:spcBef>
        <a:spcAft>
          <a:spcPct val="0"/>
        </a:spcAft>
        <a:defRPr sz="3200" b="1">
          <a:solidFill>
            <a:srgbClr val="203772"/>
          </a:solidFill>
          <a:latin typeface="Arial" charset="0"/>
        </a:defRPr>
      </a:lvl4pPr>
      <a:lvl5pPr algn="l" rtl="0" fontAlgn="base">
        <a:spcBef>
          <a:spcPct val="0"/>
        </a:spcBef>
        <a:spcAft>
          <a:spcPct val="0"/>
        </a:spcAft>
        <a:defRPr sz="3200" b="1">
          <a:solidFill>
            <a:srgbClr val="203772"/>
          </a:solidFill>
          <a:latin typeface="Arial" charset="0"/>
        </a:defRPr>
      </a:lvl5pPr>
      <a:lvl6pPr marL="457200" algn="l" rtl="0" fontAlgn="base">
        <a:spcBef>
          <a:spcPct val="0"/>
        </a:spcBef>
        <a:spcAft>
          <a:spcPct val="0"/>
        </a:spcAft>
        <a:defRPr sz="3200" b="1">
          <a:solidFill>
            <a:srgbClr val="203772"/>
          </a:solidFill>
          <a:latin typeface="Arial" charset="0"/>
        </a:defRPr>
      </a:lvl6pPr>
      <a:lvl7pPr marL="914400" algn="l" rtl="0" fontAlgn="base">
        <a:spcBef>
          <a:spcPct val="0"/>
        </a:spcBef>
        <a:spcAft>
          <a:spcPct val="0"/>
        </a:spcAft>
        <a:defRPr sz="3200" b="1">
          <a:solidFill>
            <a:srgbClr val="203772"/>
          </a:solidFill>
          <a:latin typeface="Arial" charset="0"/>
        </a:defRPr>
      </a:lvl7pPr>
      <a:lvl8pPr marL="1371600" algn="l" rtl="0" fontAlgn="base">
        <a:spcBef>
          <a:spcPct val="0"/>
        </a:spcBef>
        <a:spcAft>
          <a:spcPct val="0"/>
        </a:spcAft>
        <a:defRPr sz="3200" b="1">
          <a:solidFill>
            <a:srgbClr val="203772"/>
          </a:solidFill>
          <a:latin typeface="Arial" charset="0"/>
        </a:defRPr>
      </a:lvl8pPr>
      <a:lvl9pPr marL="1828800" algn="l" rtl="0" fontAlgn="base">
        <a:spcBef>
          <a:spcPct val="0"/>
        </a:spcBef>
        <a:spcAft>
          <a:spcPct val="0"/>
        </a:spcAft>
        <a:defRPr sz="3200" b="1">
          <a:solidFill>
            <a:srgbClr val="203772"/>
          </a:solidFill>
          <a:latin typeface="Arial"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 TargetMode="External"/><Relationship Id="rId5" Type="http://schemas.openxmlformats.org/officeDocument/2006/relationships/image" Target="../media/image25.emf"/><Relationship Id="rId6" Type="http://schemas.openxmlformats.org/officeDocument/2006/relationships/image" Target="../media/image26.e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2.bin"/><Relationship Id="rId5" Type="http://schemas.openxmlformats.org/officeDocument/2006/relationships/image" Target="../media/image28.e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6272" y="5315484"/>
            <a:ext cx="7772401" cy="1034040"/>
          </a:xfrm>
        </p:spPr>
        <p:txBody>
          <a:bodyPr rtlCol="0">
            <a:noAutofit/>
          </a:bodyPr>
          <a:lstStyle/>
          <a:p>
            <a:pPr>
              <a:defRPr/>
            </a:pPr>
            <a:r>
              <a:rPr lang="en-US" sz="1400" dirty="0">
                <a:solidFill>
                  <a:schemeClr val="tx1">
                    <a:lumMod val="75000"/>
                    <a:lumOff val="25000"/>
                  </a:schemeClr>
                </a:solidFill>
                <a:latin typeface="Times New Roman" panose="02020603050405020304" pitchFamily="18" charset="0"/>
                <a:cs typeface="Times New Roman" panose="02020603050405020304" pitchFamily="18" charset="0"/>
              </a:rPr>
              <a:t>Professor Tazeen H Jafar</a:t>
            </a:r>
          </a:p>
          <a:p>
            <a:pPr>
              <a:defRPr/>
            </a:pPr>
            <a:r>
              <a:rPr lang="en-US" sz="1600" dirty="0">
                <a:solidFill>
                  <a:srgbClr val="203772"/>
                </a:solidFill>
                <a:latin typeface="Times New Roman" panose="02020603050405020304" pitchFamily="18" charset="0"/>
                <a:cs typeface="Times New Roman" panose="02020603050405020304" pitchFamily="18" charset="0"/>
              </a:rPr>
              <a:t>Duke-National University of Singapore &amp; Aga Khan University, Karachi, </a:t>
            </a:r>
            <a:r>
              <a:rPr lang="en-US" sz="1600" dirty="0" smtClean="0">
                <a:solidFill>
                  <a:srgbClr val="203772"/>
                </a:solidFill>
                <a:latin typeface="Times New Roman" panose="02020603050405020304" pitchFamily="18" charset="0"/>
                <a:cs typeface="Times New Roman" panose="02020603050405020304" pitchFamily="18" charset="0"/>
              </a:rPr>
              <a:t>Pakistan</a:t>
            </a:r>
            <a:endParaRPr lang="en-US" sz="1600" dirty="0">
              <a:solidFill>
                <a:srgbClr val="203772"/>
              </a:solidFill>
              <a:latin typeface="Times New Roman" panose="02020603050405020304" pitchFamily="18" charset="0"/>
              <a:cs typeface="Times New Roman" panose="02020603050405020304" pitchFamily="18" charset="0"/>
            </a:endParaRPr>
          </a:p>
          <a:p>
            <a:pPr fontAlgn="auto">
              <a:spcAft>
                <a:spcPts val="0"/>
              </a:spcAft>
              <a:defRPr/>
            </a:pPr>
            <a:endParaRPr lang="en-US" sz="1400" b="1" dirty="0">
              <a:solidFill>
                <a:srgbClr val="203772"/>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Chronic Kidney Disease-Integration into the NCD Agenda</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2026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45" y="392333"/>
            <a:ext cx="7274459" cy="967050"/>
          </a:xfrm>
        </p:spPr>
        <p:txBody>
          <a:bodyPr/>
          <a:lstStyle/>
          <a:p>
            <a:r>
              <a:rPr lang="en-US" dirty="0">
                <a:solidFill>
                  <a:srgbClr val="00539B"/>
                </a:solidFill>
              </a:rPr>
              <a:t>CKD- Markedly Reduces Life Expectancy </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261158"/>
            <a:ext cx="7620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910628" y="5928828"/>
            <a:ext cx="145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dirty="0"/>
              <a:t>Lancet 2013</a:t>
            </a:r>
          </a:p>
        </p:txBody>
      </p:sp>
    </p:spTree>
    <p:extLst>
      <p:ext uri="{BB962C8B-B14F-4D97-AF65-F5344CB8AC3E}">
        <p14:creationId xmlns:p14="http://schemas.microsoft.com/office/powerpoint/2010/main" val="3803921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p:cNvGraphicFramePr>
            <a:graphicFrameLocks noChangeAspect="1"/>
          </p:cNvGraphicFramePr>
          <p:nvPr>
            <p:extLst>
              <p:ext uri="{D42A27DB-BD31-4B8C-83A1-F6EECF244321}">
                <p14:modId xmlns:p14="http://schemas.microsoft.com/office/powerpoint/2010/main" val="880153988"/>
              </p:ext>
            </p:extLst>
          </p:nvPr>
        </p:nvGraphicFramePr>
        <p:xfrm>
          <a:off x="538681" y="793687"/>
          <a:ext cx="7924800" cy="3505200"/>
        </p:xfrm>
        <a:graphic>
          <a:graphicData uri="http://schemas.openxmlformats.org/presentationml/2006/ole">
            <mc:AlternateContent xmlns:mc="http://schemas.openxmlformats.org/markup-compatibility/2006">
              <mc:Choice xmlns:v="urn:schemas-microsoft-com:vml" Requires="v">
                <p:oleObj spid="_x0000_s2412" name="Document" r:id="rId4" imgW="5638800" imgH="2032000" progId="Word.Document.12">
                  <p:link updateAutomatic="1"/>
                </p:oleObj>
              </mc:Choice>
              <mc:Fallback>
                <p:oleObj name="Document" r:id="rId4" imgW="5638800" imgH="203200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681" y="793687"/>
                        <a:ext cx="7924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804977389"/>
              </p:ext>
            </p:extLst>
          </p:nvPr>
        </p:nvGraphicFramePr>
        <p:xfrm>
          <a:off x="538681" y="4199299"/>
          <a:ext cx="7924800" cy="2362200"/>
        </p:xfrm>
        <a:graphic>
          <a:graphicData uri="http://schemas.openxmlformats.org/presentationml/2006/ole">
            <mc:AlternateContent xmlns:mc="http://schemas.openxmlformats.org/markup-compatibility/2006">
              <mc:Choice xmlns:v="urn:schemas-microsoft-com:vml" Requires="v">
                <p:oleObj spid="_x0000_s2413" name="Document" r:id="rId4" imgW="5638800" imgH="1320800" progId="Word.Document.12">
                  <p:link updateAutomatic="1"/>
                </p:oleObj>
              </mc:Choice>
              <mc:Fallback>
                <p:oleObj name="Document" r:id="rId4" imgW="5638800" imgH="1320800" progId="Word.Document.12">
                  <p:link updateAutomatic="1"/>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681" y="4199299"/>
                        <a:ext cx="7924800" cy="2362200"/>
                      </a:xfrm>
                      <a:prstGeom prst="rect">
                        <a:avLst/>
                      </a:prstGeom>
                      <a:noFill/>
                      <a:ln>
                        <a:noFill/>
                      </a:ln>
                    </p:spPr>
                  </p:pic>
                </p:oleObj>
              </mc:Fallback>
            </mc:AlternateContent>
          </a:graphicData>
        </a:graphic>
      </p:graphicFrame>
      <p:sp>
        <p:nvSpPr>
          <p:cNvPr id="6" name="Text Placeholder 2"/>
          <p:cNvSpPr txBox="1">
            <a:spLocks/>
          </p:cNvSpPr>
          <p:nvPr/>
        </p:nvSpPr>
        <p:spPr bwMode="auto">
          <a:xfrm>
            <a:off x="81480" y="6409099"/>
            <a:ext cx="83820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pPr>
            <a:r>
              <a:rPr lang="en-US" sz="800" b="1" dirty="0"/>
              <a:t>Ann Intern Med. 2013;158(11):825-830. </a:t>
            </a:r>
          </a:p>
        </p:txBody>
      </p:sp>
    </p:spTree>
    <p:extLst>
      <p:ext uri="{BB962C8B-B14F-4D97-AF65-F5344CB8AC3E}">
        <p14:creationId xmlns:p14="http://schemas.microsoft.com/office/powerpoint/2010/main" val="13233627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6422933" cy="685800"/>
          </a:xfrm>
        </p:spPr>
        <p:txBody>
          <a:bodyPr anchor="ctr">
            <a:noAutofit/>
          </a:bodyPr>
          <a:lstStyle/>
          <a:p>
            <a:pPr algn="ctr"/>
            <a:r>
              <a:rPr lang="en-US" b="1" cap="none" spc="30" dirty="0">
                <a:solidFill>
                  <a:schemeClr val="tx2"/>
                </a:solidFill>
                <a:effectLst>
                  <a:outerShdw blurRad="38100" dist="38100" dir="2700000" algn="tl">
                    <a:srgbClr val="000000">
                      <a:alpha val="43137"/>
                    </a:srgbClr>
                  </a:outerShdw>
                </a:effectLst>
                <a:latin typeface="+mn-lt"/>
                <a:ea typeface="+mn-ea"/>
                <a:cs typeface="+mn-cs"/>
              </a:rPr>
              <a:t>Prevalence of </a:t>
            </a:r>
            <a:r>
              <a:rPr lang="en-US" b="1" cap="none" spc="30" dirty="0" smtClean="0">
                <a:solidFill>
                  <a:schemeClr val="tx2"/>
                </a:solidFill>
                <a:effectLst>
                  <a:outerShdw blurRad="38100" dist="38100" dir="2700000" algn="tl">
                    <a:srgbClr val="000000">
                      <a:alpha val="43137"/>
                    </a:srgbClr>
                  </a:outerShdw>
                </a:effectLst>
                <a:latin typeface="+mn-lt"/>
                <a:ea typeface="+mn-ea"/>
                <a:cs typeface="+mn-cs"/>
              </a:rPr>
              <a:t>CKD in Pakistan</a:t>
            </a:r>
            <a:r>
              <a:rPr lang="en-US" sz="3200" cap="none" dirty="0" smtClean="0"/>
              <a:t/>
            </a:r>
            <a:br>
              <a:rPr lang="en-US" sz="3200" cap="none" dirty="0" smtClean="0"/>
            </a:br>
            <a:endParaRPr lang="en-US" sz="3200" cap="none" dirty="0"/>
          </a:p>
        </p:txBody>
      </p:sp>
      <p:graphicFrame>
        <p:nvGraphicFramePr>
          <p:cNvPr id="5" name="Table 4"/>
          <p:cNvGraphicFramePr>
            <a:graphicFrameLocks noGrp="1"/>
          </p:cNvGraphicFramePr>
          <p:nvPr>
            <p:extLst>
              <p:ext uri="{D42A27DB-BD31-4B8C-83A1-F6EECF244321}">
                <p14:modId xmlns:p14="http://schemas.microsoft.com/office/powerpoint/2010/main" val="646000389"/>
              </p:ext>
            </p:extLst>
          </p:nvPr>
        </p:nvGraphicFramePr>
        <p:xfrm>
          <a:off x="148422" y="1197182"/>
          <a:ext cx="8766978" cy="4517818"/>
        </p:xfrm>
        <a:graphic>
          <a:graphicData uri="http://schemas.openxmlformats.org/drawingml/2006/table">
            <a:tbl>
              <a:tblPr firstRow="1" firstCol="1" bandRow="1">
                <a:tableStyleId>{616DA210-FB5B-4158-B5E0-FEB733F419BA}</a:tableStyleId>
              </a:tblPr>
              <a:tblGrid>
                <a:gridCol w="2362200"/>
                <a:gridCol w="2387238"/>
                <a:gridCol w="1980195"/>
                <a:gridCol w="2037345"/>
              </a:tblGrid>
              <a:tr h="546413">
                <a:tc rowSpan="2">
                  <a:txBody>
                    <a:bodyPr/>
                    <a:lstStyle/>
                    <a:p>
                      <a:pPr marL="0" marR="0" algn="ctr">
                        <a:lnSpc>
                          <a:spcPct val="100000"/>
                        </a:lnSpc>
                        <a:spcBef>
                          <a:spcPts val="0"/>
                        </a:spcBef>
                        <a:spcAft>
                          <a:spcPts val="0"/>
                        </a:spcAft>
                        <a:tabLst>
                          <a:tab pos="1466850" algn="l"/>
                        </a:tabLst>
                      </a:pPr>
                      <a:r>
                        <a:rPr lang="en-US" sz="1800" b="1" dirty="0">
                          <a:solidFill>
                            <a:srgbClr val="008000"/>
                          </a:solidFill>
                          <a:effectLst/>
                        </a:rPr>
                        <a:t>Age groups / Disease</a:t>
                      </a:r>
                      <a:endParaRPr lang="en-US" sz="1800" b="1" dirty="0">
                        <a:solidFill>
                          <a:srgbClr val="008000"/>
                        </a:solidFill>
                        <a:effectLst/>
                        <a:latin typeface="Cambria"/>
                        <a:ea typeface="MS Mincho"/>
                        <a:cs typeface="Arial"/>
                      </a:endParaRPr>
                    </a:p>
                  </a:txBody>
                  <a:tcPr marL="60616" marR="60616" marT="0" marB="0" anchor="ctr"/>
                </a:tc>
                <a:tc gridSpan="3">
                  <a:txBody>
                    <a:bodyPr/>
                    <a:lstStyle/>
                    <a:p>
                      <a:pPr marL="0" marR="0" algn="ctr">
                        <a:lnSpc>
                          <a:spcPct val="100000"/>
                        </a:lnSpc>
                        <a:spcBef>
                          <a:spcPts val="0"/>
                        </a:spcBef>
                        <a:spcAft>
                          <a:spcPts val="0"/>
                        </a:spcAft>
                        <a:tabLst>
                          <a:tab pos="1466850" algn="l"/>
                        </a:tabLst>
                      </a:pPr>
                      <a:r>
                        <a:rPr lang="en-US" sz="1800" dirty="0">
                          <a:solidFill>
                            <a:srgbClr val="008000"/>
                          </a:solidFill>
                          <a:effectLst/>
                        </a:rPr>
                        <a:t>Prevalence, % (95% CI)</a:t>
                      </a:r>
                      <a:endParaRPr lang="en-US" sz="1800" dirty="0">
                        <a:solidFill>
                          <a:srgbClr val="008000"/>
                        </a:solidFill>
                        <a:effectLst/>
                        <a:latin typeface="Cambria"/>
                        <a:ea typeface="MS Mincho"/>
                        <a:cs typeface="Arial"/>
                      </a:endParaRPr>
                    </a:p>
                  </a:txBody>
                  <a:tcPr marL="60616" marR="60616" marT="0" marB="0" anchor="ctr"/>
                </a:tc>
                <a:tc hMerge="1">
                  <a:txBody>
                    <a:bodyPr/>
                    <a:lstStyle/>
                    <a:p>
                      <a:endParaRPr lang="en-US"/>
                    </a:p>
                  </a:txBody>
                  <a:tcPr/>
                </a:tc>
                <a:tc hMerge="1">
                  <a:txBody>
                    <a:bodyPr/>
                    <a:lstStyle/>
                    <a:p>
                      <a:endParaRPr lang="en-US"/>
                    </a:p>
                  </a:txBody>
                  <a:tcPr/>
                </a:tc>
              </a:tr>
              <a:tr h="466205">
                <a:tc vMerge="1">
                  <a:txBody>
                    <a:bodyPr/>
                    <a:lstStyle/>
                    <a:p>
                      <a:endParaRPr lang="en-US"/>
                    </a:p>
                  </a:txBody>
                  <a:tcPr/>
                </a:tc>
                <a:tc>
                  <a:txBody>
                    <a:bodyPr/>
                    <a:lstStyle/>
                    <a:p>
                      <a:pPr marL="0" marR="0" algn="ctr">
                        <a:lnSpc>
                          <a:spcPct val="100000"/>
                        </a:lnSpc>
                        <a:spcBef>
                          <a:spcPts val="0"/>
                        </a:spcBef>
                        <a:spcAft>
                          <a:spcPts val="0"/>
                        </a:spcAft>
                        <a:tabLst>
                          <a:tab pos="1466850" algn="l"/>
                        </a:tabLst>
                      </a:pPr>
                      <a:r>
                        <a:rPr lang="en-US" sz="1800" b="1" dirty="0">
                          <a:solidFill>
                            <a:srgbClr val="008000"/>
                          </a:solidFill>
                          <a:effectLst/>
                        </a:rPr>
                        <a:t>Overall (n=2873)</a:t>
                      </a:r>
                      <a:endParaRPr lang="en-US" sz="1800" b="1" dirty="0">
                        <a:solidFill>
                          <a:srgbClr val="008000"/>
                        </a:solidFill>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b="1" dirty="0">
                          <a:solidFill>
                            <a:srgbClr val="008000"/>
                          </a:solidFill>
                          <a:effectLst/>
                        </a:rPr>
                        <a:t>Men (N= 1374)</a:t>
                      </a:r>
                      <a:endParaRPr lang="en-US" sz="1800" b="1" dirty="0">
                        <a:solidFill>
                          <a:srgbClr val="008000"/>
                        </a:solidFill>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b="1" dirty="0">
                          <a:solidFill>
                            <a:srgbClr val="008000"/>
                          </a:solidFill>
                          <a:effectLst/>
                        </a:rPr>
                        <a:t>Women (N=1499)</a:t>
                      </a:r>
                      <a:endParaRPr lang="en-US" sz="1800" b="1" dirty="0">
                        <a:solidFill>
                          <a:srgbClr val="008000"/>
                        </a:solidFill>
                        <a:effectLst/>
                        <a:latin typeface="Cambria"/>
                        <a:ea typeface="MS Mincho"/>
                        <a:cs typeface="Arial"/>
                      </a:endParaRPr>
                    </a:p>
                  </a:txBody>
                  <a:tcPr marL="60616" marR="60616" marT="0" marB="0"/>
                </a:tc>
              </a:tr>
              <a:tr h="838200">
                <a:tc>
                  <a:txBody>
                    <a:bodyPr/>
                    <a:lstStyle/>
                    <a:p>
                      <a:pPr marL="0" marR="0">
                        <a:lnSpc>
                          <a:spcPct val="100000"/>
                        </a:lnSpc>
                        <a:spcBef>
                          <a:spcPts val="0"/>
                        </a:spcBef>
                        <a:spcAft>
                          <a:spcPts val="0"/>
                        </a:spcAft>
                        <a:tabLst>
                          <a:tab pos="1466850" algn="l"/>
                        </a:tabLst>
                      </a:pPr>
                      <a:r>
                        <a:rPr lang="en-US" sz="1800" dirty="0">
                          <a:effectLst/>
                        </a:rPr>
                        <a:t>Overall (n=2873)</a:t>
                      </a:r>
                    </a:p>
                    <a:p>
                      <a:pPr marL="0" marR="0" algn="r">
                        <a:lnSpc>
                          <a:spcPct val="100000"/>
                        </a:lnSpc>
                        <a:spcBef>
                          <a:spcPts val="0"/>
                        </a:spcBef>
                        <a:spcAft>
                          <a:spcPts val="0"/>
                        </a:spcAft>
                        <a:tabLst>
                          <a:tab pos="1466850" algn="l"/>
                        </a:tabLst>
                      </a:pPr>
                      <a:r>
                        <a:rPr lang="en-US" sz="1800" dirty="0">
                          <a:effectLst/>
                        </a:rPr>
                        <a:t>CKD</a:t>
                      </a:r>
                    </a:p>
                    <a:p>
                      <a:pPr marL="0" marR="0" algn="r">
                        <a:lnSpc>
                          <a:spcPct val="100000"/>
                        </a:lnSpc>
                        <a:spcBef>
                          <a:spcPts val="0"/>
                        </a:spcBef>
                        <a:spcAft>
                          <a:spcPts val="0"/>
                        </a:spcAft>
                        <a:tabLst>
                          <a:tab pos="1466850" algn="l"/>
                        </a:tabLst>
                      </a:pPr>
                      <a:r>
                        <a:rPr lang="en-US" sz="1800" dirty="0">
                          <a:effectLst/>
                        </a:rPr>
                        <a:t>Reduced eGFR</a:t>
                      </a:r>
                      <a:endParaRPr lang="en-US" sz="1800" dirty="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dirty="0">
                          <a:effectLst/>
                        </a:rPr>
                        <a:t> </a:t>
                      </a:r>
                    </a:p>
                    <a:p>
                      <a:pPr marL="0" marR="0" algn="ctr">
                        <a:lnSpc>
                          <a:spcPct val="100000"/>
                        </a:lnSpc>
                        <a:spcBef>
                          <a:spcPts val="0"/>
                        </a:spcBef>
                        <a:spcAft>
                          <a:spcPts val="0"/>
                        </a:spcAft>
                        <a:tabLst>
                          <a:tab pos="1466850" algn="l"/>
                        </a:tabLst>
                      </a:pPr>
                      <a:r>
                        <a:rPr lang="en-US" sz="1800" dirty="0">
                          <a:effectLst/>
                        </a:rPr>
                        <a:t>12.5 (11.3 – 13.8)</a:t>
                      </a:r>
                    </a:p>
                    <a:p>
                      <a:pPr marL="0" marR="0" algn="ctr">
                        <a:lnSpc>
                          <a:spcPct val="100000"/>
                        </a:lnSpc>
                        <a:spcBef>
                          <a:spcPts val="0"/>
                        </a:spcBef>
                        <a:spcAft>
                          <a:spcPts val="0"/>
                        </a:spcAft>
                        <a:tabLst>
                          <a:tab pos="1466850" algn="l"/>
                        </a:tabLst>
                      </a:pPr>
                      <a:r>
                        <a:rPr lang="en-US" sz="1800" dirty="0">
                          <a:effectLst/>
                        </a:rPr>
                        <a:t>5.3 (4.5 – 6.2)</a:t>
                      </a:r>
                      <a:endParaRPr lang="en-US" sz="1800" dirty="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dirty="0">
                          <a:effectLst/>
                        </a:rPr>
                        <a:t> </a:t>
                      </a:r>
                    </a:p>
                    <a:p>
                      <a:pPr marL="0" marR="0" algn="ctr">
                        <a:lnSpc>
                          <a:spcPct val="100000"/>
                        </a:lnSpc>
                        <a:spcBef>
                          <a:spcPts val="0"/>
                        </a:spcBef>
                        <a:spcAft>
                          <a:spcPts val="0"/>
                        </a:spcAft>
                        <a:tabLst>
                          <a:tab pos="1466850" algn="l"/>
                        </a:tabLst>
                      </a:pPr>
                      <a:r>
                        <a:rPr lang="en-US" sz="1800" dirty="0">
                          <a:effectLst/>
                        </a:rPr>
                        <a:t>11.6 (9.9 – 13.4)</a:t>
                      </a:r>
                    </a:p>
                    <a:p>
                      <a:pPr marL="0" marR="0" algn="ctr">
                        <a:lnSpc>
                          <a:spcPct val="100000"/>
                        </a:lnSpc>
                        <a:spcBef>
                          <a:spcPts val="0"/>
                        </a:spcBef>
                        <a:spcAft>
                          <a:spcPts val="0"/>
                        </a:spcAft>
                        <a:tabLst>
                          <a:tab pos="1466850" algn="l"/>
                        </a:tabLst>
                      </a:pPr>
                      <a:r>
                        <a:rPr lang="en-US" sz="1800" dirty="0">
                          <a:effectLst/>
                        </a:rPr>
                        <a:t>5.2 (4.1 – 6.5)</a:t>
                      </a:r>
                      <a:endParaRPr lang="en-US" sz="1800" dirty="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dirty="0">
                          <a:effectLst/>
                        </a:rPr>
                        <a:t> </a:t>
                      </a:r>
                    </a:p>
                    <a:p>
                      <a:pPr marL="0" marR="0" algn="ctr">
                        <a:lnSpc>
                          <a:spcPct val="100000"/>
                        </a:lnSpc>
                        <a:spcBef>
                          <a:spcPts val="0"/>
                        </a:spcBef>
                        <a:spcAft>
                          <a:spcPts val="0"/>
                        </a:spcAft>
                        <a:tabLst>
                          <a:tab pos="1466850" algn="l"/>
                        </a:tabLst>
                      </a:pPr>
                      <a:r>
                        <a:rPr lang="en-US" sz="1800" dirty="0">
                          <a:effectLst/>
                        </a:rPr>
                        <a:t>13.3 (11.7 – 15.2)</a:t>
                      </a:r>
                    </a:p>
                    <a:p>
                      <a:pPr marL="0" marR="0" algn="ctr">
                        <a:lnSpc>
                          <a:spcPct val="100000"/>
                        </a:lnSpc>
                        <a:spcBef>
                          <a:spcPts val="0"/>
                        </a:spcBef>
                        <a:spcAft>
                          <a:spcPts val="0"/>
                        </a:spcAft>
                        <a:tabLst>
                          <a:tab pos="1466850" algn="l"/>
                        </a:tabLst>
                      </a:pPr>
                      <a:r>
                        <a:rPr lang="en-US" sz="1800" dirty="0">
                          <a:effectLst/>
                        </a:rPr>
                        <a:t>5.5 (4.4 – 6.7)</a:t>
                      </a:r>
                      <a:endParaRPr lang="en-US" sz="1800" dirty="0">
                        <a:effectLst/>
                        <a:latin typeface="Cambria"/>
                        <a:ea typeface="MS Mincho"/>
                        <a:cs typeface="Arial"/>
                      </a:endParaRPr>
                    </a:p>
                  </a:txBody>
                  <a:tcPr marL="60616" marR="60616" marT="0" marB="0"/>
                </a:tc>
              </a:tr>
              <a:tr h="838200">
                <a:tc>
                  <a:txBody>
                    <a:bodyPr/>
                    <a:lstStyle/>
                    <a:p>
                      <a:pPr marL="0" marR="0">
                        <a:lnSpc>
                          <a:spcPct val="100000"/>
                        </a:lnSpc>
                        <a:spcBef>
                          <a:spcPts val="0"/>
                        </a:spcBef>
                        <a:spcAft>
                          <a:spcPts val="0"/>
                        </a:spcAft>
                        <a:tabLst>
                          <a:tab pos="1466850" algn="l"/>
                        </a:tabLst>
                      </a:pPr>
                      <a:r>
                        <a:rPr lang="en-US" sz="1800" dirty="0">
                          <a:effectLst/>
                        </a:rPr>
                        <a:t>40 – 49 </a:t>
                      </a:r>
                      <a:r>
                        <a:rPr lang="en-US" sz="1800" dirty="0" err="1" smtClean="0">
                          <a:effectLst/>
                        </a:rPr>
                        <a:t>yrs</a:t>
                      </a:r>
                      <a:r>
                        <a:rPr lang="en-US" sz="1800" dirty="0" smtClean="0">
                          <a:effectLst/>
                        </a:rPr>
                        <a:t> </a:t>
                      </a:r>
                      <a:r>
                        <a:rPr lang="en-US" sz="1800" dirty="0">
                          <a:effectLst/>
                        </a:rPr>
                        <a:t>(n=1429)</a:t>
                      </a:r>
                    </a:p>
                    <a:p>
                      <a:pPr marL="0" marR="0" algn="r">
                        <a:lnSpc>
                          <a:spcPct val="100000"/>
                        </a:lnSpc>
                        <a:spcBef>
                          <a:spcPts val="0"/>
                        </a:spcBef>
                        <a:spcAft>
                          <a:spcPts val="0"/>
                        </a:spcAft>
                        <a:tabLst>
                          <a:tab pos="1466850" algn="l"/>
                        </a:tabLst>
                      </a:pPr>
                      <a:r>
                        <a:rPr lang="en-US" sz="1800" dirty="0">
                          <a:effectLst/>
                        </a:rPr>
                        <a:t>CKD</a:t>
                      </a:r>
                    </a:p>
                    <a:p>
                      <a:pPr marL="0" marR="0" algn="r">
                        <a:lnSpc>
                          <a:spcPct val="100000"/>
                        </a:lnSpc>
                        <a:spcBef>
                          <a:spcPts val="0"/>
                        </a:spcBef>
                        <a:spcAft>
                          <a:spcPts val="0"/>
                        </a:spcAft>
                        <a:tabLst>
                          <a:tab pos="1466850" algn="l"/>
                        </a:tabLst>
                      </a:pPr>
                      <a:r>
                        <a:rPr lang="en-US" sz="1800" dirty="0">
                          <a:effectLst/>
                        </a:rPr>
                        <a:t>Reduced eGFR</a:t>
                      </a:r>
                      <a:endParaRPr lang="en-US" sz="1800" dirty="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dirty="0">
                          <a:effectLst/>
                        </a:rPr>
                        <a:t> </a:t>
                      </a:r>
                    </a:p>
                    <a:p>
                      <a:pPr marL="0" marR="0" algn="ctr">
                        <a:lnSpc>
                          <a:spcPct val="100000"/>
                        </a:lnSpc>
                        <a:spcBef>
                          <a:spcPts val="0"/>
                        </a:spcBef>
                        <a:spcAft>
                          <a:spcPts val="0"/>
                        </a:spcAft>
                        <a:tabLst>
                          <a:tab pos="1466850" algn="l"/>
                        </a:tabLst>
                      </a:pPr>
                      <a:r>
                        <a:rPr lang="en-US" sz="1800" dirty="0">
                          <a:effectLst/>
                        </a:rPr>
                        <a:t>5.9 (4.7 – 7.2) </a:t>
                      </a:r>
                    </a:p>
                    <a:p>
                      <a:pPr marL="0" marR="0" algn="ctr">
                        <a:lnSpc>
                          <a:spcPct val="100000"/>
                        </a:lnSpc>
                        <a:spcBef>
                          <a:spcPts val="0"/>
                        </a:spcBef>
                        <a:spcAft>
                          <a:spcPts val="0"/>
                        </a:spcAft>
                        <a:tabLst>
                          <a:tab pos="1466850" algn="l"/>
                        </a:tabLst>
                      </a:pPr>
                      <a:r>
                        <a:rPr lang="en-US" sz="1800" dirty="0">
                          <a:effectLst/>
                        </a:rPr>
                        <a:t>1.3 (0.7 – 2.0)</a:t>
                      </a:r>
                      <a:endParaRPr lang="en-US" sz="1800" dirty="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dirty="0">
                          <a:effectLst/>
                        </a:rPr>
                        <a:t> </a:t>
                      </a:r>
                    </a:p>
                    <a:p>
                      <a:pPr marL="0" marR="0" algn="ctr">
                        <a:lnSpc>
                          <a:spcPct val="100000"/>
                        </a:lnSpc>
                        <a:spcBef>
                          <a:spcPts val="0"/>
                        </a:spcBef>
                        <a:spcAft>
                          <a:spcPts val="0"/>
                        </a:spcAft>
                        <a:tabLst>
                          <a:tab pos="1466850" algn="l"/>
                        </a:tabLst>
                      </a:pPr>
                      <a:r>
                        <a:rPr lang="en-US" sz="1800" dirty="0">
                          <a:effectLst/>
                        </a:rPr>
                        <a:t>6.2 (4.5 – 8.3)</a:t>
                      </a:r>
                    </a:p>
                    <a:p>
                      <a:pPr marL="0" marR="0" algn="ctr">
                        <a:lnSpc>
                          <a:spcPct val="100000"/>
                        </a:lnSpc>
                        <a:spcBef>
                          <a:spcPts val="0"/>
                        </a:spcBef>
                        <a:spcAft>
                          <a:spcPts val="0"/>
                        </a:spcAft>
                        <a:tabLst>
                          <a:tab pos="1466850" algn="l"/>
                        </a:tabLst>
                      </a:pPr>
                      <a:r>
                        <a:rPr lang="en-US" sz="1800" dirty="0">
                          <a:effectLst/>
                        </a:rPr>
                        <a:t>1.6 (0.8 – 2.9)</a:t>
                      </a:r>
                      <a:endParaRPr lang="en-US" sz="1800" dirty="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dirty="0">
                          <a:effectLst/>
                        </a:rPr>
                        <a:t> </a:t>
                      </a:r>
                    </a:p>
                    <a:p>
                      <a:pPr marL="0" marR="0" algn="ctr">
                        <a:lnSpc>
                          <a:spcPct val="100000"/>
                        </a:lnSpc>
                        <a:spcBef>
                          <a:spcPts val="0"/>
                        </a:spcBef>
                        <a:spcAft>
                          <a:spcPts val="0"/>
                        </a:spcAft>
                        <a:tabLst>
                          <a:tab pos="1466850" algn="l"/>
                        </a:tabLst>
                      </a:pPr>
                      <a:r>
                        <a:rPr lang="en-US" sz="1800" dirty="0">
                          <a:effectLst/>
                        </a:rPr>
                        <a:t>5.6 (4.1 – 7.5)</a:t>
                      </a:r>
                    </a:p>
                    <a:p>
                      <a:pPr marL="0" marR="0" algn="ctr">
                        <a:lnSpc>
                          <a:spcPct val="100000"/>
                        </a:lnSpc>
                        <a:spcBef>
                          <a:spcPts val="0"/>
                        </a:spcBef>
                        <a:spcAft>
                          <a:spcPts val="0"/>
                        </a:spcAft>
                        <a:tabLst>
                          <a:tab pos="1466850" algn="l"/>
                        </a:tabLst>
                      </a:pPr>
                      <a:r>
                        <a:rPr lang="en-US" sz="1800" dirty="0">
                          <a:effectLst/>
                        </a:rPr>
                        <a:t>0.9 (0.4 – 1.9)</a:t>
                      </a:r>
                      <a:endParaRPr lang="en-US" sz="1800" dirty="0">
                        <a:effectLst/>
                        <a:latin typeface="Cambria"/>
                        <a:ea typeface="MS Mincho"/>
                        <a:cs typeface="Arial"/>
                      </a:endParaRPr>
                    </a:p>
                  </a:txBody>
                  <a:tcPr marL="60616" marR="60616" marT="0" marB="0"/>
                </a:tc>
              </a:tr>
              <a:tr h="914400">
                <a:tc>
                  <a:txBody>
                    <a:bodyPr/>
                    <a:lstStyle/>
                    <a:p>
                      <a:pPr marL="0" marR="0">
                        <a:lnSpc>
                          <a:spcPct val="100000"/>
                        </a:lnSpc>
                        <a:spcBef>
                          <a:spcPts val="0"/>
                        </a:spcBef>
                        <a:spcAft>
                          <a:spcPts val="0"/>
                        </a:spcAft>
                        <a:tabLst>
                          <a:tab pos="1466850" algn="l"/>
                        </a:tabLst>
                      </a:pPr>
                      <a:r>
                        <a:rPr lang="en-US" sz="1800" dirty="0">
                          <a:effectLst/>
                        </a:rPr>
                        <a:t>50 – 59 </a:t>
                      </a:r>
                      <a:r>
                        <a:rPr lang="en-US" sz="1800" dirty="0" err="1" smtClean="0">
                          <a:effectLst/>
                        </a:rPr>
                        <a:t>yrs</a:t>
                      </a:r>
                      <a:r>
                        <a:rPr lang="en-US" sz="1800" dirty="0" smtClean="0">
                          <a:effectLst/>
                        </a:rPr>
                        <a:t> </a:t>
                      </a:r>
                      <a:r>
                        <a:rPr lang="en-US" sz="1800" dirty="0">
                          <a:effectLst/>
                        </a:rPr>
                        <a:t>(n=755)</a:t>
                      </a:r>
                    </a:p>
                    <a:p>
                      <a:pPr marL="0" marR="0" algn="r">
                        <a:lnSpc>
                          <a:spcPct val="100000"/>
                        </a:lnSpc>
                        <a:spcBef>
                          <a:spcPts val="0"/>
                        </a:spcBef>
                        <a:spcAft>
                          <a:spcPts val="0"/>
                        </a:spcAft>
                        <a:tabLst>
                          <a:tab pos="1466850" algn="l"/>
                        </a:tabLst>
                      </a:pPr>
                      <a:r>
                        <a:rPr lang="en-US" sz="1800" dirty="0">
                          <a:effectLst/>
                        </a:rPr>
                        <a:t>CKD</a:t>
                      </a:r>
                    </a:p>
                    <a:p>
                      <a:pPr marL="0" marR="0" algn="r">
                        <a:lnSpc>
                          <a:spcPct val="100000"/>
                        </a:lnSpc>
                        <a:spcBef>
                          <a:spcPts val="0"/>
                        </a:spcBef>
                        <a:spcAft>
                          <a:spcPts val="0"/>
                        </a:spcAft>
                        <a:tabLst>
                          <a:tab pos="1466850" algn="l"/>
                        </a:tabLst>
                      </a:pPr>
                      <a:r>
                        <a:rPr lang="en-US" sz="1800" dirty="0">
                          <a:effectLst/>
                        </a:rPr>
                        <a:t>Reduced eGFR</a:t>
                      </a:r>
                      <a:endParaRPr lang="en-US" sz="1800" dirty="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a:effectLst/>
                        </a:rPr>
                        <a:t> </a:t>
                      </a:r>
                    </a:p>
                    <a:p>
                      <a:pPr marL="0" marR="0" algn="ctr">
                        <a:lnSpc>
                          <a:spcPct val="100000"/>
                        </a:lnSpc>
                        <a:spcBef>
                          <a:spcPts val="0"/>
                        </a:spcBef>
                        <a:spcAft>
                          <a:spcPts val="0"/>
                        </a:spcAft>
                        <a:tabLst>
                          <a:tab pos="1466850" algn="l"/>
                        </a:tabLst>
                      </a:pPr>
                      <a:r>
                        <a:rPr lang="en-US" sz="1800">
                          <a:effectLst/>
                        </a:rPr>
                        <a:t>14.2 (11.8 – 16.9)</a:t>
                      </a:r>
                    </a:p>
                    <a:p>
                      <a:pPr marL="0" marR="0" algn="ctr">
                        <a:lnSpc>
                          <a:spcPct val="100000"/>
                        </a:lnSpc>
                        <a:spcBef>
                          <a:spcPts val="0"/>
                        </a:spcBef>
                        <a:spcAft>
                          <a:spcPts val="0"/>
                        </a:spcAft>
                        <a:tabLst>
                          <a:tab pos="1466850" algn="l"/>
                        </a:tabLst>
                      </a:pPr>
                      <a:r>
                        <a:rPr lang="en-US" sz="1800">
                          <a:effectLst/>
                        </a:rPr>
                        <a:t>5.3 (3.8 – 7.1)</a:t>
                      </a:r>
                      <a:endParaRPr lang="en-US" sz="180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dirty="0">
                          <a:effectLst/>
                        </a:rPr>
                        <a:t> </a:t>
                      </a:r>
                    </a:p>
                    <a:p>
                      <a:pPr marL="0" marR="0" algn="ctr">
                        <a:lnSpc>
                          <a:spcPct val="100000"/>
                        </a:lnSpc>
                        <a:spcBef>
                          <a:spcPts val="0"/>
                        </a:spcBef>
                        <a:spcAft>
                          <a:spcPts val="0"/>
                        </a:spcAft>
                        <a:tabLst>
                          <a:tab pos="1466850" algn="l"/>
                        </a:tabLst>
                      </a:pPr>
                      <a:r>
                        <a:rPr lang="en-US" sz="1800" dirty="0">
                          <a:effectLst/>
                        </a:rPr>
                        <a:t>11.5 (8.4 – 15.3)</a:t>
                      </a:r>
                    </a:p>
                    <a:p>
                      <a:pPr marL="0" marR="0" algn="ctr">
                        <a:lnSpc>
                          <a:spcPct val="100000"/>
                        </a:lnSpc>
                        <a:spcBef>
                          <a:spcPts val="0"/>
                        </a:spcBef>
                        <a:spcAft>
                          <a:spcPts val="0"/>
                        </a:spcAft>
                        <a:tabLst>
                          <a:tab pos="1466850" algn="l"/>
                        </a:tabLst>
                      </a:pPr>
                      <a:r>
                        <a:rPr lang="en-US" sz="1800" dirty="0">
                          <a:effectLst/>
                        </a:rPr>
                        <a:t>4.9 (3.0 – 7.7)</a:t>
                      </a:r>
                      <a:endParaRPr lang="en-US" sz="1800" dirty="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dirty="0">
                          <a:effectLst/>
                        </a:rPr>
                        <a:t> </a:t>
                      </a:r>
                    </a:p>
                    <a:p>
                      <a:pPr marL="0" marR="0" algn="ctr">
                        <a:lnSpc>
                          <a:spcPct val="100000"/>
                        </a:lnSpc>
                        <a:spcBef>
                          <a:spcPts val="0"/>
                        </a:spcBef>
                        <a:spcAft>
                          <a:spcPts val="0"/>
                        </a:spcAft>
                        <a:tabLst>
                          <a:tab pos="1466850" algn="l"/>
                        </a:tabLst>
                      </a:pPr>
                      <a:r>
                        <a:rPr lang="en-US" sz="1800" dirty="0">
                          <a:effectLst/>
                        </a:rPr>
                        <a:t>16.6 (13.1 – 20.7)</a:t>
                      </a:r>
                    </a:p>
                    <a:p>
                      <a:pPr marL="0" marR="0" algn="ctr">
                        <a:lnSpc>
                          <a:spcPct val="100000"/>
                        </a:lnSpc>
                        <a:spcBef>
                          <a:spcPts val="0"/>
                        </a:spcBef>
                        <a:spcAft>
                          <a:spcPts val="0"/>
                        </a:spcAft>
                        <a:tabLst>
                          <a:tab pos="1466850" algn="l"/>
                        </a:tabLst>
                      </a:pPr>
                      <a:r>
                        <a:rPr lang="en-US" sz="1800" dirty="0">
                          <a:effectLst/>
                        </a:rPr>
                        <a:t>5.6 (3.6 – 8.4)</a:t>
                      </a:r>
                      <a:endParaRPr lang="en-US" sz="1800" dirty="0">
                        <a:effectLst/>
                        <a:latin typeface="Cambria"/>
                        <a:ea typeface="MS Mincho"/>
                        <a:cs typeface="Arial"/>
                      </a:endParaRPr>
                    </a:p>
                  </a:txBody>
                  <a:tcPr marL="60616" marR="60616" marT="0" marB="0"/>
                </a:tc>
              </a:tr>
              <a:tr h="914400">
                <a:tc>
                  <a:txBody>
                    <a:bodyPr/>
                    <a:lstStyle/>
                    <a:p>
                      <a:pPr marL="0" marR="0">
                        <a:lnSpc>
                          <a:spcPct val="100000"/>
                        </a:lnSpc>
                        <a:spcBef>
                          <a:spcPts val="0"/>
                        </a:spcBef>
                        <a:spcAft>
                          <a:spcPts val="0"/>
                        </a:spcAft>
                        <a:tabLst>
                          <a:tab pos="1466850" algn="l"/>
                        </a:tabLst>
                      </a:pPr>
                      <a:r>
                        <a:rPr lang="en-US" sz="1800" dirty="0">
                          <a:effectLst/>
                        </a:rPr>
                        <a:t>≥ 60 </a:t>
                      </a:r>
                      <a:r>
                        <a:rPr lang="en-US" sz="1800" dirty="0" err="1" smtClean="0">
                          <a:effectLst/>
                        </a:rPr>
                        <a:t>yrs</a:t>
                      </a:r>
                      <a:r>
                        <a:rPr lang="en-US" sz="1800" dirty="0" smtClean="0">
                          <a:effectLst/>
                        </a:rPr>
                        <a:t> </a:t>
                      </a:r>
                      <a:r>
                        <a:rPr lang="en-US" sz="1800" dirty="0">
                          <a:effectLst/>
                        </a:rPr>
                        <a:t>(n=689)</a:t>
                      </a:r>
                    </a:p>
                    <a:p>
                      <a:pPr marL="0" marR="0" algn="r">
                        <a:lnSpc>
                          <a:spcPct val="100000"/>
                        </a:lnSpc>
                        <a:spcBef>
                          <a:spcPts val="0"/>
                        </a:spcBef>
                        <a:spcAft>
                          <a:spcPts val="0"/>
                        </a:spcAft>
                        <a:tabLst>
                          <a:tab pos="1466850" algn="l"/>
                        </a:tabLst>
                      </a:pPr>
                      <a:r>
                        <a:rPr lang="en-US" sz="1800" dirty="0">
                          <a:effectLst/>
                        </a:rPr>
                        <a:t>CKD</a:t>
                      </a:r>
                    </a:p>
                    <a:p>
                      <a:pPr marL="0" marR="0" algn="r">
                        <a:lnSpc>
                          <a:spcPct val="100000"/>
                        </a:lnSpc>
                        <a:spcBef>
                          <a:spcPts val="0"/>
                        </a:spcBef>
                        <a:spcAft>
                          <a:spcPts val="0"/>
                        </a:spcAft>
                        <a:tabLst>
                          <a:tab pos="1466850" algn="l"/>
                        </a:tabLst>
                      </a:pPr>
                      <a:r>
                        <a:rPr lang="en-US" sz="1800" dirty="0">
                          <a:effectLst/>
                        </a:rPr>
                        <a:t>Reduced eGFR</a:t>
                      </a:r>
                      <a:endParaRPr lang="en-US" sz="1800" dirty="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a:effectLst/>
                        </a:rPr>
                        <a:t> </a:t>
                      </a:r>
                    </a:p>
                    <a:p>
                      <a:pPr marL="0" marR="0" algn="ctr">
                        <a:lnSpc>
                          <a:spcPct val="100000"/>
                        </a:lnSpc>
                        <a:spcBef>
                          <a:spcPts val="0"/>
                        </a:spcBef>
                        <a:spcAft>
                          <a:spcPts val="0"/>
                        </a:spcAft>
                        <a:tabLst>
                          <a:tab pos="1466850" algn="l"/>
                        </a:tabLst>
                      </a:pPr>
                      <a:r>
                        <a:rPr lang="en-US" sz="1800">
                          <a:effectLst/>
                        </a:rPr>
                        <a:t>24.4 (21.2 – 27.8)</a:t>
                      </a:r>
                    </a:p>
                    <a:p>
                      <a:pPr marL="0" marR="0" algn="ctr">
                        <a:lnSpc>
                          <a:spcPct val="100000"/>
                        </a:lnSpc>
                        <a:spcBef>
                          <a:spcPts val="0"/>
                        </a:spcBef>
                        <a:spcAft>
                          <a:spcPts val="0"/>
                        </a:spcAft>
                        <a:tabLst>
                          <a:tab pos="1466850" algn="l"/>
                        </a:tabLst>
                      </a:pPr>
                      <a:r>
                        <a:rPr lang="en-US" sz="1800">
                          <a:effectLst/>
                        </a:rPr>
                        <a:t>13.8 (11.3 – 16.6)</a:t>
                      </a:r>
                      <a:endParaRPr lang="en-US" sz="180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a:effectLst/>
                        </a:rPr>
                        <a:t> </a:t>
                      </a:r>
                    </a:p>
                    <a:p>
                      <a:pPr marL="0" marR="0" algn="ctr">
                        <a:lnSpc>
                          <a:spcPct val="100000"/>
                        </a:lnSpc>
                        <a:spcBef>
                          <a:spcPts val="0"/>
                        </a:spcBef>
                        <a:spcAft>
                          <a:spcPts val="0"/>
                        </a:spcAft>
                        <a:tabLst>
                          <a:tab pos="1466850" algn="l"/>
                        </a:tabLst>
                      </a:pPr>
                      <a:r>
                        <a:rPr lang="en-US" sz="1800">
                          <a:effectLst/>
                        </a:rPr>
                        <a:t>22.6 (18.2 – 27.5)</a:t>
                      </a:r>
                    </a:p>
                    <a:p>
                      <a:pPr marL="0" marR="0" algn="ctr">
                        <a:lnSpc>
                          <a:spcPct val="100000"/>
                        </a:lnSpc>
                        <a:spcBef>
                          <a:spcPts val="0"/>
                        </a:spcBef>
                        <a:spcAft>
                          <a:spcPts val="0"/>
                        </a:spcAft>
                        <a:tabLst>
                          <a:tab pos="1466850" algn="l"/>
                        </a:tabLst>
                      </a:pPr>
                      <a:r>
                        <a:rPr lang="en-US" sz="1800">
                          <a:effectLst/>
                        </a:rPr>
                        <a:t>12.7 (9.3 – 16.7)</a:t>
                      </a:r>
                      <a:endParaRPr lang="en-US" sz="1800">
                        <a:effectLst/>
                        <a:latin typeface="Cambria"/>
                        <a:ea typeface="MS Mincho"/>
                        <a:cs typeface="Arial"/>
                      </a:endParaRPr>
                    </a:p>
                  </a:txBody>
                  <a:tcPr marL="60616" marR="60616" marT="0" marB="0"/>
                </a:tc>
                <a:tc>
                  <a:txBody>
                    <a:bodyPr/>
                    <a:lstStyle/>
                    <a:p>
                      <a:pPr marL="0" marR="0" algn="ctr">
                        <a:lnSpc>
                          <a:spcPct val="100000"/>
                        </a:lnSpc>
                        <a:spcBef>
                          <a:spcPts val="0"/>
                        </a:spcBef>
                        <a:spcAft>
                          <a:spcPts val="0"/>
                        </a:spcAft>
                        <a:tabLst>
                          <a:tab pos="1466850" algn="l"/>
                        </a:tabLst>
                      </a:pPr>
                      <a:r>
                        <a:rPr lang="en-US" sz="1800" dirty="0">
                          <a:effectLst/>
                        </a:rPr>
                        <a:t> </a:t>
                      </a:r>
                    </a:p>
                    <a:p>
                      <a:pPr marL="0" marR="0" algn="ctr">
                        <a:lnSpc>
                          <a:spcPct val="100000"/>
                        </a:lnSpc>
                        <a:spcBef>
                          <a:spcPts val="0"/>
                        </a:spcBef>
                        <a:spcAft>
                          <a:spcPts val="0"/>
                        </a:spcAft>
                        <a:tabLst>
                          <a:tab pos="1466850" algn="l"/>
                        </a:tabLst>
                      </a:pPr>
                      <a:r>
                        <a:rPr lang="en-US" sz="1800" dirty="0">
                          <a:effectLst/>
                        </a:rPr>
                        <a:t>26.1 (21. 6 – 30.9)</a:t>
                      </a:r>
                    </a:p>
                    <a:p>
                      <a:pPr marL="0" marR="0" algn="ctr">
                        <a:lnSpc>
                          <a:spcPct val="100000"/>
                        </a:lnSpc>
                        <a:spcBef>
                          <a:spcPts val="0"/>
                        </a:spcBef>
                        <a:spcAft>
                          <a:spcPts val="0"/>
                        </a:spcAft>
                        <a:tabLst>
                          <a:tab pos="1466850" algn="l"/>
                        </a:tabLst>
                      </a:pPr>
                      <a:r>
                        <a:rPr lang="en-US" sz="1800" dirty="0">
                          <a:effectLst/>
                        </a:rPr>
                        <a:t>14.8 (11.3 – 19.0)</a:t>
                      </a:r>
                      <a:endParaRPr lang="en-US" sz="1800" dirty="0">
                        <a:effectLst/>
                        <a:latin typeface="Cambria"/>
                        <a:ea typeface="MS Mincho"/>
                        <a:cs typeface="Arial"/>
                      </a:endParaRPr>
                    </a:p>
                  </a:txBody>
                  <a:tcPr marL="60616" marR="60616" marT="0" marB="0"/>
                </a:tc>
              </a:tr>
            </a:tbl>
          </a:graphicData>
        </a:graphic>
      </p:graphicFrame>
      <p:sp>
        <p:nvSpPr>
          <p:cNvPr id="4" name="TextBox 3"/>
          <p:cNvSpPr txBox="1"/>
          <p:nvPr/>
        </p:nvSpPr>
        <p:spPr>
          <a:xfrm>
            <a:off x="0" y="5963828"/>
            <a:ext cx="9143999" cy="369332"/>
          </a:xfrm>
          <a:prstGeom prst="rect">
            <a:avLst/>
          </a:prstGeom>
          <a:noFill/>
        </p:spPr>
        <p:txBody>
          <a:bodyPr wrap="square" rtlCol="0">
            <a:spAutoFit/>
          </a:bodyPr>
          <a:lstStyle/>
          <a:p>
            <a:r>
              <a:rPr lang="en-US" dirty="0" smtClean="0"/>
              <a:t>CKD defined as </a:t>
            </a:r>
            <a:r>
              <a:rPr lang="en-US" dirty="0" err="1" smtClean="0"/>
              <a:t>eGFR</a:t>
            </a:r>
            <a:r>
              <a:rPr lang="en-US" dirty="0" smtClean="0"/>
              <a:t> &lt;60 ml/min/1.73m2 or ACR 30mg/g or more, CKD 3a A2 or worse</a:t>
            </a:r>
            <a:endParaRPr lang="en-US" dirty="0"/>
          </a:p>
        </p:txBody>
      </p:sp>
    </p:spTree>
    <p:extLst>
      <p:ext uri="{BB962C8B-B14F-4D97-AF65-F5344CB8AC3E}">
        <p14:creationId xmlns:p14="http://schemas.microsoft.com/office/powerpoint/2010/main" val="41548905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4025" y="274638"/>
            <a:ext cx="8232775" cy="491281"/>
          </a:xfrm>
        </p:spPr>
        <p:txBody>
          <a:bodyPr>
            <a:normAutofit fontScale="90000"/>
          </a:bodyPr>
          <a:lstStyle/>
          <a:p>
            <a:r>
              <a:rPr lang="en-US" dirty="0" smtClean="0">
                <a:solidFill>
                  <a:schemeClr val="tx2"/>
                </a:solidFill>
              </a:rPr>
              <a:t>Global Age-Standardized  Prevalence of CKD Grade 3-5 and Future Projections Age 20-79 years</a:t>
            </a:r>
            <a:endParaRPr lang="en-US" dirty="0">
              <a:solidFill>
                <a:schemeClr val="tx2"/>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68353" y="947321"/>
            <a:ext cx="6410123" cy="5453478"/>
          </a:xfrm>
          <a:prstGeom prst="rect">
            <a:avLst/>
          </a:prstGeom>
        </p:spPr>
      </p:pic>
      <p:sp>
        <p:nvSpPr>
          <p:cNvPr id="2" name="TextBox 1"/>
          <p:cNvSpPr txBox="1"/>
          <p:nvPr/>
        </p:nvSpPr>
        <p:spPr>
          <a:xfrm>
            <a:off x="112543" y="6044202"/>
            <a:ext cx="1800664" cy="369332"/>
          </a:xfrm>
          <a:prstGeom prst="rect">
            <a:avLst/>
          </a:prstGeom>
          <a:noFill/>
        </p:spPr>
        <p:txBody>
          <a:bodyPr wrap="square" rtlCol="0">
            <a:spAutoFit/>
          </a:bodyPr>
          <a:lstStyle/>
          <a:p>
            <a:r>
              <a:rPr lang="en-US" dirty="0" smtClean="0"/>
              <a:t>unpublished</a:t>
            </a:r>
            <a:endParaRPr lang="en-US" dirty="0"/>
          </a:p>
        </p:txBody>
      </p:sp>
    </p:spTree>
    <p:extLst>
      <p:ext uri="{BB962C8B-B14F-4D97-AF65-F5344CB8AC3E}">
        <p14:creationId xmlns:p14="http://schemas.microsoft.com/office/powerpoint/2010/main" val="145292317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9410" name="Object 2"/>
          <p:cNvGraphicFramePr>
            <a:graphicFrameLocks noChangeAspect="1"/>
          </p:cNvGraphicFramePr>
          <p:nvPr>
            <p:extLst>
              <p:ext uri="{D42A27DB-BD31-4B8C-83A1-F6EECF244321}">
                <p14:modId xmlns:p14="http://schemas.microsoft.com/office/powerpoint/2010/main" val="934483248"/>
              </p:ext>
            </p:extLst>
          </p:nvPr>
        </p:nvGraphicFramePr>
        <p:xfrm>
          <a:off x="1096963" y="1293813"/>
          <a:ext cx="7473950" cy="4462462"/>
        </p:xfrm>
        <a:graphic>
          <a:graphicData uri="http://schemas.openxmlformats.org/presentationml/2006/ole">
            <mc:AlternateContent xmlns:mc="http://schemas.openxmlformats.org/markup-compatibility/2006">
              <mc:Choice xmlns:v="urn:schemas-microsoft-com:vml" Requires="v">
                <p:oleObj spid="_x0000_s12346" name="Chart" r:id="rId4" imgW="8483600" imgH="4470400" progId="MSGraph.Chart.8">
                  <p:embed followColorScheme="full"/>
                </p:oleObj>
              </mc:Choice>
              <mc:Fallback>
                <p:oleObj name="Chart" r:id="rId4" imgW="8483600" imgH="4470400" progId="MSGraph.Chart.8">
                  <p:embed followColorScheme="full"/>
                  <p:pic>
                    <p:nvPicPr>
                      <p:cNvPr id="0" name=""/>
                      <p:cNvPicPr>
                        <a:picLocks noChangeAspect="1" noChangeArrowheads="1"/>
                      </p:cNvPicPr>
                      <p:nvPr/>
                    </p:nvPicPr>
                    <p:blipFill>
                      <a:blip r:embed="rId5"/>
                      <a:srcRect/>
                      <a:stretch>
                        <a:fillRect/>
                      </a:stretch>
                    </p:blipFill>
                    <p:spPr bwMode="auto">
                      <a:xfrm>
                        <a:off x="1096963" y="1293813"/>
                        <a:ext cx="747395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9411" name="Rectangle 3"/>
          <p:cNvSpPr>
            <a:spLocks noChangeArrowheads="1"/>
          </p:cNvSpPr>
          <p:nvPr/>
        </p:nvSpPr>
        <p:spPr bwMode="auto">
          <a:xfrm>
            <a:off x="304800" y="6599238"/>
            <a:ext cx="46402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400"/>
              <a:t>Brenner BM, et al. N Engl J Med. 2001;345(12):861-869</a:t>
            </a:r>
            <a:r>
              <a:rPr lang="en-US" sz="1400" b="1">
                <a:solidFill>
                  <a:srgbClr val="66CCFF"/>
                </a:solidFill>
                <a:latin typeface="Verdana" charset="0"/>
              </a:rPr>
              <a:t>.</a:t>
            </a:r>
          </a:p>
          <a:p>
            <a:pPr eaLnBrk="0" hangingPunct="0"/>
            <a:endParaRPr lang="en-US" sz="1400" b="1">
              <a:solidFill>
                <a:srgbClr val="66CCFF"/>
              </a:solidFill>
              <a:latin typeface="Verdana" charset="0"/>
            </a:endParaRPr>
          </a:p>
        </p:txBody>
      </p:sp>
      <p:sp>
        <p:nvSpPr>
          <p:cNvPr id="529412" name="Text Box 4"/>
          <p:cNvSpPr txBox="1">
            <a:spLocks noChangeArrowheads="1"/>
          </p:cNvSpPr>
          <p:nvPr/>
        </p:nvSpPr>
        <p:spPr bwMode="auto">
          <a:xfrm>
            <a:off x="3319463" y="6019800"/>
            <a:ext cx="58245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400" b="1">
                <a:solidFill>
                  <a:schemeClr val="accent2"/>
                </a:solidFill>
                <a:latin typeface="Verdana" charset="0"/>
              </a:rPr>
              <a:t>*doubling of serum creatinine, end stage renal disease, death</a:t>
            </a:r>
          </a:p>
        </p:txBody>
      </p:sp>
      <p:sp>
        <p:nvSpPr>
          <p:cNvPr id="529413" name="Rectangle 5"/>
          <p:cNvSpPr>
            <a:spLocks noGrp="1" noChangeArrowheads="1"/>
          </p:cNvSpPr>
          <p:nvPr>
            <p:ph type="title"/>
          </p:nvPr>
        </p:nvSpPr>
        <p:spPr>
          <a:xfrm>
            <a:off x="457200" y="277813"/>
            <a:ext cx="8175625" cy="750987"/>
          </a:xfrm>
          <a:noFill/>
          <a:ln/>
        </p:spPr>
        <p:txBody>
          <a:bodyPr>
            <a:normAutofit fontScale="90000"/>
          </a:bodyPr>
          <a:lstStyle/>
          <a:p>
            <a:r>
              <a:rPr lang="en-US" dirty="0">
                <a:solidFill>
                  <a:srgbClr val="00539B"/>
                </a:solidFill>
                <a:latin typeface="+mj-lt"/>
              </a:rPr>
              <a:t>RENAAL Patients Reaching </a:t>
            </a:r>
            <a:br>
              <a:rPr lang="en-US" dirty="0">
                <a:solidFill>
                  <a:srgbClr val="00539B"/>
                </a:solidFill>
                <a:latin typeface="+mj-lt"/>
              </a:rPr>
            </a:br>
            <a:r>
              <a:rPr lang="en-US" dirty="0">
                <a:solidFill>
                  <a:srgbClr val="00539B"/>
                </a:solidFill>
                <a:latin typeface="+mj-lt"/>
              </a:rPr>
              <a:t>the Primary Composite Endpoint*</a:t>
            </a:r>
          </a:p>
        </p:txBody>
      </p:sp>
      <p:sp>
        <p:nvSpPr>
          <p:cNvPr id="529414" name="Text Box 6"/>
          <p:cNvSpPr txBox="1">
            <a:spLocks noChangeArrowheads="1"/>
          </p:cNvSpPr>
          <p:nvPr/>
        </p:nvSpPr>
        <p:spPr bwMode="auto">
          <a:xfrm rot="-5400000">
            <a:off x="-642937" y="2776537"/>
            <a:ext cx="29337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600">
                <a:latin typeface="Verdana" charset="0"/>
              </a:rPr>
              <a:t>Cumulative % of</a:t>
            </a:r>
            <a:br>
              <a:rPr lang="en-US" sz="1600">
                <a:latin typeface="Verdana" charset="0"/>
              </a:rPr>
            </a:br>
            <a:r>
              <a:rPr lang="en-US" sz="1600">
                <a:latin typeface="Verdana" charset="0"/>
              </a:rPr>
              <a:t>patients with event</a:t>
            </a:r>
          </a:p>
        </p:txBody>
      </p:sp>
      <p:sp>
        <p:nvSpPr>
          <p:cNvPr id="529415" name="Text Box 7"/>
          <p:cNvSpPr txBox="1">
            <a:spLocks noChangeArrowheads="1"/>
          </p:cNvSpPr>
          <p:nvPr/>
        </p:nvSpPr>
        <p:spPr bwMode="auto">
          <a:xfrm>
            <a:off x="4418013" y="4781550"/>
            <a:ext cx="15097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atin typeface="Verdana" charset="0"/>
              </a:rPr>
              <a:t>Months</a:t>
            </a:r>
          </a:p>
        </p:txBody>
      </p:sp>
      <p:sp>
        <p:nvSpPr>
          <p:cNvPr id="529416" name="Text Box 8"/>
          <p:cNvSpPr txBox="1">
            <a:spLocks noChangeArrowheads="1"/>
          </p:cNvSpPr>
          <p:nvPr/>
        </p:nvSpPr>
        <p:spPr bwMode="auto">
          <a:xfrm>
            <a:off x="4649788" y="4500563"/>
            <a:ext cx="835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Verdana" charset="0"/>
              </a:rPr>
              <a:t>24</a:t>
            </a:r>
          </a:p>
        </p:txBody>
      </p:sp>
      <p:sp>
        <p:nvSpPr>
          <p:cNvPr id="529417" name="Text Box 9"/>
          <p:cNvSpPr txBox="1">
            <a:spLocks noChangeArrowheads="1"/>
          </p:cNvSpPr>
          <p:nvPr/>
        </p:nvSpPr>
        <p:spPr bwMode="auto">
          <a:xfrm>
            <a:off x="1309688" y="4500563"/>
            <a:ext cx="835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Verdana" charset="0"/>
              </a:rPr>
              <a:t>0</a:t>
            </a:r>
          </a:p>
        </p:txBody>
      </p:sp>
      <p:sp>
        <p:nvSpPr>
          <p:cNvPr id="529418" name="Text Box 10"/>
          <p:cNvSpPr txBox="1">
            <a:spLocks noChangeArrowheads="1"/>
          </p:cNvSpPr>
          <p:nvPr/>
        </p:nvSpPr>
        <p:spPr bwMode="auto">
          <a:xfrm>
            <a:off x="2933700" y="4500563"/>
            <a:ext cx="835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Verdana" charset="0"/>
              </a:rPr>
              <a:t>12</a:t>
            </a:r>
          </a:p>
        </p:txBody>
      </p:sp>
      <p:sp>
        <p:nvSpPr>
          <p:cNvPr id="529419" name="Text Box 11"/>
          <p:cNvSpPr txBox="1">
            <a:spLocks noChangeArrowheads="1"/>
          </p:cNvSpPr>
          <p:nvPr/>
        </p:nvSpPr>
        <p:spPr bwMode="auto">
          <a:xfrm>
            <a:off x="6359525" y="4500563"/>
            <a:ext cx="835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Verdana" charset="0"/>
              </a:rPr>
              <a:t>36</a:t>
            </a:r>
          </a:p>
        </p:txBody>
      </p:sp>
      <p:sp>
        <p:nvSpPr>
          <p:cNvPr id="529420" name="Text Box 12"/>
          <p:cNvSpPr txBox="1">
            <a:spLocks noChangeArrowheads="1"/>
          </p:cNvSpPr>
          <p:nvPr/>
        </p:nvSpPr>
        <p:spPr bwMode="auto">
          <a:xfrm>
            <a:off x="8059738" y="4500563"/>
            <a:ext cx="836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b="1">
                <a:latin typeface="Verdana" charset="0"/>
              </a:rPr>
              <a:t>48</a:t>
            </a:r>
          </a:p>
        </p:txBody>
      </p:sp>
      <p:sp>
        <p:nvSpPr>
          <p:cNvPr id="529421" name="Freeform 13"/>
          <p:cNvSpPr>
            <a:spLocks/>
          </p:cNvSpPr>
          <p:nvPr/>
        </p:nvSpPr>
        <p:spPr bwMode="auto">
          <a:xfrm>
            <a:off x="1625600" y="2238375"/>
            <a:ext cx="5605463" cy="2155825"/>
          </a:xfrm>
          <a:custGeom>
            <a:avLst/>
            <a:gdLst>
              <a:gd name="T0" fmla="*/ 199 w 1532"/>
              <a:gd name="T1" fmla="*/ 1314 h 1339"/>
              <a:gd name="T2" fmla="*/ 259 w 1532"/>
              <a:gd name="T3" fmla="*/ 1273 h 1339"/>
              <a:gd name="T4" fmla="*/ 352 w 1532"/>
              <a:gd name="T5" fmla="*/ 1235 h 1339"/>
              <a:gd name="T6" fmla="*/ 376 w 1532"/>
              <a:gd name="T7" fmla="*/ 1193 h 1339"/>
              <a:gd name="T8" fmla="*/ 437 w 1532"/>
              <a:gd name="T9" fmla="*/ 1151 h 1339"/>
              <a:gd name="T10" fmla="*/ 469 w 1532"/>
              <a:gd name="T11" fmla="*/ 1109 h 1339"/>
              <a:gd name="T12" fmla="*/ 507 w 1532"/>
              <a:gd name="T13" fmla="*/ 1059 h 1339"/>
              <a:gd name="T14" fmla="*/ 559 w 1532"/>
              <a:gd name="T15" fmla="*/ 1021 h 1339"/>
              <a:gd name="T16" fmla="*/ 590 w 1532"/>
              <a:gd name="T17" fmla="*/ 971 h 1339"/>
              <a:gd name="T18" fmla="*/ 613 w 1532"/>
              <a:gd name="T19" fmla="*/ 933 h 1339"/>
              <a:gd name="T20" fmla="*/ 684 w 1532"/>
              <a:gd name="T21" fmla="*/ 895 h 1339"/>
              <a:gd name="T22" fmla="*/ 709 w 1532"/>
              <a:gd name="T23" fmla="*/ 854 h 1339"/>
              <a:gd name="T24" fmla="*/ 790 w 1532"/>
              <a:gd name="T25" fmla="*/ 817 h 1339"/>
              <a:gd name="T26" fmla="*/ 828 w 1532"/>
              <a:gd name="T27" fmla="*/ 770 h 1339"/>
              <a:gd name="T28" fmla="*/ 860 w 1532"/>
              <a:gd name="T29" fmla="*/ 724 h 1339"/>
              <a:gd name="T30" fmla="*/ 889 w 1532"/>
              <a:gd name="T31" fmla="*/ 683 h 1339"/>
              <a:gd name="T32" fmla="*/ 936 w 1532"/>
              <a:gd name="T33" fmla="*/ 641 h 1339"/>
              <a:gd name="T34" fmla="*/ 963 w 1532"/>
              <a:gd name="T35" fmla="*/ 603 h 1339"/>
              <a:gd name="T36" fmla="*/ 1002 w 1532"/>
              <a:gd name="T37" fmla="*/ 570 h 1339"/>
              <a:gd name="T38" fmla="*/ 1045 w 1532"/>
              <a:gd name="T39" fmla="*/ 528 h 1339"/>
              <a:gd name="T40" fmla="*/ 1060 w 1532"/>
              <a:gd name="T41" fmla="*/ 486 h 1339"/>
              <a:gd name="T42" fmla="*/ 1109 w 1532"/>
              <a:gd name="T43" fmla="*/ 436 h 1339"/>
              <a:gd name="T44" fmla="*/ 1127 w 1532"/>
              <a:gd name="T45" fmla="*/ 414 h 1339"/>
              <a:gd name="T46" fmla="*/ 1145 w 1532"/>
              <a:gd name="T47" fmla="*/ 407 h 1339"/>
              <a:gd name="T48" fmla="*/ 1159 w 1532"/>
              <a:gd name="T49" fmla="*/ 407 h 1339"/>
              <a:gd name="T50" fmla="*/ 1170 w 1532"/>
              <a:gd name="T51" fmla="*/ 371 h 1339"/>
              <a:gd name="T52" fmla="*/ 1174 w 1532"/>
              <a:gd name="T53" fmla="*/ 364 h 1339"/>
              <a:gd name="T54" fmla="*/ 1182 w 1532"/>
              <a:gd name="T55" fmla="*/ 337 h 1339"/>
              <a:gd name="T56" fmla="*/ 1194 w 1532"/>
              <a:gd name="T57" fmla="*/ 337 h 1339"/>
              <a:gd name="T58" fmla="*/ 1202 w 1532"/>
              <a:gd name="T59" fmla="*/ 323 h 1339"/>
              <a:gd name="T60" fmla="*/ 1209 w 1532"/>
              <a:gd name="T61" fmla="*/ 319 h 1339"/>
              <a:gd name="T62" fmla="*/ 1227 w 1532"/>
              <a:gd name="T63" fmla="*/ 314 h 1339"/>
              <a:gd name="T64" fmla="*/ 1242 w 1532"/>
              <a:gd name="T65" fmla="*/ 310 h 1339"/>
              <a:gd name="T66" fmla="*/ 1252 w 1532"/>
              <a:gd name="T67" fmla="*/ 295 h 1339"/>
              <a:gd name="T68" fmla="*/ 1259 w 1532"/>
              <a:gd name="T69" fmla="*/ 291 h 1339"/>
              <a:gd name="T70" fmla="*/ 1273 w 1532"/>
              <a:gd name="T71" fmla="*/ 272 h 1339"/>
              <a:gd name="T72" fmla="*/ 1285 w 1532"/>
              <a:gd name="T73" fmla="*/ 262 h 1339"/>
              <a:gd name="T74" fmla="*/ 1290 w 1532"/>
              <a:gd name="T75" fmla="*/ 243 h 1339"/>
              <a:gd name="T76" fmla="*/ 1299 w 1532"/>
              <a:gd name="T77" fmla="*/ 228 h 1339"/>
              <a:gd name="T78" fmla="*/ 1309 w 1532"/>
              <a:gd name="T79" fmla="*/ 223 h 1339"/>
              <a:gd name="T80" fmla="*/ 1316 w 1532"/>
              <a:gd name="T81" fmla="*/ 223 h 1339"/>
              <a:gd name="T82" fmla="*/ 1326 w 1532"/>
              <a:gd name="T83" fmla="*/ 218 h 1339"/>
              <a:gd name="T84" fmla="*/ 1336 w 1532"/>
              <a:gd name="T85" fmla="*/ 213 h 1339"/>
              <a:gd name="T86" fmla="*/ 1346 w 1532"/>
              <a:gd name="T87" fmla="*/ 202 h 1339"/>
              <a:gd name="T88" fmla="*/ 1355 w 1532"/>
              <a:gd name="T89" fmla="*/ 197 h 1339"/>
              <a:gd name="T90" fmla="*/ 1368 w 1532"/>
              <a:gd name="T91" fmla="*/ 190 h 1339"/>
              <a:gd name="T92" fmla="*/ 1379 w 1532"/>
              <a:gd name="T93" fmla="*/ 185 h 1339"/>
              <a:gd name="T94" fmla="*/ 1393 w 1532"/>
              <a:gd name="T95" fmla="*/ 179 h 1339"/>
              <a:gd name="T96" fmla="*/ 1402 w 1532"/>
              <a:gd name="T97" fmla="*/ 161 h 1339"/>
              <a:gd name="T98" fmla="*/ 1422 w 1532"/>
              <a:gd name="T99" fmla="*/ 114 h 1339"/>
              <a:gd name="T100" fmla="*/ 1434 w 1532"/>
              <a:gd name="T101" fmla="*/ 108 h 1339"/>
              <a:gd name="T102" fmla="*/ 1445 w 1532"/>
              <a:gd name="T103" fmla="*/ 96 h 1339"/>
              <a:gd name="T104" fmla="*/ 1463 w 1532"/>
              <a:gd name="T105" fmla="*/ 90 h 1339"/>
              <a:gd name="T106" fmla="*/ 1472 w 1532"/>
              <a:gd name="T107" fmla="*/ 84 h 1339"/>
              <a:gd name="T108" fmla="*/ 1487 w 1532"/>
              <a:gd name="T109" fmla="*/ 78 h 1339"/>
              <a:gd name="T110" fmla="*/ 1494 w 1532"/>
              <a:gd name="T111" fmla="*/ 71 h 1339"/>
              <a:gd name="T112" fmla="*/ 1498 w 1532"/>
              <a:gd name="T113" fmla="*/ 71 h 1339"/>
              <a:gd name="T114" fmla="*/ 1506 w 1532"/>
              <a:gd name="T115" fmla="*/ 51 h 1339"/>
              <a:gd name="T116" fmla="*/ 1513 w 1532"/>
              <a:gd name="T117" fmla="*/ 43 h 1339"/>
              <a:gd name="T118" fmla="*/ 1521 w 1532"/>
              <a:gd name="T119" fmla="*/ 37 h 1339"/>
              <a:gd name="T120" fmla="*/ 1525 w 1532"/>
              <a:gd name="T121" fmla="*/ 14 h 1339"/>
              <a:gd name="T122" fmla="*/ 1531 w 1532"/>
              <a:gd name="T123" fmla="*/ 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2" h="1339">
                <a:moveTo>
                  <a:pt x="0" y="1339"/>
                </a:moveTo>
                <a:lnTo>
                  <a:pt x="27" y="1339"/>
                </a:lnTo>
                <a:lnTo>
                  <a:pt x="27" y="1335"/>
                </a:lnTo>
                <a:lnTo>
                  <a:pt x="53" y="1335"/>
                </a:lnTo>
                <a:lnTo>
                  <a:pt x="53" y="1331"/>
                </a:lnTo>
                <a:lnTo>
                  <a:pt x="112" y="1331"/>
                </a:lnTo>
                <a:lnTo>
                  <a:pt x="112" y="1327"/>
                </a:lnTo>
                <a:lnTo>
                  <a:pt x="118" y="1327"/>
                </a:lnTo>
                <a:lnTo>
                  <a:pt x="118" y="1327"/>
                </a:lnTo>
                <a:lnTo>
                  <a:pt x="128" y="1327"/>
                </a:lnTo>
                <a:lnTo>
                  <a:pt x="128" y="1322"/>
                </a:lnTo>
                <a:lnTo>
                  <a:pt x="181" y="1322"/>
                </a:lnTo>
                <a:lnTo>
                  <a:pt x="181" y="1318"/>
                </a:lnTo>
                <a:lnTo>
                  <a:pt x="191" y="1318"/>
                </a:lnTo>
                <a:lnTo>
                  <a:pt x="191" y="1314"/>
                </a:lnTo>
                <a:lnTo>
                  <a:pt x="199" y="1314"/>
                </a:lnTo>
                <a:lnTo>
                  <a:pt x="199" y="1309"/>
                </a:lnTo>
                <a:lnTo>
                  <a:pt x="221" y="1309"/>
                </a:lnTo>
                <a:lnTo>
                  <a:pt x="221" y="1306"/>
                </a:lnTo>
                <a:lnTo>
                  <a:pt x="227" y="1306"/>
                </a:lnTo>
                <a:lnTo>
                  <a:pt x="227" y="1302"/>
                </a:lnTo>
                <a:lnTo>
                  <a:pt x="236" y="1302"/>
                </a:lnTo>
                <a:lnTo>
                  <a:pt x="236" y="1293"/>
                </a:lnTo>
                <a:lnTo>
                  <a:pt x="237" y="1293"/>
                </a:lnTo>
                <a:lnTo>
                  <a:pt x="237" y="1285"/>
                </a:lnTo>
                <a:lnTo>
                  <a:pt x="242" y="1285"/>
                </a:lnTo>
                <a:lnTo>
                  <a:pt x="242" y="1280"/>
                </a:lnTo>
                <a:lnTo>
                  <a:pt x="243" y="1280"/>
                </a:lnTo>
                <a:lnTo>
                  <a:pt x="243" y="1276"/>
                </a:lnTo>
                <a:lnTo>
                  <a:pt x="245" y="1276"/>
                </a:lnTo>
                <a:lnTo>
                  <a:pt x="245" y="1273"/>
                </a:lnTo>
                <a:lnTo>
                  <a:pt x="259" y="1273"/>
                </a:lnTo>
                <a:lnTo>
                  <a:pt x="259" y="1268"/>
                </a:lnTo>
                <a:lnTo>
                  <a:pt x="265" y="1268"/>
                </a:lnTo>
                <a:lnTo>
                  <a:pt x="265" y="1264"/>
                </a:lnTo>
                <a:lnTo>
                  <a:pt x="271" y="1264"/>
                </a:lnTo>
                <a:lnTo>
                  <a:pt x="271" y="1260"/>
                </a:lnTo>
                <a:lnTo>
                  <a:pt x="276" y="1260"/>
                </a:lnTo>
                <a:lnTo>
                  <a:pt x="276" y="1255"/>
                </a:lnTo>
                <a:lnTo>
                  <a:pt x="327" y="1255"/>
                </a:lnTo>
                <a:lnTo>
                  <a:pt x="327" y="1251"/>
                </a:lnTo>
                <a:lnTo>
                  <a:pt x="331" y="1251"/>
                </a:lnTo>
                <a:lnTo>
                  <a:pt x="331" y="1247"/>
                </a:lnTo>
                <a:lnTo>
                  <a:pt x="335" y="1247"/>
                </a:lnTo>
                <a:lnTo>
                  <a:pt x="335" y="1239"/>
                </a:lnTo>
                <a:lnTo>
                  <a:pt x="347" y="1239"/>
                </a:lnTo>
                <a:lnTo>
                  <a:pt x="347" y="1235"/>
                </a:lnTo>
                <a:lnTo>
                  <a:pt x="352" y="1235"/>
                </a:lnTo>
                <a:lnTo>
                  <a:pt x="352" y="1226"/>
                </a:lnTo>
                <a:lnTo>
                  <a:pt x="355" y="1226"/>
                </a:lnTo>
                <a:lnTo>
                  <a:pt x="355" y="1218"/>
                </a:lnTo>
                <a:lnTo>
                  <a:pt x="357" y="1218"/>
                </a:lnTo>
                <a:lnTo>
                  <a:pt x="357" y="1213"/>
                </a:lnTo>
                <a:lnTo>
                  <a:pt x="362" y="1213"/>
                </a:lnTo>
                <a:lnTo>
                  <a:pt x="362" y="1209"/>
                </a:lnTo>
                <a:lnTo>
                  <a:pt x="364" y="1209"/>
                </a:lnTo>
                <a:lnTo>
                  <a:pt x="364" y="1206"/>
                </a:lnTo>
                <a:lnTo>
                  <a:pt x="366" y="1206"/>
                </a:lnTo>
                <a:lnTo>
                  <a:pt x="366" y="1202"/>
                </a:lnTo>
                <a:lnTo>
                  <a:pt x="369" y="1202"/>
                </a:lnTo>
                <a:lnTo>
                  <a:pt x="369" y="1197"/>
                </a:lnTo>
                <a:lnTo>
                  <a:pt x="375" y="1197"/>
                </a:lnTo>
                <a:lnTo>
                  <a:pt x="375" y="1193"/>
                </a:lnTo>
                <a:lnTo>
                  <a:pt x="376" y="1193"/>
                </a:lnTo>
                <a:lnTo>
                  <a:pt x="376" y="1189"/>
                </a:lnTo>
                <a:lnTo>
                  <a:pt x="378" y="1189"/>
                </a:lnTo>
                <a:lnTo>
                  <a:pt x="378" y="1184"/>
                </a:lnTo>
                <a:lnTo>
                  <a:pt x="389" y="1184"/>
                </a:lnTo>
                <a:lnTo>
                  <a:pt x="389" y="1176"/>
                </a:lnTo>
                <a:lnTo>
                  <a:pt x="393" y="1176"/>
                </a:lnTo>
                <a:lnTo>
                  <a:pt x="393" y="1171"/>
                </a:lnTo>
                <a:lnTo>
                  <a:pt x="403" y="1171"/>
                </a:lnTo>
                <a:lnTo>
                  <a:pt x="403" y="1168"/>
                </a:lnTo>
                <a:lnTo>
                  <a:pt x="417" y="1168"/>
                </a:lnTo>
                <a:lnTo>
                  <a:pt x="417" y="1159"/>
                </a:lnTo>
                <a:lnTo>
                  <a:pt x="432" y="1159"/>
                </a:lnTo>
                <a:lnTo>
                  <a:pt x="432" y="1155"/>
                </a:lnTo>
                <a:lnTo>
                  <a:pt x="433" y="1155"/>
                </a:lnTo>
                <a:lnTo>
                  <a:pt x="433" y="1151"/>
                </a:lnTo>
                <a:lnTo>
                  <a:pt x="437" y="1151"/>
                </a:lnTo>
                <a:lnTo>
                  <a:pt x="437" y="1147"/>
                </a:lnTo>
                <a:lnTo>
                  <a:pt x="440" y="1147"/>
                </a:lnTo>
                <a:lnTo>
                  <a:pt x="440" y="1142"/>
                </a:lnTo>
                <a:lnTo>
                  <a:pt x="448" y="1142"/>
                </a:lnTo>
                <a:lnTo>
                  <a:pt x="448" y="1135"/>
                </a:lnTo>
                <a:lnTo>
                  <a:pt x="452" y="1135"/>
                </a:lnTo>
                <a:lnTo>
                  <a:pt x="452" y="1130"/>
                </a:lnTo>
                <a:lnTo>
                  <a:pt x="460" y="1130"/>
                </a:lnTo>
                <a:lnTo>
                  <a:pt x="460" y="1126"/>
                </a:lnTo>
                <a:lnTo>
                  <a:pt x="461" y="1126"/>
                </a:lnTo>
                <a:lnTo>
                  <a:pt x="461" y="1122"/>
                </a:lnTo>
                <a:lnTo>
                  <a:pt x="462" y="1122"/>
                </a:lnTo>
                <a:lnTo>
                  <a:pt x="462" y="1117"/>
                </a:lnTo>
                <a:lnTo>
                  <a:pt x="467" y="1117"/>
                </a:lnTo>
                <a:lnTo>
                  <a:pt x="467" y="1109"/>
                </a:lnTo>
                <a:lnTo>
                  <a:pt x="469" y="1109"/>
                </a:lnTo>
                <a:lnTo>
                  <a:pt x="469" y="1093"/>
                </a:lnTo>
                <a:lnTo>
                  <a:pt x="475" y="1093"/>
                </a:lnTo>
                <a:lnTo>
                  <a:pt x="475" y="1088"/>
                </a:lnTo>
                <a:lnTo>
                  <a:pt x="476" y="1088"/>
                </a:lnTo>
                <a:lnTo>
                  <a:pt x="476" y="1084"/>
                </a:lnTo>
                <a:lnTo>
                  <a:pt x="481" y="1084"/>
                </a:lnTo>
                <a:lnTo>
                  <a:pt x="481" y="1080"/>
                </a:lnTo>
                <a:lnTo>
                  <a:pt x="488" y="1080"/>
                </a:lnTo>
                <a:lnTo>
                  <a:pt x="488" y="1075"/>
                </a:lnTo>
                <a:lnTo>
                  <a:pt x="489" y="1075"/>
                </a:lnTo>
                <a:lnTo>
                  <a:pt x="489" y="1071"/>
                </a:lnTo>
                <a:lnTo>
                  <a:pt x="493" y="1071"/>
                </a:lnTo>
                <a:lnTo>
                  <a:pt x="493" y="1063"/>
                </a:lnTo>
                <a:lnTo>
                  <a:pt x="500" y="1063"/>
                </a:lnTo>
                <a:lnTo>
                  <a:pt x="500" y="1059"/>
                </a:lnTo>
                <a:lnTo>
                  <a:pt x="507" y="1059"/>
                </a:lnTo>
                <a:lnTo>
                  <a:pt x="507" y="1055"/>
                </a:lnTo>
                <a:lnTo>
                  <a:pt x="511" y="1055"/>
                </a:lnTo>
                <a:lnTo>
                  <a:pt x="511" y="1051"/>
                </a:lnTo>
                <a:lnTo>
                  <a:pt x="518" y="1051"/>
                </a:lnTo>
                <a:lnTo>
                  <a:pt x="518" y="1046"/>
                </a:lnTo>
                <a:lnTo>
                  <a:pt x="532" y="1046"/>
                </a:lnTo>
                <a:lnTo>
                  <a:pt x="532" y="1042"/>
                </a:lnTo>
                <a:lnTo>
                  <a:pt x="535" y="1042"/>
                </a:lnTo>
                <a:lnTo>
                  <a:pt x="535" y="1038"/>
                </a:lnTo>
                <a:lnTo>
                  <a:pt x="546" y="1038"/>
                </a:lnTo>
                <a:lnTo>
                  <a:pt x="546" y="1030"/>
                </a:lnTo>
                <a:lnTo>
                  <a:pt x="550" y="1030"/>
                </a:lnTo>
                <a:lnTo>
                  <a:pt x="550" y="1026"/>
                </a:lnTo>
                <a:lnTo>
                  <a:pt x="551" y="1026"/>
                </a:lnTo>
                <a:lnTo>
                  <a:pt x="551" y="1021"/>
                </a:lnTo>
                <a:lnTo>
                  <a:pt x="559" y="1021"/>
                </a:lnTo>
                <a:lnTo>
                  <a:pt x="559" y="1017"/>
                </a:lnTo>
                <a:lnTo>
                  <a:pt x="566" y="1017"/>
                </a:lnTo>
                <a:lnTo>
                  <a:pt x="566" y="1013"/>
                </a:lnTo>
                <a:lnTo>
                  <a:pt x="576" y="1013"/>
                </a:lnTo>
                <a:lnTo>
                  <a:pt x="576" y="1009"/>
                </a:lnTo>
                <a:lnTo>
                  <a:pt x="581" y="1009"/>
                </a:lnTo>
                <a:lnTo>
                  <a:pt x="581" y="1004"/>
                </a:lnTo>
                <a:lnTo>
                  <a:pt x="583" y="1004"/>
                </a:lnTo>
                <a:lnTo>
                  <a:pt x="583" y="988"/>
                </a:lnTo>
                <a:lnTo>
                  <a:pt x="584" y="988"/>
                </a:lnTo>
                <a:lnTo>
                  <a:pt x="584" y="984"/>
                </a:lnTo>
                <a:lnTo>
                  <a:pt x="585" y="984"/>
                </a:lnTo>
                <a:lnTo>
                  <a:pt x="585" y="975"/>
                </a:lnTo>
                <a:lnTo>
                  <a:pt x="586" y="975"/>
                </a:lnTo>
                <a:lnTo>
                  <a:pt x="586" y="971"/>
                </a:lnTo>
                <a:lnTo>
                  <a:pt x="590" y="971"/>
                </a:lnTo>
                <a:lnTo>
                  <a:pt x="590" y="968"/>
                </a:lnTo>
                <a:lnTo>
                  <a:pt x="594" y="968"/>
                </a:lnTo>
                <a:lnTo>
                  <a:pt x="594" y="959"/>
                </a:lnTo>
                <a:lnTo>
                  <a:pt x="595" y="959"/>
                </a:lnTo>
                <a:lnTo>
                  <a:pt x="595" y="955"/>
                </a:lnTo>
                <a:lnTo>
                  <a:pt x="598" y="955"/>
                </a:lnTo>
                <a:lnTo>
                  <a:pt x="598" y="950"/>
                </a:lnTo>
                <a:lnTo>
                  <a:pt x="599" y="950"/>
                </a:lnTo>
                <a:lnTo>
                  <a:pt x="599" y="946"/>
                </a:lnTo>
                <a:lnTo>
                  <a:pt x="603" y="946"/>
                </a:lnTo>
                <a:lnTo>
                  <a:pt x="603" y="942"/>
                </a:lnTo>
                <a:lnTo>
                  <a:pt x="604" y="942"/>
                </a:lnTo>
                <a:lnTo>
                  <a:pt x="604" y="937"/>
                </a:lnTo>
                <a:lnTo>
                  <a:pt x="608" y="937"/>
                </a:lnTo>
                <a:lnTo>
                  <a:pt x="608" y="933"/>
                </a:lnTo>
                <a:lnTo>
                  <a:pt x="613" y="933"/>
                </a:lnTo>
                <a:lnTo>
                  <a:pt x="613" y="930"/>
                </a:lnTo>
                <a:lnTo>
                  <a:pt x="621" y="930"/>
                </a:lnTo>
                <a:lnTo>
                  <a:pt x="621" y="925"/>
                </a:lnTo>
                <a:lnTo>
                  <a:pt x="652" y="925"/>
                </a:lnTo>
                <a:lnTo>
                  <a:pt x="652" y="921"/>
                </a:lnTo>
                <a:lnTo>
                  <a:pt x="656" y="921"/>
                </a:lnTo>
                <a:lnTo>
                  <a:pt x="656" y="917"/>
                </a:lnTo>
                <a:lnTo>
                  <a:pt x="674" y="917"/>
                </a:lnTo>
                <a:lnTo>
                  <a:pt x="674" y="908"/>
                </a:lnTo>
                <a:lnTo>
                  <a:pt x="675" y="908"/>
                </a:lnTo>
                <a:lnTo>
                  <a:pt x="675" y="904"/>
                </a:lnTo>
                <a:lnTo>
                  <a:pt x="680" y="904"/>
                </a:lnTo>
                <a:lnTo>
                  <a:pt x="680" y="900"/>
                </a:lnTo>
                <a:lnTo>
                  <a:pt x="681" y="900"/>
                </a:lnTo>
                <a:lnTo>
                  <a:pt x="681" y="895"/>
                </a:lnTo>
                <a:lnTo>
                  <a:pt x="684" y="895"/>
                </a:lnTo>
                <a:lnTo>
                  <a:pt x="684" y="892"/>
                </a:lnTo>
                <a:lnTo>
                  <a:pt x="693" y="892"/>
                </a:lnTo>
                <a:lnTo>
                  <a:pt x="693" y="888"/>
                </a:lnTo>
                <a:lnTo>
                  <a:pt x="695" y="888"/>
                </a:lnTo>
                <a:lnTo>
                  <a:pt x="695" y="883"/>
                </a:lnTo>
                <a:lnTo>
                  <a:pt x="699" y="883"/>
                </a:lnTo>
                <a:lnTo>
                  <a:pt x="699" y="879"/>
                </a:lnTo>
                <a:lnTo>
                  <a:pt x="702" y="879"/>
                </a:lnTo>
                <a:lnTo>
                  <a:pt x="702" y="875"/>
                </a:lnTo>
                <a:lnTo>
                  <a:pt x="706" y="875"/>
                </a:lnTo>
                <a:lnTo>
                  <a:pt x="706" y="862"/>
                </a:lnTo>
                <a:lnTo>
                  <a:pt x="707" y="862"/>
                </a:lnTo>
                <a:lnTo>
                  <a:pt x="707" y="859"/>
                </a:lnTo>
                <a:lnTo>
                  <a:pt x="708" y="859"/>
                </a:lnTo>
                <a:lnTo>
                  <a:pt x="708" y="854"/>
                </a:lnTo>
                <a:lnTo>
                  <a:pt x="709" y="854"/>
                </a:lnTo>
                <a:lnTo>
                  <a:pt x="709" y="846"/>
                </a:lnTo>
                <a:lnTo>
                  <a:pt x="719" y="846"/>
                </a:lnTo>
                <a:lnTo>
                  <a:pt x="719" y="841"/>
                </a:lnTo>
                <a:lnTo>
                  <a:pt x="721" y="841"/>
                </a:lnTo>
                <a:lnTo>
                  <a:pt x="721" y="837"/>
                </a:lnTo>
                <a:lnTo>
                  <a:pt x="727" y="837"/>
                </a:lnTo>
                <a:lnTo>
                  <a:pt x="727" y="833"/>
                </a:lnTo>
                <a:lnTo>
                  <a:pt x="757" y="833"/>
                </a:lnTo>
                <a:lnTo>
                  <a:pt x="757" y="830"/>
                </a:lnTo>
                <a:lnTo>
                  <a:pt x="764" y="830"/>
                </a:lnTo>
                <a:lnTo>
                  <a:pt x="764" y="825"/>
                </a:lnTo>
                <a:lnTo>
                  <a:pt x="768" y="825"/>
                </a:lnTo>
                <a:lnTo>
                  <a:pt x="768" y="821"/>
                </a:lnTo>
                <a:lnTo>
                  <a:pt x="780" y="821"/>
                </a:lnTo>
                <a:lnTo>
                  <a:pt x="780" y="817"/>
                </a:lnTo>
                <a:lnTo>
                  <a:pt x="790" y="817"/>
                </a:lnTo>
                <a:lnTo>
                  <a:pt x="790" y="812"/>
                </a:lnTo>
                <a:lnTo>
                  <a:pt x="799" y="812"/>
                </a:lnTo>
                <a:lnTo>
                  <a:pt x="799" y="808"/>
                </a:lnTo>
                <a:lnTo>
                  <a:pt x="802" y="808"/>
                </a:lnTo>
                <a:lnTo>
                  <a:pt x="802" y="804"/>
                </a:lnTo>
                <a:lnTo>
                  <a:pt x="818" y="804"/>
                </a:lnTo>
                <a:lnTo>
                  <a:pt x="818" y="792"/>
                </a:lnTo>
                <a:lnTo>
                  <a:pt x="819" y="792"/>
                </a:lnTo>
                <a:lnTo>
                  <a:pt x="819" y="787"/>
                </a:lnTo>
                <a:lnTo>
                  <a:pt x="821" y="787"/>
                </a:lnTo>
                <a:lnTo>
                  <a:pt x="821" y="783"/>
                </a:lnTo>
                <a:lnTo>
                  <a:pt x="822" y="783"/>
                </a:lnTo>
                <a:lnTo>
                  <a:pt x="822" y="779"/>
                </a:lnTo>
                <a:lnTo>
                  <a:pt x="826" y="779"/>
                </a:lnTo>
                <a:lnTo>
                  <a:pt x="826" y="770"/>
                </a:lnTo>
                <a:lnTo>
                  <a:pt x="828" y="770"/>
                </a:lnTo>
                <a:lnTo>
                  <a:pt x="828" y="762"/>
                </a:lnTo>
                <a:lnTo>
                  <a:pt x="830" y="762"/>
                </a:lnTo>
                <a:lnTo>
                  <a:pt x="830" y="757"/>
                </a:lnTo>
                <a:lnTo>
                  <a:pt x="833" y="757"/>
                </a:lnTo>
                <a:lnTo>
                  <a:pt x="833" y="754"/>
                </a:lnTo>
                <a:lnTo>
                  <a:pt x="837" y="754"/>
                </a:lnTo>
                <a:lnTo>
                  <a:pt x="837" y="745"/>
                </a:lnTo>
                <a:lnTo>
                  <a:pt x="845" y="745"/>
                </a:lnTo>
                <a:lnTo>
                  <a:pt x="845" y="741"/>
                </a:lnTo>
                <a:lnTo>
                  <a:pt x="846" y="741"/>
                </a:lnTo>
                <a:lnTo>
                  <a:pt x="846" y="737"/>
                </a:lnTo>
                <a:lnTo>
                  <a:pt x="856" y="737"/>
                </a:lnTo>
                <a:lnTo>
                  <a:pt x="856" y="728"/>
                </a:lnTo>
                <a:lnTo>
                  <a:pt x="857" y="728"/>
                </a:lnTo>
                <a:lnTo>
                  <a:pt x="857" y="724"/>
                </a:lnTo>
                <a:lnTo>
                  <a:pt x="860" y="724"/>
                </a:lnTo>
                <a:lnTo>
                  <a:pt x="860" y="716"/>
                </a:lnTo>
                <a:lnTo>
                  <a:pt x="861" y="716"/>
                </a:lnTo>
                <a:lnTo>
                  <a:pt x="861" y="712"/>
                </a:lnTo>
                <a:lnTo>
                  <a:pt x="863" y="712"/>
                </a:lnTo>
                <a:lnTo>
                  <a:pt x="863" y="703"/>
                </a:lnTo>
                <a:lnTo>
                  <a:pt x="873" y="703"/>
                </a:lnTo>
                <a:lnTo>
                  <a:pt x="873" y="699"/>
                </a:lnTo>
                <a:lnTo>
                  <a:pt x="878" y="699"/>
                </a:lnTo>
                <a:lnTo>
                  <a:pt x="878" y="695"/>
                </a:lnTo>
                <a:lnTo>
                  <a:pt x="879" y="695"/>
                </a:lnTo>
                <a:lnTo>
                  <a:pt x="879" y="692"/>
                </a:lnTo>
                <a:lnTo>
                  <a:pt x="882" y="692"/>
                </a:lnTo>
                <a:lnTo>
                  <a:pt x="882" y="686"/>
                </a:lnTo>
                <a:lnTo>
                  <a:pt x="888" y="686"/>
                </a:lnTo>
                <a:lnTo>
                  <a:pt x="888" y="683"/>
                </a:lnTo>
                <a:lnTo>
                  <a:pt x="889" y="683"/>
                </a:lnTo>
                <a:lnTo>
                  <a:pt x="889" y="679"/>
                </a:lnTo>
                <a:lnTo>
                  <a:pt x="893" y="679"/>
                </a:lnTo>
                <a:lnTo>
                  <a:pt x="893" y="674"/>
                </a:lnTo>
                <a:lnTo>
                  <a:pt x="897" y="674"/>
                </a:lnTo>
                <a:lnTo>
                  <a:pt x="897" y="670"/>
                </a:lnTo>
                <a:lnTo>
                  <a:pt x="914" y="670"/>
                </a:lnTo>
                <a:lnTo>
                  <a:pt x="914" y="666"/>
                </a:lnTo>
                <a:lnTo>
                  <a:pt x="919" y="666"/>
                </a:lnTo>
                <a:lnTo>
                  <a:pt x="919" y="661"/>
                </a:lnTo>
                <a:lnTo>
                  <a:pt x="926" y="661"/>
                </a:lnTo>
                <a:lnTo>
                  <a:pt x="926" y="657"/>
                </a:lnTo>
                <a:lnTo>
                  <a:pt x="930" y="657"/>
                </a:lnTo>
                <a:lnTo>
                  <a:pt x="930" y="649"/>
                </a:lnTo>
                <a:lnTo>
                  <a:pt x="935" y="649"/>
                </a:lnTo>
                <a:lnTo>
                  <a:pt x="935" y="641"/>
                </a:lnTo>
                <a:lnTo>
                  <a:pt x="936" y="641"/>
                </a:lnTo>
                <a:lnTo>
                  <a:pt x="936" y="637"/>
                </a:lnTo>
                <a:lnTo>
                  <a:pt x="938" y="637"/>
                </a:lnTo>
                <a:lnTo>
                  <a:pt x="938" y="628"/>
                </a:lnTo>
                <a:lnTo>
                  <a:pt x="942" y="628"/>
                </a:lnTo>
                <a:lnTo>
                  <a:pt x="942" y="624"/>
                </a:lnTo>
                <a:lnTo>
                  <a:pt x="945" y="624"/>
                </a:lnTo>
                <a:lnTo>
                  <a:pt x="945" y="619"/>
                </a:lnTo>
                <a:lnTo>
                  <a:pt x="946" y="619"/>
                </a:lnTo>
                <a:lnTo>
                  <a:pt x="946" y="616"/>
                </a:lnTo>
                <a:lnTo>
                  <a:pt x="947" y="616"/>
                </a:lnTo>
                <a:lnTo>
                  <a:pt x="947" y="612"/>
                </a:lnTo>
                <a:lnTo>
                  <a:pt x="949" y="612"/>
                </a:lnTo>
                <a:lnTo>
                  <a:pt x="949" y="607"/>
                </a:lnTo>
                <a:lnTo>
                  <a:pt x="956" y="607"/>
                </a:lnTo>
                <a:lnTo>
                  <a:pt x="956" y="603"/>
                </a:lnTo>
                <a:lnTo>
                  <a:pt x="963" y="603"/>
                </a:lnTo>
                <a:lnTo>
                  <a:pt x="963" y="599"/>
                </a:lnTo>
                <a:lnTo>
                  <a:pt x="964" y="599"/>
                </a:lnTo>
                <a:lnTo>
                  <a:pt x="964" y="595"/>
                </a:lnTo>
                <a:lnTo>
                  <a:pt x="971" y="595"/>
                </a:lnTo>
                <a:lnTo>
                  <a:pt x="971" y="590"/>
                </a:lnTo>
                <a:lnTo>
                  <a:pt x="973" y="590"/>
                </a:lnTo>
                <a:lnTo>
                  <a:pt x="973" y="586"/>
                </a:lnTo>
                <a:lnTo>
                  <a:pt x="980" y="586"/>
                </a:lnTo>
                <a:lnTo>
                  <a:pt x="980" y="583"/>
                </a:lnTo>
                <a:lnTo>
                  <a:pt x="990" y="583"/>
                </a:lnTo>
                <a:lnTo>
                  <a:pt x="990" y="578"/>
                </a:lnTo>
                <a:lnTo>
                  <a:pt x="997" y="578"/>
                </a:lnTo>
                <a:lnTo>
                  <a:pt x="997" y="574"/>
                </a:lnTo>
                <a:lnTo>
                  <a:pt x="998" y="574"/>
                </a:lnTo>
                <a:lnTo>
                  <a:pt x="998" y="570"/>
                </a:lnTo>
                <a:lnTo>
                  <a:pt x="1002" y="570"/>
                </a:lnTo>
                <a:lnTo>
                  <a:pt x="1002" y="565"/>
                </a:lnTo>
                <a:lnTo>
                  <a:pt x="1006" y="565"/>
                </a:lnTo>
                <a:lnTo>
                  <a:pt x="1006" y="561"/>
                </a:lnTo>
                <a:lnTo>
                  <a:pt x="1016" y="561"/>
                </a:lnTo>
                <a:lnTo>
                  <a:pt x="1016" y="557"/>
                </a:lnTo>
                <a:lnTo>
                  <a:pt x="1018" y="557"/>
                </a:lnTo>
                <a:lnTo>
                  <a:pt x="1018" y="554"/>
                </a:lnTo>
                <a:lnTo>
                  <a:pt x="1031" y="554"/>
                </a:lnTo>
                <a:lnTo>
                  <a:pt x="1031" y="548"/>
                </a:lnTo>
                <a:lnTo>
                  <a:pt x="1039" y="548"/>
                </a:lnTo>
                <a:lnTo>
                  <a:pt x="1039" y="545"/>
                </a:lnTo>
                <a:lnTo>
                  <a:pt x="1042" y="545"/>
                </a:lnTo>
                <a:lnTo>
                  <a:pt x="1042" y="541"/>
                </a:lnTo>
                <a:lnTo>
                  <a:pt x="1044" y="541"/>
                </a:lnTo>
                <a:lnTo>
                  <a:pt x="1044" y="528"/>
                </a:lnTo>
                <a:lnTo>
                  <a:pt x="1045" y="528"/>
                </a:lnTo>
                <a:lnTo>
                  <a:pt x="1045" y="523"/>
                </a:lnTo>
                <a:lnTo>
                  <a:pt x="1046" y="523"/>
                </a:lnTo>
                <a:lnTo>
                  <a:pt x="1046" y="519"/>
                </a:lnTo>
                <a:lnTo>
                  <a:pt x="1051" y="519"/>
                </a:lnTo>
                <a:lnTo>
                  <a:pt x="1051" y="516"/>
                </a:lnTo>
                <a:lnTo>
                  <a:pt x="1052" y="516"/>
                </a:lnTo>
                <a:lnTo>
                  <a:pt x="1052" y="507"/>
                </a:lnTo>
                <a:lnTo>
                  <a:pt x="1054" y="507"/>
                </a:lnTo>
                <a:lnTo>
                  <a:pt x="1054" y="499"/>
                </a:lnTo>
                <a:lnTo>
                  <a:pt x="1056" y="499"/>
                </a:lnTo>
                <a:lnTo>
                  <a:pt x="1056" y="494"/>
                </a:lnTo>
                <a:lnTo>
                  <a:pt x="1058" y="494"/>
                </a:lnTo>
                <a:lnTo>
                  <a:pt x="1058" y="490"/>
                </a:lnTo>
                <a:lnTo>
                  <a:pt x="1059" y="490"/>
                </a:lnTo>
                <a:lnTo>
                  <a:pt x="1059" y="486"/>
                </a:lnTo>
                <a:lnTo>
                  <a:pt x="1060" y="486"/>
                </a:lnTo>
                <a:lnTo>
                  <a:pt x="1060" y="474"/>
                </a:lnTo>
                <a:lnTo>
                  <a:pt x="1069" y="474"/>
                </a:lnTo>
                <a:lnTo>
                  <a:pt x="1069" y="469"/>
                </a:lnTo>
                <a:lnTo>
                  <a:pt x="1075" y="469"/>
                </a:lnTo>
                <a:lnTo>
                  <a:pt x="1075" y="465"/>
                </a:lnTo>
                <a:lnTo>
                  <a:pt x="1078" y="465"/>
                </a:lnTo>
                <a:lnTo>
                  <a:pt x="1078" y="457"/>
                </a:lnTo>
                <a:lnTo>
                  <a:pt x="1082" y="457"/>
                </a:lnTo>
                <a:lnTo>
                  <a:pt x="1082" y="448"/>
                </a:lnTo>
                <a:lnTo>
                  <a:pt x="1084" y="448"/>
                </a:lnTo>
                <a:lnTo>
                  <a:pt x="1084" y="445"/>
                </a:lnTo>
                <a:lnTo>
                  <a:pt x="1098" y="445"/>
                </a:lnTo>
                <a:lnTo>
                  <a:pt x="1098" y="440"/>
                </a:lnTo>
                <a:lnTo>
                  <a:pt x="1106" y="440"/>
                </a:lnTo>
                <a:lnTo>
                  <a:pt x="1106" y="436"/>
                </a:lnTo>
                <a:lnTo>
                  <a:pt x="1109" y="436"/>
                </a:lnTo>
                <a:lnTo>
                  <a:pt x="1109" y="436"/>
                </a:lnTo>
                <a:lnTo>
                  <a:pt x="1113" y="436"/>
                </a:lnTo>
                <a:lnTo>
                  <a:pt x="1113" y="432"/>
                </a:lnTo>
                <a:lnTo>
                  <a:pt x="1116" y="432"/>
                </a:lnTo>
                <a:lnTo>
                  <a:pt x="1116" y="427"/>
                </a:lnTo>
                <a:lnTo>
                  <a:pt x="1120" y="427"/>
                </a:lnTo>
                <a:lnTo>
                  <a:pt x="1120" y="423"/>
                </a:lnTo>
                <a:lnTo>
                  <a:pt x="1120" y="423"/>
                </a:lnTo>
                <a:lnTo>
                  <a:pt x="1120" y="423"/>
                </a:lnTo>
                <a:lnTo>
                  <a:pt x="1120" y="423"/>
                </a:lnTo>
                <a:lnTo>
                  <a:pt x="1120" y="423"/>
                </a:lnTo>
                <a:lnTo>
                  <a:pt x="1126" y="423"/>
                </a:lnTo>
                <a:lnTo>
                  <a:pt x="1126" y="414"/>
                </a:lnTo>
                <a:lnTo>
                  <a:pt x="1127" y="414"/>
                </a:lnTo>
                <a:lnTo>
                  <a:pt x="1127" y="414"/>
                </a:lnTo>
                <a:lnTo>
                  <a:pt x="1127" y="414"/>
                </a:lnTo>
                <a:lnTo>
                  <a:pt x="1127" y="414"/>
                </a:lnTo>
                <a:lnTo>
                  <a:pt x="1128" y="414"/>
                </a:lnTo>
                <a:lnTo>
                  <a:pt x="1128" y="414"/>
                </a:lnTo>
                <a:lnTo>
                  <a:pt x="1130" y="414"/>
                </a:lnTo>
                <a:lnTo>
                  <a:pt x="1130" y="414"/>
                </a:lnTo>
                <a:lnTo>
                  <a:pt x="1131" y="414"/>
                </a:lnTo>
                <a:lnTo>
                  <a:pt x="1131" y="414"/>
                </a:lnTo>
                <a:lnTo>
                  <a:pt x="1137" y="414"/>
                </a:lnTo>
                <a:lnTo>
                  <a:pt x="1137" y="410"/>
                </a:lnTo>
                <a:lnTo>
                  <a:pt x="1137" y="410"/>
                </a:lnTo>
                <a:lnTo>
                  <a:pt x="1137" y="410"/>
                </a:lnTo>
                <a:lnTo>
                  <a:pt x="1139" y="410"/>
                </a:lnTo>
                <a:lnTo>
                  <a:pt x="1139" y="410"/>
                </a:lnTo>
                <a:lnTo>
                  <a:pt x="1141" y="410"/>
                </a:lnTo>
                <a:lnTo>
                  <a:pt x="1141" y="407"/>
                </a:lnTo>
                <a:lnTo>
                  <a:pt x="1145" y="407"/>
                </a:lnTo>
                <a:lnTo>
                  <a:pt x="1145" y="407"/>
                </a:lnTo>
                <a:lnTo>
                  <a:pt x="1145" y="407"/>
                </a:lnTo>
                <a:lnTo>
                  <a:pt x="1145" y="407"/>
                </a:lnTo>
                <a:lnTo>
                  <a:pt x="1146" y="407"/>
                </a:lnTo>
                <a:lnTo>
                  <a:pt x="1146" y="407"/>
                </a:lnTo>
                <a:lnTo>
                  <a:pt x="1146" y="407"/>
                </a:lnTo>
                <a:lnTo>
                  <a:pt x="1146" y="407"/>
                </a:lnTo>
                <a:lnTo>
                  <a:pt x="1146" y="407"/>
                </a:lnTo>
                <a:lnTo>
                  <a:pt x="1146" y="407"/>
                </a:lnTo>
                <a:lnTo>
                  <a:pt x="1149" y="407"/>
                </a:lnTo>
                <a:lnTo>
                  <a:pt x="1149" y="407"/>
                </a:lnTo>
                <a:lnTo>
                  <a:pt x="1155" y="407"/>
                </a:lnTo>
                <a:lnTo>
                  <a:pt x="1155" y="407"/>
                </a:lnTo>
                <a:lnTo>
                  <a:pt x="1155" y="407"/>
                </a:lnTo>
                <a:lnTo>
                  <a:pt x="1155" y="407"/>
                </a:lnTo>
                <a:lnTo>
                  <a:pt x="1159" y="407"/>
                </a:lnTo>
                <a:lnTo>
                  <a:pt x="1159" y="402"/>
                </a:lnTo>
                <a:lnTo>
                  <a:pt x="1161" y="402"/>
                </a:lnTo>
                <a:lnTo>
                  <a:pt x="1161" y="398"/>
                </a:lnTo>
                <a:lnTo>
                  <a:pt x="1163" y="398"/>
                </a:lnTo>
                <a:lnTo>
                  <a:pt x="1163" y="398"/>
                </a:lnTo>
                <a:lnTo>
                  <a:pt x="1163" y="398"/>
                </a:lnTo>
                <a:lnTo>
                  <a:pt x="1163" y="398"/>
                </a:lnTo>
                <a:lnTo>
                  <a:pt x="1163" y="398"/>
                </a:lnTo>
                <a:lnTo>
                  <a:pt x="1163" y="398"/>
                </a:lnTo>
                <a:lnTo>
                  <a:pt x="1166" y="398"/>
                </a:lnTo>
                <a:lnTo>
                  <a:pt x="1166" y="394"/>
                </a:lnTo>
                <a:lnTo>
                  <a:pt x="1168" y="394"/>
                </a:lnTo>
                <a:lnTo>
                  <a:pt x="1168" y="380"/>
                </a:lnTo>
                <a:lnTo>
                  <a:pt x="1169" y="380"/>
                </a:lnTo>
                <a:lnTo>
                  <a:pt x="1169" y="371"/>
                </a:lnTo>
                <a:lnTo>
                  <a:pt x="1170" y="371"/>
                </a:lnTo>
                <a:lnTo>
                  <a:pt x="1170" y="367"/>
                </a:lnTo>
                <a:lnTo>
                  <a:pt x="1170" y="367"/>
                </a:lnTo>
                <a:lnTo>
                  <a:pt x="1170" y="367"/>
                </a:lnTo>
                <a:lnTo>
                  <a:pt x="1171" y="367"/>
                </a:lnTo>
                <a:lnTo>
                  <a:pt x="1171" y="364"/>
                </a:lnTo>
                <a:lnTo>
                  <a:pt x="1171" y="364"/>
                </a:lnTo>
                <a:lnTo>
                  <a:pt x="1171" y="364"/>
                </a:lnTo>
                <a:lnTo>
                  <a:pt x="1173" y="364"/>
                </a:lnTo>
                <a:lnTo>
                  <a:pt x="1173" y="364"/>
                </a:lnTo>
                <a:lnTo>
                  <a:pt x="1173" y="364"/>
                </a:lnTo>
                <a:lnTo>
                  <a:pt x="1173" y="364"/>
                </a:lnTo>
                <a:lnTo>
                  <a:pt x="1173" y="364"/>
                </a:lnTo>
                <a:lnTo>
                  <a:pt x="1173" y="364"/>
                </a:lnTo>
                <a:lnTo>
                  <a:pt x="1173" y="364"/>
                </a:lnTo>
                <a:lnTo>
                  <a:pt x="1173" y="364"/>
                </a:lnTo>
                <a:lnTo>
                  <a:pt x="1174" y="364"/>
                </a:lnTo>
                <a:lnTo>
                  <a:pt x="1174" y="359"/>
                </a:lnTo>
                <a:lnTo>
                  <a:pt x="1174" y="359"/>
                </a:lnTo>
                <a:lnTo>
                  <a:pt x="1174" y="359"/>
                </a:lnTo>
                <a:lnTo>
                  <a:pt x="1174" y="359"/>
                </a:lnTo>
                <a:lnTo>
                  <a:pt x="1174" y="359"/>
                </a:lnTo>
                <a:lnTo>
                  <a:pt x="1175" y="359"/>
                </a:lnTo>
                <a:lnTo>
                  <a:pt x="1175" y="350"/>
                </a:lnTo>
                <a:lnTo>
                  <a:pt x="1177" y="350"/>
                </a:lnTo>
                <a:lnTo>
                  <a:pt x="1177" y="341"/>
                </a:lnTo>
                <a:lnTo>
                  <a:pt x="1180" y="341"/>
                </a:lnTo>
                <a:lnTo>
                  <a:pt x="1180" y="337"/>
                </a:lnTo>
                <a:lnTo>
                  <a:pt x="1180" y="337"/>
                </a:lnTo>
                <a:lnTo>
                  <a:pt x="1180" y="337"/>
                </a:lnTo>
                <a:lnTo>
                  <a:pt x="1180" y="337"/>
                </a:lnTo>
                <a:lnTo>
                  <a:pt x="1180" y="337"/>
                </a:lnTo>
                <a:lnTo>
                  <a:pt x="1182" y="337"/>
                </a:lnTo>
                <a:lnTo>
                  <a:pt x="1182" y="337"/>
                </a:lnTo>
                <a:lnTo>
                  <a:pt x="1182" y="337"/>
                </a:lnTo>
                <a:lnTo>
                  <a:pt x="1182" y="337"/>
                </a:lnTo>
                <a:lnTo>
                  <a:pt x="1182" y="337"/>
                </a:lnTo>
                <a:lnTo>
                  <a:pt x="1182" y="337"/>
                </a:lnTo>
                <a:lnTo>
                  <a:pt x="1184" y="337"/>
                </a:lnTo>
                <a:lnTo>
                  <a:pt x="1184" y="337"/>
                </a:lnTo>
                <a:lnTo>
                  <a:pt x="1184" y="337"/>
                </a:lnTo>
                <a:lnTo>
                  <a:pt x="1184" y="337"/>
                </a:lnTo>
                <a:lnTo>
                  <a:pt x="1188" y="337"/>
                </a:lnTo>
                <a:lnTo>
                  <a:pt x="1188" y="337"/>
                </a:lnTo>
                <a:lnTo>
                  <a:pt x="1189" y="337"/>
                </a:lnTo>
                <a:lnTo>
                  <a:pt x="1189" y="337"/>
                </a:lnTo>
                <a:lnTo>
                  <a:pt x="1190" y="337"/>
                </a:lnTo>
                <a:lnTo>
                  <a:pt x="1190" y="337"/>
                </a:lnTo>
                <a:lnTo>
                  <a:pt x="1194" y="337"/>
                </a:lnTo>
                <a:lnTo>
                  <a:pt x="1194" y="332"/>
                </a:lnTo>
                <a:lnTo>
                  <a:pt x="1198" y="332"/>
                </a:lnTo>
                <a:lnTo>
                  <a:pt x="1198" y="332"/>
                </a:lnTo>
                <a:lnTo>
                  <a:pt x="1199" y="332"/>
                </a:lnTo>
                <a:lnTo>
                  <a:pt x="1199" y="332"/>
                </a:lnTo>
                <a:lnTo>
                  <a:pt x="1199" y="332"/>
                </a:lnTo>
                <a:lnTo>
                  <a:pt x="1199" y="332"/>
                </a:lnTo>
                <a:lnTo>
                  <a:pt x="1199" y="332"/>
                </a:lnTo>
                <a:lnTo>
                  <a:pt x="1199" y="332"/>
                </a:lnTo>
                <a:lnTo>
                  <a:pt x="1201" y="332"/>
                </a:lnTo>
                <a:lnTo>
                  <a:pt x="1201" y="328"/>
                </a:lnTo>
                <a:lnTo>
                  <a:pt x="1202" y="328"/>
                </a:lnTo>
                <a:lnTo>
                  <a:pt x="1202" y="323"/>
                </a:lnTo>
                <a:lnTo>
                  <a:pt x="1202" y="323"/>
                </a:lnTo>
                <a:lnTo>
                  <a:pt x="1202" y="323"/>
                </a:lnTo>
                <a:lnTo>
                  <a:pt x="1202" y="323"/>
                </a:lnTo>
                <a:lnTo>
                  <a:pt x="1202" y="323"/>
                </a:lnTo>
                <a:lnTo>
                  <a:pt x="1202" y="323"/>
                </a:lnTo>
                <a:lnTo>
                  <a:pt x="1202" y="323"/>
                </a:lnTo>
                <a:lnTo>
                  <a:pt x="1204" y="323"/>
                </a:lnTo>
                <a:lnTo>
                  <a:pt x="1204" y="319"/>
                </a:lnTo>
                <a:lnTo>
                  <a:pt x="1208" y="319"/>
                </a:lnTo>
                <a:lnTo>
                  <a:pt x="1208" y="319"/>
                </a:lnTo>
                <a:lnTo>
                  <a:pt x="1208" y="319"/>
                </a:lnTo>
                <a:lnTo>
                  <a:pt x="1208" y="319"/>
                </a:lnTo>
                <a:lnTo>
                  <a:pt x="1208" y="319"/>
                </a:lnTo>
                <a:lnTo>
                  <a:pt x="1208" y="319"/>
                </a:lnTo>
                <a:lnTo>
                  <a:pt x="1209" y="319"/>
                </a:lnTo>
                <a:lnTo>
                  <a:pt x="1209" y="319"/>
                </a:lnTo>
                <a:lnTo>
                  <a:pt x="1209" y="319"/>
                </a:lnTo>
                <a:lnTo>
                  <a:pt x="1209" y="319"/>
                </a:lnTo>
                <a:lnTo>
                  <a:pt x="1209" y="319"/>
                </a:lnTo>
                <a:lnTo>
                  <a:pt x="1209" y="319"/>
                </a:lnTo>
                <a:lnTo>
                  <a:pt x="1212" y="319"/>
                </a:lnTo>
                <a:lnTo>
                  <a:pt x="1212" y="314"/>
                </a:lnTo>
                <a:lnTo>
                  <a:pt x="1216" y="314"/>
                </a:lnTo>
                <a:lnTo>
                  <a:pt x="1216" y="314"/>
                </a:lnTo>
                <a:lnTo>
                  <a:pt x="1216" y="314"/>
                </a:lnTo>
                <a:lnTo>
                  <a:pt x="1216" y="314"/>
                </a:lnTo>
                <a:lnTo>
                  <a:pt x="1217" y="314"/>
                </a:lnTo>
                <a:lnTo>
                  <a:pt x="1217" y="314"/>
                </a:lnTo>
                <a:lnTo>
                  <a:pt x="1217" y="314"/>
                </a:lnTo>
                <a:lnTo>
                  <a:pt x="1217" y="314"/>
                </a:lnTo>
                <a:lnTo>
                  <a:pt x="1218" y="314"/>
                </a:lnTo>
                <a:lnTo>
                  <a:pt x="1218" y="314"/>
                </a:lnTo>
                <a:lnTo>
                  <a:pt x="1227" y="314"/>
                </a:lnTo>
                <a:lnTo>
                  <a:pt x="1227" y="314"/>
                </a:lnTo>
                <a:lnTo>
                  <a:pt x="1227" y="314"/>
                </a:lnTo>
                <a:lnTo>
                  <a:pt x="1227" y="314"/>
                </a:lnTo>
                <a:lnTo>
                  <a:pt x="1233" y="314"/>
                </a:lnTo>
                <a:lnTo>
                  <a:pt x="1233" y="310"/>
                </a:lnTo>
                <a:lnTo>
                  <a:pt x="1233" y="310"/>
                </a:lnTo>
                <a:lnTo>
                  <a:pt x="1233" y="310"/>
                </a:lnTo>
                <a:lnTo>
                  <a:pt x="1235" y="310"/>
                </a:lnTo>
                <a:lnTo>
                  <a:pt x="1235" y="310"/>
                </a:lnTo>
                <a:lnTo>
                  <a:pt x="1236" y="310"/>
                </a:lnTo>
                <a:lnTo>
                  <a:pt x="1236" y="310"/>
                </a:lnTo>
                <a:lnTo>
                  <a:pt x="1239" y="310"/>
                </a:lnTo>
                <a:lnTo>
                  <a:pt x="1239" y="310"/>
                </a:lnTo>
                <a:lnTo>
                  <a:pt x="1239" y="310"/>
                </a:lnTo>
                <a:lnTo>
                  <a:pt x="1239" y="310"/>
                </a:lnTo>
                <a:lnTo>
                  <a:pt x="1242" y="310"/>
                </a:lnTo>
                <a:lnTo>
                  <a:pt x="1242" y="310"/>
                </a:lnTo>
                <a:lnTo>
                  <a:pt x="1242" y="310"/>
                </a:lnTo>
                <a:lnTo>
                  <a:pt x="1242" y="310"/>
                </a:lnTo>
                <a:lnTo>
                  <a:pt x="1244" y="310"/>
                </a:lnTo>
                <a:lnTo>
                  <a:pt x="1244" y="310"/>
                </a:lnTo>
                <a:lnTo>
                  <a:pt x="1244" y="310"/>
                </a:lnTo>
                <a:lnTo>
                  <a:pt x="1244" y="310"/>
                </a:lnTo>
                <a:lnTo>
                  <a:pt x="1245" y="310"/>
                </a:lnTo>
                <a:lnTo>
                  <a:pt x="1245" y="305"/>
                </a:lnTo>
                <a:lnTo>
                  <a:pt x="1245" y="305"/>
                </a:lnTo>
                <a:lnTo>
                  <a:pt x="1245" y="305"/>
                </a:lnTo>
                <a:lnTo>
                  <a:pt x="1246" y="305"/>
                </a:lnTo>
                <a:lnTo>
                  <a:pt x="1246" y="305"/>
                </a:lnTo>
                <a:lnTo>
                  <a:pt x="1247" y="305"/>
                </a:lnTo>
                <a:lnTo>
                  <a:pt x="1247" y="300"/>
                </a:lnTo>
                <a:lnTo>
                  <a:pt x="1249" y="300"/>
                </a:lnTo>
                <a:lnTo>
                  <a:pt x="1249" y="295"/>
                </a:lnTo>
                <a:lnTo>
                  <a:pt x="1252" y="295"/>
                </a:lnTo>
                <a:lnTo>
                  <a:pt x="1252" y="295"/>
                </a:lnTo>
                <a:lnTo>
                  <a:pt x="1252" y="295"/>
                </a:lnTo>
                <a:lnTo>
                  <a:pt x="1252" y="295"/>
                </a:lnTo>
                <a:lnTo>
                  <a:pt x="1254" y="295"/>
                </a:lnTo>
                <a:lnTo>
                  <a:pt x="1254" y="291"/>
                </a:lnTo>
                <a:lnTo>
                  <a:pt x="1254" y="291"/>
                </a:lnTo>
                <a:lnTo>
                  <a:pt x="1254" y="291"/>
                </a:lnTo>
                <a:lnTo>
                  <a:pt x="1255" y="291"/>
                </a:lnTo>
                <a:lnTo>
                  <a:pt x="1255" y="291"/>
                </a:lnTo>
                <a:lnTo>
                  <a:pt x="1256" y="291"/>
                </a:lnTo>
                <a:lnTo>
                  <a:pt x="1256" y="291"/>
                </a:lnTo>
                <a:lnTo>
                  <a:pt x="1256" y="291"/>
                </a:lnTo>
                <a:lnTo>
                  <a:pt x="1256" y="291"/>
                </a:lnTo>
                <a:lnTo>
                  <a:pt x="1256" y="291"/>
                </a:lnTo>
                <a:lnTo>
                  <a:pt x="1256" y="291"/>
                </a:lnTo>
                <a:lnTo>
                  <a:pt x="1259" y="291"/>
                </a:lnTo>
                <a:lnTo>
                  <a:pt x="1259" y="286"/>
                </a:lnTo>
                <a:lnTo>
                  <a:pt x="1264" y="286"/>
                </a:lnTo>
                <a:lnTo>
                  <a:pt x="1264" y="286"/>
                </a:lnTo>
                <a:lnTo>
                  <a:pt x="1264" y="286"/>
                </a:lnTo>
                <a:lnTo>
                  <a:pt x="1264" y="286"/>
                </a:lnTo>
                <a:lnTo>
                  <a:pt x="1265" y="286"/>
                </a:lnTo>
                <a:lnTo>
                  <a:pt x="1265" y="276"/>
                </a:lnTo>
                <a:lnTo>
                  <a:pt x="1269" y="276"/>
                </a:lnTo>
                <a:lnTo>
                  <a:pt x="1269" y="276"/>
                </a:lnTo>
                <a:lnTo>
                  <a:pt x="1269" y="276"/>
                </a:lnTo>
                <a:lnTo>
                  <a:pt x="1269" y="276"/>
                </a:lnTo>
                <a:lnTo>
                  <a:pt x="1270" y="276"/>
                </a:lnTo>
                <a:lnTo>
                  <a:pt x="1270" y="272"/>
                </a:lnTo>
                <a:lnTo>
                  <a:pt x="1273" y="272"/>
                </a:lnTo>
                <a:lnTo>
                  <a:pt x="1273" y="272"/>
                </a:lnTo>
                <a:lnTo>
                  <a:pt x="1273" y="272"/>
                </a:lnTo>
                <a:lnTo>
                  <a:pt x="1273" y="272"/>
                </a:lnTo>
                <a:lnTo>
                  <a:pt x="1277" y="272"/>
                </a:lnTo>
                <a:lnTo>
                  <a:pt x="1277" y="267"/>
                </a:lnTo>
                <a:lnTo>
                  <a:pt x="1278" y="267"/>
                </a:lnTo>
                <a:lnTo>
                  <a:pt x="1278" y="267"/>
                </a:lnTo>
                <a:lnTo>
                  <a:pt x="1279" y="267"/>
                </a:lnTo>
                <a:lnTo>
                  <a:pt x="1279" y="267"/>
                </a:lnTo>
                <a:lnTo>
                  <a:pt x="1282" y="267"/>
                </a:lnTo>
                <a:lnTo>
                  <a:pt x="1282" y="267"/>
                </a:lnTo>
                <a:lnTo>
                  <a:pt x="1282" y="267"/>
                </a:lnTo>
                <a:lnTo>
                  <a:pt x="1282" y="267"/>
                </a:lnTo>
                <a:lnTo>
                  <a:pt x="1283" y="267"/>
                </a:lnTo>
                <a:lnTo>
                  <a:pt x="1283" y="267"/>
                </a:lnTo>
                <a:lnTo>
                  <a:pt x="1284" y="267"/>
                </a:lnTo>
                <a:lnTo>
                  <a:pt x="1284" y="262"/>
                </a:lnTo>
                <a:lnTo>
                  <a:pt x="1285" y="262"/>
                </a:lnTo>
                <a:lnTo>
                  <a:pt x="1285" y="243"/>
                </a:lnTo>
                <a:lnTo>
                  <a:pt x="1288" y="243"/>
                </a:lnTo>
                <a:lnTo>
                  <a:pt x="1288" y="243"/>
                </a:lnTo>
                <a:lnTo>
                  <a:pt x="1288" y="243"/>
                </a:lnTo>
                <a:lnTo>
                  <a:pt x="1288" y="243"/>
                </a:lnTo>
                <a:lnTo>
                  <a:pt x="1288" y="243"/>
                </a:lnTo>
                <a:lnTo>
                  <a:pt x="1288" y="243"/>
                </a:lnTo>
                <a:lnTo>
                  <a:pt x="1289" y="243"/>
                </a:lnTo>
                <a:lnTo>
                  <a:pt x="1289" y="243"/>
                </a:lnTo>
                <a:lnTo>
                  <a:pt x="1289" y="243"/>
                </a:lnTo>
                <a:lnTo>
                  <a:pt x="1289" y="243"/>
                </a:lnTo>
                <a:lnTo>
                  <a:pt x="1289" y="243"/>
                </a:lnTo>
                <a:lnTo>
                  <a:pt x="1289" y="243"/>
                </a:lnTo>
                <a:lnTo>
                  <a:pt x="1289" y="243"/>
                </a:lnTo>
                <a:lnTo>
                  <a:pt x="1289" y="243"/>
                </a:lnTo>
                <a:lnTo>
                  <a:pt x="1290" y="243"/>
                </a:lnTo>
                <a:lnTo>
                  <a:pt x="1290" y="233"/>
                </a:lnTo>
                <a:lnTo>
                  <a:pt x="1290" y="233"/>
                </a:lnTo>
                <a:lnTo>
                  <a:pt x="1290" y="233"/>
                </a:lnTo>
                <a:lnTo>
                  <a:pt x="1296" y="233"/>
                </a:lnTo>
                <a:lnTo>
                  <a:pt x="1296" y="228"/>
                </a:lnTo>
                <a:lnTo>
                  <a:pt x="1296" y="228"/>
                </a:lnTo>
                <a:lnTo>
                  <a:pt x="1296" y="228"/>
                </a:lnTo>
                <a:lnTo>
                  <a:pt x="1296" y="228"/>
                </a:lnTo>
                <a:lnTo>
                  <a:pt x="1296" y="228"/>
                </a:lnTo>
                <a:lnTo>
                  <a:pt x="1297" y="228"/>
                </a:lnTo>
                <a:lnTo>
                  <a:pt x="1297" y="228"/>
                </a:lnTo>
                <a:lnTo>
                  <a:pt x="1298" y="228"/>
                </a:lnTo>
                <a:lnTo>
                  <a:pt x="1298" y="228"/>
                </a:lnTo>
                <a:lnTo>
                  <a:pt x="1298" y="228"/>
                </a:lnTo>
                <a:lnTo>
                  <a:pt x="1298" y="228"/>
                </a:lnTo>
                <a:lnTo>
                  <a:pt x="1299" y="228"/>
                </a:lnTo>
                <a:lnTo>
                  <a:pt x="1299" y="223"/>
                </a:lnTo>
                <a:lnTo>
                  <a:pt x="1299" y="223"/>
                </a:lnTo>
                <a:lnTo>
                  <a:pt x="1299" y="223"/>
                </a:lnTo>
                <a:lnTo>
                  <a:pt x="1299" y="223"/>
                </a:lnTo>
                <a:lnTo>
                  <a:pt x="1299" y="223"/>
                </a:lnTo>
                <a:lnTo>
                  <a:pt x="1299" y="223"/>
                </a:lnTo>
                <a:lnTo>
                  <a:pt x="1299" y="223"/>
                </a:lnTo>
                <a:lnTo>
                  <a:pt x="1303" y="223"/>
                </a:lnTo>
                <a:lnTo>
                  <a:pt x="1303" y="223"/>
                </a:lnTo>
                <a:lnTo>
                  <a:pt x="1307" y="223"/>
                </a:lnTo>
                <a:lnTo>
                  <a:pt x="1307" y="223"/>
                </a:lnTo>
                <a:lnTo>
                  <a:pt x="1307" y="223"/>
                </a:lnTo>
                <a:lnTo>
                  <a:pt x="1307" y="223"/>
                </a:lnTo>
                <a:lnTo>
                  <a:pt x="1308" y="223"/>
                </a:lnTo>
                <a:lnTo>
                  <a:pt x="1308" y="223"/>
                </a:lnTo>
                <a:lnTo>
                  <a:pt x="1309" y="223"/>
                </a:lnTo>
                <a:lnTo>
                  <a:pt x="1309" y="223"/>
                </a:lnTo>
                <a:lnTo>
                  <a:pt x="1309" y="223"/>
                </a:lnTo>
                <a:lnTo>
                  <a:pt x="1309" y="223"/>
                </a:lnTo>
                <a:lnTo>
                  <a:pt x="1309" y="223"/>
                </a:lnTo>
                <a:lnTo>
                  <a:pt x="1309" y="223"/>
                </a:lnTo>
                <a:lnTo>
                  <a:pt x="1312" y="223"/>
                </a:lnTo>
                <a:lnTo>
                  <a:pt x="1312" y="223"/>
                </a:lnTo>
                <a:lnTo>
                  <a:pt x="1313" y="223"/>
                </a:lnTo>
                <a:lnTo>
                  <a:pt x="1313" y="223"/>
                </a:lnTo>
                <a:lnTo>
                  <a:pt x="1313" y="223"/>
                </a:lnTo>
                <a:lnTo>
                  <a:pt x="1313" y="223"/>
                </a:lnTo>
                <a:lnTo>
                  <a:pt x="1313" y="223"/>
                </a:lnTo>
                <a:lnTo>
                  <a:pt x="1313" y="223"/>
                </a:lnTo>
                <a:lnTo>
                  <a:pt x="1313" y="223"/>
                </a:lnTo>
                <a:lnTo>
                  <a:pt x="1313" y="223"/>
                </a:lnTo>
                <a:lnTo>
                  <a:pt x="1316" y="223"/>
                </a:lnTo>
                <a:lnTo>
                  <a:pt x="1316" y="223"/>
                </a:lnTo>
                <a:lnTo>
                  <a:pt x="1316" y="223"/>
                </a:lnTo>
                <a:lnTo>
                  <a:pt x="1316" y="223"/>
                </a:lnTo>
                <a:lnTo>
                  <a:pt x="1317" y="223"/>
                </a:lnTo>
                <a:lnTo>
                  <a:pt x="1317" y="223"/>
                </a:lnTo>
                <a:lnTo>
                  <a:pt x="1317" y="223"/>
                </a:lnTo>
                <a:lnTo>
                  <a:pt x="1317" y="223"/>
                </a:lnTo>
                <a:lnTo>
                  <a:pt x="1318" y="223"/>
                </a:lnTo>
                <a:lnTo>
                  <a:pt x="1318" y="223"/>
                </a:lnTo>
                <a:lnTo>
                  <a:pt x="1325" y="223"/>
                </a:lnTo>
                <a:lnTo>
                  <a:pt x="1325" y="218"/>
                </a:lnTo>
                <a:lnTo>
                  <a:pt x="1326" y="218"/>
                </a:lnTo>
                <a:lnTo>
                  <a:pt x="1326" y="218"/>
                </a:lnTo>
                <a:lnTo>
                  <a:pt x="1326" y="218"/>
                </a:lnTo>
                <a:lnTo>
                  <a:pt x="1326" y="218"/>
                </a:lnTo>
                <a:lnTo>
                  <a:pt x="1326" y="218"/>
                </a:lnTo>
                <a:lnTo>
                  <a:pt x="1326" y="218"/>
                </a:lnTo>
                <a:lnTo>
                  <a:pt x="1327" y="218"/>
                </a:lnTo>
                <a:lnTo>
                  <a:pt x="1327" y="218"/>
                </a:lnTo>
                <a:lnTo>
                  <a:pt x="1327" y="218"/>
                </a:lnTo>
                <a:lnTo>
                  <a:pt x="1327" y="218"/>
                </a:lnTo>
                <a:lnTo>
                  <a:pt x="1328" y="218"/>
                </a:lnTo>
                <a:lnTo>
                  <a:pt x="1328" y="213"/>
                </a:lnTo>
                <a:lnTo>
                  <a:pt x="1328" y="213"/>
                </a:lnTo>
                <a:lnTo>
                  <a:pt x="1328" y="213"/>
                </a:lnTo>
                <a:lnTo>
                  <a:pt x="1335" y="213"/>
                </a:lnTo>
                <a:lnTo>
                  <a:pt x="1335" y="213"/>
                </a:lnTo>
                <a:lnTo>
                  <a:pt x="1335" y="213"/>
                </a:lnTo>
                <a:lnTo>
                  <a:pt x="1335" y="213"/>
                </a:lnTo>
                <a:lnTo>
                  <a:pt x="1336" y="213"/>
                </a:lnTo>
                <a:lnTo>
                  <a:pt x="1336" y="213"/>
                </a:lnTo>
                <a:lnTo>
                  <a:pt x="1336" y="213"/>
                </a:lnTo>
                <a:lnTo>
                  <a:pt x="1336" y="213"/>
                </a:lnTo>
                <a:lnTo>
                  <a:pt x="1336" y="213"/>
                </a:lnTo>
                <a:lnTo>
                  <a:pt x="1336" y="213"/>
                </a:lnTo>
                <a:lnTo>
                  <a:pt x="1337" y="213"/>
                </a:lnTo>
                <a:lnTo>
                  <a:pt x="1337" y="213"/>
                </a:lnTo>
                <a:lnTo>
                  <a:pt x="1341" y="213"/>
                </a:lnTo>
                <a:lnTo>
                  <a:pt x="1341" y="213"/>
                </a:lnTo>
                <a:lnTo>
                  <a:pt x="1341" y="213"/>
                </a:lnTo>
                <a:lnTo>
                  <a:pt x="1341" y="213"/>
                </a:lnTo>
                <a:lnTo>
                  <a:pt x="1341" y="213"/>
                </a:lnTo>
                <a:lnTo>
                  <a:pt x="1341" y="213"/>
                </a:lnTo>
                <a:lnTo>
                  <a:pt x="1342" y="213"/>
                </a:lnTo>
                <a:lnTo>
                  <a:pt x="1342" y="202"/>
                </a:lnTo>
                <a:lnTo>
                  <a:pt x="1342" y="202"/>
                </a:lnTo>
                <a:lnTo>
                  <a:pt x="1342" y="202"/>
                </a:lnTo>
                <a:lnTo>
                  <a:pt x="1346" y="202"/>
                </a:lnTo>
                <a:lnTo>
                  <a:pt x="1346" y="202"/>
                </a:lnTo>
                <a:lnTo>
                  <a:pt x="1350" y="202"/>
                </a:lnTo>
                <a:lnTo>
                  <a:pt x="1350" y="202"/>
                </a:lnTo>
                <a:lnTo>
                  <a:pt x="1351" y="202"/>
                </a:lnTo>
                <a:lnTo>
                  <a:pt x="1351" y="202"/>
                </a:lnTo>
                <a:lnTo>
                  <a:pt x="1351" y="202"/>
                </a:lnTo>
                <a:lnTo>
                  <a:pt x="1351" y="202"/>
                </a:lnTo>
                <a:lnTo>
                  <a:pt x="1353" y="202"/>
                </a:lnTo>
                <a:lnTo>
                  <a:pt x="1353" y="197"/>
                </a:lnTo>
                <a:lnTo>
                  <a:pt x="1353" y="197"/>
                </a:lnTo>
                <a:lnTo>
                  <a:pt x="1353" y="197"/>
                </a:lnTo>
                <a:lnTo>
                  <a:pt x="1353" y="197"/>
                </a:lnTo>
                <a:lnTo>
                  <a:pt x="1353" y="197"/>
                </a:lnTo>
                <a:lnTo>
                  <a:pt x="1353" y="197"/>
                </a:lnTo>
                <a:lnTo>
                  <a:pt x="1353" y="197"/>
                </a:lnTo>
                <a:lnTo>
                  <a:pt x="1355" y="197"/>
                </a:lnTo>
                <a:lnTo>
                  <a:pt x="1355" y="190"/>
                </a:lnTo>
                <a:lnTo>
                  <a:pt x="1355" y="190"/>
                </a:lnTo>
                <a:lnTo>
                  <a:pt x="1355" y="190"/>
                </a:lnTo>
                <a:lnTo>
                  <a:pt x="1360" y="190"/>
                </a:lnTo>
                <a:lnTo>
                  <a:pt x="1360" y="190"/>
                </a:lnTo>
                <a:lnTo>
                  <a:pt x="1360" y="190"/>
                </a:lnTo>
                <a:lnTo>
                  <a:pt x="1360" y="190"/>
                </a:lnTo>
                <a:lnTo>
                  <a:pt x="1361" y="190"/>
                </a:lnTo>
                <a:lnTo>
                  <a:pt x="1361" y="190"/>
                </a:lnTo>
                <a:lnTo>
                  <a:pt x="1363" y="190"/>
                </a:lnTo>
                <a:lnTo>
                  <a:pt x="1363" y="190"/>
                </a:lnTo>
                <a:lnTo>
                  <a:pt x="1363" y="190"/>
                </a:lnTo>
                <a:lnTo>
                  <a:pt x="1363" y="190"/>
                </a:lnTo>
                <a:lnTo>
                  <a:pt x="1364" y="190"/>
                </a:lnTo>
                <a:lnTo>
                  <a:pt x="1364" y="190"/>
                </a:lnTo>
                <a:lnTo>
                  <a:pt x="1368" y="190"/>
                </a:lnTo>
                <a:lnTo>
                  <a:pt x="1368" y="185"/>
                </a:lnTo>
                <a:lnTo>
                  <a:pt x="1368" y="185"/>
                </a:lnTo>
                <a:lnTo>
                  <a:pt x="1368" y="185"/>
                </a:lnTo>
                <a:lnTo>
                  <a:pt x="1369" y="185"/>
                </a:lnTo>
                <a:lnTo>
                  <a:pt x="1369" y="185"/>
                </a:lnTo>
                <a:lnTo>
                  <a:pt x="1369" y="185"/>
                </a:lnTo>
                <a:lnTo>
                  <a:pt x="1369" y="185"/>
                </a:lnTo>
                <a:lnTo>
                  <a:pt x="1373" y="185"/>
                </a:lnTo>
                <a:lnTo>
                  <a:pt x="1373" y="185"/>
                </a:lnTo>
                <a:lnTo>
                  <a:pt x="1373" y="185"/>
                </a:lnTo>
                <a:lnTo>
                  <a:pt x="1373" y="185"/>
                </a:lnTo>
                <a:lnTo>
                  <a:pt x="1377" y="185"/>
                </a:lnTo>
                <a:lnTo>
                  <a:pt x="1377" y="185"/>
                </a:lnTo>
                <a:lnTo>
                  <a:pt x="1378" y="185"/>
                </a:lnTo>
                <a:lnTo>
                  <a:pt x="1378" y="185"/>
                </a:lnTo>
                <a:lnTo>
                  <a:pt x="1379" y="185"/>
                </a:lnTo>
                <a:lnTo>
                  <a:pt x="1379" y="185"/>
                </a:lnTo>
                <a:lnTo>
                  <a:pt x="1379" y="185"/>
                </a:lnTo>
                <a:lnTo>
                  <a:pt x="1379" y="185"/>
                </a:lnTo>
                <a:lnTo>
                  <a:pt x="1379" y="185"/>
                </a:lnTo>
                <a:lnTo>
                  <a:pt x="1379" y="185"/>
                </a:lnTo>
                <a:lnTo>
                  <a:pt x="1380" y="185"/>
                </a:lnTo>
                <a:lnTo>
                  <a:pt x="1380" y="185"/>
                </a:lnTo>
                <a:lnTo>
                  <a:pt x="1387" y="185"/>
                </a:lnTo>
                <a:lnTo>
                  <a:pt x="1387" y="179"/>
                </a:lnTo>
                <a:lnTo>
                  <a:pt x="1387" y="179"/>
                </a:lnTo>
                <a:lnTo>
                  <a:pt x="1387" y="179"/>
                </a:lnTo>
                <a:lnTo>
                  <a:pt x="1388" y="179"/>
                </a:lnTo>
                <a:lnTo>
                  <a:pt x="1388" y="179"/>
                </a:lnTo>
                <a:lnTo>
                  <a:pt x="1388" y="179"/>
                </a:lnTo>
                <a:lnTo>
                  <a:pt x="1388" y="179"/>
                </a:lnTo>
                <a:lnTo>
                  <a:pt x="1393" y="179"/>
                </a:lnTo>
                <a:lnTo>
                  <a:pt x="1393" y="174"/>
                </a:lnTo>
                <a:lnTo>
                  <a:pt x="1394" y="174"/>
                </a:lnTo>
                <a:lnTo>
                  <a:pt x="1394" y="174"/>
                </a:lnTo>
                <a:lnTo>
                  <a:pt x="1394" y="174"/>
                </a:lnTo>
                <a:lnTo>
                  <a:pt x="1394" y="174"/>
                </a:lnTo>
                <a:lnTo>
                  <a:pt x="1397" y="174"/>
                </a:lnTo>
                <a:lnTo>
                  <a:pt x="1397" y="174"/>
                </a:lnTo>
                <a:lnTo>
                  <a:pt x="1398" y="174"/>
                </a:lnTo>
                <a:lnTo>
                  <a:pt x="1398" y="167"/>
                </a:lnTo>
                <a:lnTo>
                  <a:pt x="1398" y="167"/>
                </a:lnTo>
                <a:lnTo>
                  <a:pt x="1398" y="167"/>
                </a:lnTo>
                <a:lnTo>
                  <a:pt x="1399" y="167"/>
                </a:lnTo>
                <a:lnTo>
                  <a:pt x="1399" y="161"/>
                </a:lnTo>
                <a:lnTo>
                  <a:pt x="1399" y="161"/>
                </a:lnTo>
                <a:lnTo>
                  <a:pt x="1399" y="161"/>
                </a:lnTo>
                <a:lnTo>
                  <a:pt x="1402" y="161"/>
                </a:lnTo>
                <a:lnTo>
                  <a:pt x="1402" y="156"/>
                </a:lnTo>
                <a:lnTo>
                  <a:pt x="1404" y="156"/>
                </a:lnTo>
                <a:lnTo>
                  <a:pt x="1404" y="150"/>
                </a:lnTo>
                <a:lnTo>
                  <a:pt x="1404" y="150"/>
                </a:lnTo>
                <a:lnTo>
                  <a:pt x="1404" y="150"/>
                </a:lnTo>
                <a:lnTo>
                  <a:pt x="1409" y="150"/>
                </a:lnTo>
                <a:lnTo>
                  <a:pt x="1409" y="143"/>
                </a:lnTo>
                <a:lnTo>
                  <a:pt x="1411" y="143"/>
                </a:lnTo>
                <a:lnTo>
                  <a:pt x="1411" y="132"/>
                </a:lnTo>
                <a:lnTo>
                  <a:pt x="1416" y="132"/>
                </a:lnTo>
                <a:lnTo>
                  <a:pt x="1416" y="126"/>
                </a:lnTo>
                <a:lnTo>
                  <a:pt x="1417" y="126"/>
                </a:lnTo>
                <a:lnTo>
                  <a:pt x="1417" y="121"/>
                </a:lnTo>
                <a:lnTo>
                  <a:pt x="1420" y="121"/>
                </a:lnTo>
                <a:lnTo>
                  <a:pt x="1420" y="114"/>
                </a:lnTo>
                <a:lnTo>
                  <a:pt x="1422" y="114"/>
                </a:lnTo>
                <a:lnTo>
                  <a:pt x="1422" y="114"/>
                </a:lnTo>
                <a:lnTo>
                  <a:pt x="1422" y="114"/>
                </a:lnTo>
                <a:lnTo>
                  <a:pt x="1422" y="114"/>
                </a:lnTo>
                <a:lnTo>
                  <a:pt x="1425" y="114"/>
                </a:lnTo>
                <a:lnTo>
                  <a:pt x="1425" y="114"/>
                </a:lnTo>
                <a:lnTo>
                  <a:pt x="1427" y="114"/>
                </a:lnTo>
                <a:lnTo>
                  <a:pt x="1427" y="114"/>
                </a:lnTo>
                <a:lnTo>
                  <a:pt x="1427" y="114"/>
                </a:lnTo>
                <a:lnTo>
                  <a:pt x="1427" y="114"/>
                </a:lnTo>
                <a:lnTo>
                  <a:pt x="1427" y="114"/>
                </a:lnTo>
                <a:lnTo>
                  <a:pt x="1427" y="114"/>
                </a:lnTo>
                <a:lnTo>
                  <a:pt x="1431" y="114"/>
                </a:lnTo>
                <a:lnTo>
                  <a:pt x="1431" y="108"/>
                </a:lnTo>
                <a:lnTo>
                  <a:pt x="1432" y="108"/>
                </a:lnTo>
                <a:lnTo>
                  <a:pt x="1432" y="108"/>
                </a:lnTo>
                <a:lnTo>
                  <a:pt x="1434" y="108"/>
                </a:lnTo>
                <a:lnTo>
                  <a:pt x="1434" y="103"/>
                </a:lnTo>
                <a:lnTo>
                  <a:pt x="1436" y="103"/>
                </a:lnTo>
                <a:lnTo>
                  <a:pt x="1436" y="103"/>
                </a:lnTo>
                <a:lnTo>
                  <a:pt x="1440" y="103"/>
                </a:lnTo>
                <a:lnTo>
                  <a:pt x="1440" y="103"/>
                </a:lnTo>
                <a:lnTo>
                  <a:pt x="1440" y="103"/>
                </a:lnTo>
                <a:lnTo>
                  <a:pt x="1440" y="103"/>
                </a:lnTo>
                <a:lnTo>
                  <a:pt x="1441" y="103"/>
                </a:lnTo>
                <a:lnTo>
                  <a:pt x="1441" y="96"/>
                </a:lnTo>
                <a:lnTo>
                  <a:pt x="1444" y="96"/>
                </a:lnTo>
                <a:lnTo>
                  <a:pt x="1444" y="96"/>
                </a:lnTo>
                <a:lnTo>
                  <a:pt x="1444" y="96"/>
                </a:lnTo>
                <a:lnTo>
                  <a:pt x="1444" y="96"/>
                </a:lnTo>
                <a:lnTo>
                  <a:pt x="1445" y="96"/>
                </a:lnTo>
                <a:lnTo>
                  <a:pt x="1445" y="96"/>
                </a:lnTo>
                <a:lnTo>
                  <a:pt x="1445" y="96"/>
                </a:lnTo>
                <a:lnTo>
                  <a:pt x="1445" y="96"/>
                </a:lnTo>
                <a:lnTo>
                  <a:pt x="1449" y="96"/>
                </a:lnTo>
                <a:lnTo>
                  <a:pt x="1449" y="90"/>
                </a:lnTo>
                <a:lnTo>
                  <a:pt x="1449" y="90"/>
                </a:lnTo>
                <a:lnTo>
                  <a:pt x="1449" y="90"/>
                </a:lnTo>
                <a:lnTo>
                  <a:pt x="1451" y="90"/>
                </a:lnTo>
                <a:lnTo>
                  <a:pt x="1451" y="90"/>
                </a:lnTo>
                <a:lnTo>
                  <a:pt x="1454" y="90"/>
                </a:lnTo>
                <a:lnTo>
                  <a:pt x="1454" y="90"/>
                </a:lnTo>
                <a:lnTo>
                  <a:pt x="1454" y="90"/>
                </a:lnTo>
                <a:lnTo>
                  <a:pt x="1454" y="90"/>
                </a:lnTo>
                <a:lnTo>
                  <a:pt x="1461" y="90"/>
                </a:lnTo>
                <a:lnTo>
                  <a:pt x="1461" y="90"/>
                </a:lnTo>
                <a:lnTo>
                  <a:pt x="1463" y="90"/>
                </a:lnTo>
                <a:lnTo>
                  <a:pt x="1463" y="90"/>
                </a:lnTo>
                <a:lnTo>
                  <a:pt x="1463" y="90"/>
                </a:lnTo>
                <a:lnTo>
                  <a:pt x="1463" y="90"/>
                </a:lnTo>
                <a:lnTo>
                  <a:pt x="1463" y="90"/>
                </a:lnTo>
                <a:lnTo>
                  <a:pt x="1463" y="90"/>
                </a:lnTo>
                <a:lnTo>
                  <a:pt x="1464" y="90"/>
                </a:lnTo>
                <a:lnTo>
                  <a:pt x="1464" y="84"/>
                </a:lnTo>
                <a:lnTo>
                  <a:pt x="1466" y="84"/>
                </a:lnTo>
                <a:lnTo>
                  <a:pt x="1466" y="84"/>
                </a:lnTo>
                <a:lnTo>
                  <a:pt x="1469" y="84"/>
                </a:lnTo>
                <a:lnTo>
                  <a:pt x="1469" y="84"/>
                </a:lnTo>
                <a:lnTo>
                  <a:pt x="1470" y="84"/>
                </a:lnTo>
                <a:lnTo>
                  <a:pt x="1470" y="84"/>
                </a:lnTo>
                <a:lnTo>
                  <a:pt x="1470" y="84"/>
                </a:lnTo>
                <a:lnTo>
                  <a:pt x="1470" y="84"/>
                </a:lnTo>
                <a:lnTo>
                  <a:pt x="1472" y="84"/>
                </a:lnTo>
                <a:lnTo>
                  <a:pt x="1472" y="84"/>
                </a:lnTo>
                <a:lnTo>
                  <a:pt x="1472" y="84"/>
                </a:lnTo>
                <a:lnTo>
                  <a:pt x="1472" y="84"/>
                </a:lnTo>
                <a:lnTo>
                  <a:pt x="1477" y="84"/>
                </a:lnTo>
                <a:lnTo>
                  <a:pt x="1477" y="84"/>
                </a:lnTo>
                <a:lnTo>
                  <a:pt x="1477" y="84"/>
                </a:lnTo>
                <a:lnTo>
                  <a:pt x="1477" y="84"/>
                </a:lnTo>
                <a:lnTo>
                  <a:pt x="1477" y="84"/>
                </a:lnTo>
                <a:lnTo>
                  <a:pt x="1477" y="84"/>
                </a:lnTo>
                <a:lnTo>
                  <a:pt x="1479" y="84"/>
                </a:lnTo>
                <a:lnTo>
                  <a:pt x="1479" y="84"/>
                </a:lnTo>
                <a:lnTo>
                  <a:pt x="1482" y="84"/>
                </a:lnTo>
                <a:lnTo>
                  <a:pt x="1482" y="78"/>
                </a:lnTo>
                <a:lnTo>
                  <a:pt x="1485" y="78"/>
                </a:lnTo>
                <a:lnTo>
                  <a:pt x="1485" y="78"/>
                </a:lnTo>
                <a:lnTo>
                  <a:pt x="1485" y="78"/>
                </a:lnTo>
                <a:lnTo>
                  <a:pt x="1485" y="78"/>
                </a:lnTo>
                <a:lnTo>
                  <a:pt x="1487" y="78"/>
                </a:lnTo>
                <a:lnTo>
                  <a:pt x="1487" y="78"/>
                </a:lnTo>
                <a:lnTo>
                  <a:pt x="1489" y="78"/>
                </a:lnTo>
                <a:lnTo>
                  <a:pt x="1489" y="78"/>
                </a:lnTo>
                <a:lnTo>
                  <a:pt x="1489" y="78"/>
                </a:lnTo>
                <a:lnTo>
                  <a:pt x="1489" y="78"/>
                </a:lnTo>
                <a:lnTo>
                  <a:pt x="1489" y="78"/>
                </a:lnTo>
                <a:lnTo>
                  <a:pt x="1489" y="78"/>
                </a:lnTo>
                <a:lnTo>
                  <a:pt x="1489" y="78"/>
                </a:lnTo>
                <a:lnTo>
                  <a:pt x="1489" y="78"/>
                </a:lnTo>
                <a:lnTo>
                  <a:pt x="1489" y="78"/>
                </a:lnTo>
                <a:lnTo>
                  <a:pt x="1489" y="78"/>
                </a:lnTo>
                <a:lnTo>
                  <a:pt x="1493" y="78"/>
                </a:lnTo>
                <a:lnTo>
                  <a:pt x="1493" y="78"/>
                </a:lnTo>
                <a:lnTo>
                  <a:pt x="1494" y="78"/>
                </a:lnTo>
                <a:lnTo>
                  <a:pt x="1494" y="71"/>
                </a:lnTo>
                <a:lnTo>
                  <a:pt x="1494" y="71"/>
                </a:lnTo>
                <a:lnTo>
                  <a:pt x="1494" y="71"/>
                </a:lnTo>
                <a:lnTo>
                  <a:pt x="1496" y="71"/>
                </a:lnTo>
                <a:lnTo>
                  <a:pt x="1496" y="71"/>
                </a:lnTo>
                <a:lnTo>
                  <a:pt x="1497" y="71"/>
                </a:lnTo>
                <a:lnTo>
                  <a:pt x="1497" y="71"/>
                </a:lnTo>
                <a:lnTo>
                  <a:pt x="1497" y="71"/>
                </a:lnTo>
                <a:lnTo>
                  <a:pt x="1497" y="71"/>
                </a:lnTo>
                <a:lnTo>
                  <a:pt x="1497" y="71"/>
                </a:lnTo>
                <a:lnTo>
                  <a:pt x="1497" y="71"/>
                </a:lnTo>
                <a:lnTo>
                  <a:pt x="1498" y="71"/>
                </a:lnTo>
                <a:lnTo>
                  <a:pt x="1498" y="71"/>
                </a:lnTo>
                <a:lnTo>
                  <a:pt x="1498" y="71"/>
                </a:lnTo>
                <a:lnTo>
                  <a:pt x="1498" y="71"/>
                </a:lnTo>
                <a:lnTo>
                  <a:pt x="1498" y="71"/>
                </a:lnTo>
                <a:lnTo>
                  <a:pt x="1498" y="71"/>
                </a:lnTo>
                <a:lnTo>
                  <a:pt x="1498" y="71"/>
                </a:lnTo>
                <a:lnTo>
                  <a:pt x="1498" y="71"/>
                </a:lnTo>
                <a:lnTo>
                  <a:pt x="1502" y="71"/>
                </a:lnTo>
                <a:lnTo>
                  <a:pt x="1502" y="64"/>
                </a:lnTo>
                <a:lnTo>
                  <a:pt x="1502" y="64"/>
                </a:lnTo>
                <a:lnTo>
                  <a:pt x="1502" y="64"/>
                </a:lnTo>
                <a:lnTo>
                  <a:pt x="1503" y="64"/>
                </a:lnTo>
                <a:lnTo>
                  <a:pt x="1503" y="57"/>
                </a:lnTo>
                <a:lnTo>
                  <a:pt x="1503" y="57"/>
                </a:lnTo>
                <a:lnTo>
                  <a:pt x="1503" y="57"/>
                </a:lnTo>
                <a:lnTo>
                  <a:pt x="1504" y="57"/>
                </a:lnTo>
                <a:lnTo>
                  <a:pt x="1504" y="51"/>
                </a:lnTo>
                <a:lnTo>
                  <a:pt x="1504" y="51"/>
                </a:lnTo>
                <a:lnTo>
                  <a:pt x="1504" y="51"/>
                </a:lnTo>
                <a:lnTo>
                  <a:pt x="1506" y="51"/>
                </a:lnTo>
                <a:lnTo>
                  <a:pt x="1506" y="51"/>
                </a:lnTo>
                <a:lnTo>
                  <a:pt x="1506" y="51"/>
                </a:lnTo>
                <a:lnTo>
                  <a:pt x="1506" y="51"/>
                </a:lnTo>
                <a:lnTo>
                  <a:pt x="1506" y="51"/>
                </a:lnTo>
                <a:lnTo>
                  <a:pt x="1506" y="51"/>
                </a:lnTo>
                <a:lnTo>
                  <a:pt x="1506" y="51"/>
                </a:lnTo>
                <a:lnTo>
                  <a:pt x="1506" y="51"/>
                </a:lnTo>
                <a:lnTo>
                  <a:pt x="1506" y="51"/>
                </a:lnTo>
                <a:lnTo>
                  <a:pt x="1506" y="51"/>
                </a:lnTo>
                <a:lnTo>
                  <a:pt x="1510" y="51"/>
                </a:lnTo>
                <a:lnTo>
                  <a:pt x="1510" y="43"/>
                </a:lnTo>
                <a:lnTo>
                  <a:pt x="1511" y="43"/>
                </a:lnTo>
                <a:lnTo>
                  <a:pt x="1511" y="43"/>
                </a:lnTo>
                <a:lnTo>
                  <a:pt x="1512" y="43"/>
                </a:lnTo>
                <a:lnTo>
                  <a:pt x="1512" y="43"/>
                </a:lnTo>
                <a:lnTo>
                  <a:pt x="1512" y="43"/>
                </a:lnTo>
                <a:lnTo>
                  <a:pt x="1512" y="43"/>
                </a:lnTo>
                <a:lnTo>
                  <a:pt x="1513" y="43"/>
                </a:lnTo>
                <a:lnTo>
                  <a:pt x="1513" y="43"/>
                </a:lnTo>
                <a:lnTo>
                  <a:pt x="1515" y="43"/>
                </a:lnTo>
                <a:lnTo>
                  <a:pt x="1515" y="43"/>
                </a:lnTo>
                <a:lnTo>
                  <a:pt x="1515" y="43"/>
                </a:lnTo>
                <a:lnTo>
                  <a:pt x="1515" y="43"/>
                </a:lnTo>
                <a:lnTo>
                  <a:pt x="1516" y="43"/>
                </a:lnTo>
                <a:lnTo>
                  <a:pt x="1516" y="37"/>
                </a:lnTo>
                <a:lnTo>
                  <a:pt x="1516" y="37"/>
                </a:lnTo>
                <a:lnTo>
                  <a:pt x="1516" y="37"/>
                </a:lnTo>
                <a:lnTo>
                  <a:pt x="1516" y="37"/>
                </a:lnTo>
                <a:lnTo>
                  <a:pt x="1516" y="37"/>
                </a:lnTo>
                <a:lnTo>
                  <a:pt x="1516" y="37"/>
                </a:lnTo>
                <a:lnTo>
                  <a:pt x="1516" y="37"/>
                </a:lnTo>
                <a:lnTo>
                  <a:pt x="1520" y="37"/>
                </a:lnTo>
                <a:lnTo>
                  <a:pt x="1520" y="37"/>
                </a:lnTo>
                <a:lnTo>
                  <a:pt x="1521" y="37"/>
                </a:lnTo>
                <a:lnTo>
                  <a:pt x="1521" y="37"/>
                </a:lnTo>
                <a:lnTo>
                  <a:pt x="1521" y="37"/>
                </a:lnTo>
                <a:lnTo>
                  <a:pt x="1521" y="37"/>
                </a:lnTo>
                <a:lnTo>
                  <a:pt x="1522" y="37"/>
                </a:lnTo>
                <a:lnTo>
                  <a:pt x="1522" y="22"/>
                </a:lnTo>
                <a:lnTo>
                  <a:pt x="1522" y="22"/>
                </a:lnTo>
                <a:lnTo>
                  <a:pt x="1522" y="22"/>
                </a:lnTo>
                <a:lnTo>
                  <a:pt x="1522" y="22"/>
                </a:lnTo>
                <a:lnTo>
                  <a:pt x="1522" y="22"/>
                </a:lnTo>
                <a:lnTo>
                  <a:pt x="1525" y="22"/>
                </a:lnTo>
                <a:lnTo>
                  <a:pt x="1525" y="14"/>
                </a:lnTo>
                <a:lnTo>
                  <a:pt x="1525" y="14"/>
                </a:lnTo>
                <a:lnTo>
                  <a:pt x="1525" y="14"/>
                </a:lnTo>
                <a:lnTo>
                  <a:pt x="1525" y="14"/>
                </a:lnTo>
                <a:lnTo>
                  <a:pt x="1525" y="14"/>
                </a:lnTo>
                <a:lnTo>
                  <a:pt x="1525" y="14"/>
                </a:lnTo>
                <a:lnTo>
                  <a:pt x="1525" y="14"/>
                </a:lnTo>
                <a:lnTo>
                  <a:pt x="1526" y="14"/>
                </a:lnTo>
                <a:lnTo>
                  <a:pt x="1526" y="14"/>
                </a:lnTo>
                <a:lnTo>
                  <a:pt x="1526" y="14"/>
                </a:lnTo>
                <a:lnTo>
                  <a:pt x="1526" y="14"/>
                </a:lnTo>
                <a:lnTo>
                  <a:pt x="1526" y="14"/>
                </a:lnTo>
                <a:lnTo>
                  <a:pt x="1526" y="14"/>
                </a:lnTo>
                <a:lnTo>
                  <a:pt x="1529" y="14"/>
                </a:lnTo>
                <a:lnTo>
                  <a:pt x="1529" y="8"/>
                </a:lnTo>
                <a:lnTo>
                  <a:pt x="1531" y="8"/>
                </a:lnTo>
                <a:lnTo>
                  <a:pt x="1531" y="8"/>
                </a:lnTo>
                <a:lnTo>
                  <a:pt x="1531" y="8"/>
                </a:lnTo>
                <a:lnTo>
                  <a:pt x="1531" y="8"/>
                </a:lnTo>
                <a:lnTo>
                  <a:pt x="1531" y="8"/>
                </a:lnTo>
                <a:lnTo>
                  <a:pt x="1531" y="8"/>
                </a:lnTo>
                <a:lnTo>
                  <a:pt x="1531" y="8"/>
                </a:lnTo>
                <a:lnTo>
                  <a:pt x="1531" y="8"/>
                </a:lnTo>
                <a:lnTo>
                  <a:pt x="1531" y="8"/>
                </a:lnTo>
                <a:lnTo>
                  <a:pt x="1531" y="8"/>
                </a:lnTo>
                <a:lnTo>
                  <a:pt x="1532" y="8"/>
                </a:lnTo>
                <a:lnTo>
                  <a:pt x="1532" y="0"/>
                </a:lnTo>
              </a:path>
            </a:pathLst>
          </a:custGeom>
          <a:noFill/>
          <a:ln w="57150" cmpd="sng">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422" name="Freeform 14"/>
          <p:cNvSpPr>
            <a:spLocks/>
          </p:cNvSpPr>
          <p:nvPr/>
        </p:nvSpPr>
        <p:spPr bwMode="auto">
          <a:xfrm>
            <a:off x="7231063" y="1776413"/>
            <a:ext cx="1247775" cy="461962"/>
          </a:xfrm>
          <a:custGeom>
            <a:avLst/>
            <a:gdLst>
              <a:gd name="T0" fmla="*/ 8 w 341"/>
              <a:gd name="T1" fmla="*/ 287 h 287"/>
              <a:gd name="T2" fmla="*/ 8 w 341"/>
              <a:gd name="T3" fmla="*/ 287 h 287"/>
              <a:gd name="T4" fmla="*/ 10 w 341"/>
              <a:gd name="T5" fmla="*/ 287 h 287"/>
              <a:gd name="T6" fmla="*/ 14 w 341"/>
              <a:gd name="T7" fmla="*/ 287 h 287"/>
              <a:gd name="T8" fmla="*/ 21 w 341"/>
              <a:gd name="T9" fmla="*/ 287 h 287"/>
              <a:gd name="T10" fmla="*/ 36 w 341"/>
              <a:gd name="T11" fmla="*/ 287 h 287"/>
              <a:gd name="T12" fmla="*/ 47 w 341"/>
              <a:gd name="T13" fmla="*/ 287 h 287"/>
              <a:gd name="T14" fmla="*/ 61 w 341"/>
              <a:gd name="T15" fmla="*/ 271 h 287"/>
              <a:gd name="T16" fmla="*/ 70 w 341"/>
              <a:gd name="T17" fmla="*/ 245 h 287"/>
              <a:gd name="T18" fmla="*/ 74 w 341"/>
              <a:gd name="T19" fmla="*/ 245 h 287"/>
              <a:gd name="T20" fmla="*/ 85 w 341"/>
              <a:gd name="T21" fmla="*/ 245 h 287"/>
              <a:gd name="T22" fmla="*/ 88 w 341"/>
              <a:gd name="T23" fmla="*/ 229 h 287"/>
              <a:gd name="T24" fmla="*/ 90 w 341"/>
              <a:gd name="T25" fmla="*/ 229 h 287"/>
              <a:gd name="T26" fmla="*/ 99 w 341"/>
              <a:gd name="T27" fmla="*/ 220 h 287"/>
              <a:gd name="T28" fmla="*/ 105 w 341"/>
              <a:gd name="T29" fmla="*/ 194 h 287"/>
              <a:gd name="T30" fmla="*/ 110 w 341"/>
              <a:gd name="T31" fmla="*/ 194 h 287"/>
              <a:gd name="T32" fmla="*/ 117 w 341"/>
              <a:gd name="T33" fmla="*/ 185 h 287"/>
              <a:gd name="T34" fmla="*/ 119 w 341"/>
              <a:gd name="T35" fmla="*/ 185 h 287"/>
              <a:gd name="T36" fmla="*/ 126 w 341"/>
              <a:gd name="T37" fmla="*/ 175 h 287"/>
              <a:gd name="T38" fmla="*/ 128 w 341"/>
              <a:gd name="T39" fmla="*/ 175 h 287"/>
              <a:gd name="T40" fmla="*/ 137 w 341"/>
              <a:gd name="T41" fmla="*/ 175 h 287"/>
              <a:gd name="T42" fmla="*/ 142 w 341"/>
              <a:gd name="T43" fmla="*/ 156 h 287"/>
              <a:gd name="T44" fmla="*/ 143 w 341"/>
              <a:gd name="T45" fmla="*/ 135 h 287"/>
              <a:gd name="T46" fmla="*/ 150 w 341"/>
              <a:gd name="T47" fmla="*/ 135 h 287"/>
              <a:gd name="T48" fmla="*/ 160 w 341"/>
              <a:gd name="T49" fmla="*/ 125 h 287"/>
              <a:gd name="T50" fmla="*/ 170 w 341"/>
              <a:gd name="T51" fmla="*/ 125 h 287"/>
              <a:gd name="T52" fmla="*/ 178 w 341"/>
              <a:gd name="T53" fmla="*/ 125 h 287"/>
              <a:gd name="T54" fmla="*/ 181 w 341"/>
              <a:gd name="T55" fmla="*/ 125 h 287"/>
              <a:gd name="T56" fmla="*/ 198 w 341"/>
              <a:gd name="T57" fmla="*/ 125 h 287"/>
              <a:gd name="T58" fmla="*/ 200 w 341"/>
              <a:gd name="T59" fmla="*/ 125 h 287"/>
              <a:gd name="T60" fmla="*/ 212 w 341"/>
              <a:gd name="T61" fmla="*/ 113 h 287"/>
              <a:gd name="T62" fmla="*/ 216 w 341"/>
              <a:gd name="T63" fmla="*/ 88 h 287"/>
              <a:gd name="T64" fmla="*/ 217 w 341"/>
              <a:gd name="T65" fmla="*/ 88 h 287"/>
              <a:gd name="T66" fmla="*/ 223 w 341"/>
              <a:gd name="T67" fmla="*/ 88 h 287"/>
              <a:gd name="T68" fmla="*/ 226 w 341"/>
              <a:gd name="T69" fmla="*/ 75 h 287"/>
              <a:gd name="T70" fmla="*/ 231 w 341"/>
              <a:gd name="T71" fmla="*/ 62 h 287"/>
              <a:gd name="T72" fmla="*/ 233 w 341"/>
              <a:gd name="T73" fmla="*/ 62 h 287"/>
              <a:gd name="T74" fmla="*/ 236 w 341"/>
              <a:gd name="T75" fmla="*/ 62 h 287"/>
              <a:gd name="T76" fmla="*/ 250 w 341"/>
              <a:gd name="T77" fmla="*/ 62 h 287"/>
              <a:gd name="T78" fmla="*/ 255 w 341"/>
              <a:gd name="T79" fmla="*/ 62 h 287"/>
              <a:gd name="T80" fmla="*/ 260 w 341"/>
              <a:gd name="T81" fmla="*/ 47 h 287"/>
              <a:gd name="T82" fmla="*/ 260 w 341"/>
              <a:gd name="T83" fmla="*/ 47 h 287"/>
              <a:gd name="T84" fmla="*/ 262 w 341"/>
              <a:gd name="T85" fmla="*/ 47 h 287"/>
              <a:gd name="T86" fmla="*/ 267 w 341"/>
              <a:gd name="T87" fmla="*/ 47 h 287"/>
              <a:gd name="T88" fmla="*/ 269 w 341"/>
              <a:gd name="T89" fmla="*/ 47 h 287"/>
              <a:gd name="T90" fmla="*/ 278 w 341"/>
              <a:gd name="T91" fmla="*/ 47 h 287"/>
              <a:gd name="T92" fmla="*/ 286 w 341"/>
              <a:gd name="T93" fmla="*/ 28 h 287"/>
              <a:gd name="T94" fmla="*/ 288 w 341"/>
              <a:gd name="T95" fmla="*/ 28 h 287"/>
              <a:gd name="T96" fmla="*/ 295 w 341"/>
              <a:gd name="T97" fmla="*/ 28 h 287"/>
              <a:gd name="T98" fmla="*/ 303 w 341"/>
              <a:gd name="T99" fmla="*/ 28 h 287"/>
              <a:gd name="T100" fmla="*/ 307 w 341"/>
              <a:gd name="T101" fmla="*/ 28 h 287"/>
              <a:gd name="T102" fmla="*/ 316 w 341"/>
              <a:gd name="T103" fmla="*/ 28 h 287"/>
              <a:gd name="T104" fmla="*/ 322 w 341"/>
              <a:gd name="T105" fmla="*/ 28 h 287"/>
              <a:gd name="T106" fmla="*/ 326 w 341"/>
              <a:gd name="T107" fmla="*/ 28 h 287"/>
              <a:gd name="T108" fmla="*/ 333 w 341"/>
              <a:gd name="T109" fmla="*/ 28 h 287"/>
              <a:gd name="T110" fmla="*/ 341 w 341"/>
              <a:gd name="T111"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1" h="287">
                <a:moveTo>
                  <a:pt x="0" y="287"/>
                </a:moveTo>
                <a:lnTo>
                  <a:pt x="0" y="287"/>
                </a:lnTo>
                <a:lnTo>
                  <a:pt x="0" y="287"/>
                </a:lnTo>
                <a:lnTo>
                  <a:pt x="2" y="287"/>
                </a:lnTo>
                <a:lnTo>
                  <a:pt x="2" y="287"/>
                </a:lnTo>
                <a:lnTo>
                  <a:pt x="7" y="287"/>
                </a:lnTo>
                <a:lnTo>
                  <a:pt x="7" y="287"/>
                </a:lnTo>
                <a:lnTo>
                  <a:pt x="8" y="287"/>
                </a:lnTo>
                <a:lnTo>
                  <a:pt x="8" y="287"/>
                </a:lnTo>
                <a:lnTo>
                  <a:pt x="8" y="287"/>
                </a:lnTo>
                <a:lnTo>
                  <a:pt x="8" y="287"/>
                </a:lnTo>
                <a:lnTo>
                  <a:pt x="8" y="287"/>
                </a:lnTo>
                <a:lnTo>
                  <a:pt x="8" y="287"/>
                </a:lnTo>
                <a:lnTo>
                  <a:pt x="8" y="287"/>
                </a:lnTo>
                <a:lnTo>
                  <a:pt x="8" y="287"/>
                </a:lnTo>
                <a:lnTo>
                  <a:pt x="8" y="287"/>
                </a:lnTo>
                <a:lnTo>
                  <a:pt x="8" y="287"/>
                </a:lnTo>
                <a:lnTo>
                  <a:pt x="9" y="287"/>
                </a:lnTo>
                <a:lnTo>
                  <a:pt x="9" y="287"/>
                </a:lnTo>
                <a:lnTo>
                  <a:pt x="9" y="287"/>
                </a:lnTo>
                <a:lnTo>
                  <a:pt x="9" y="287"/>
                </a:lnTo>
                <a:lnTo>
                  <a:pt x="9" y="287"/>
                </a:lnTo>
                <a:lnTo>
                  <a:pt x="9" y="287"/>
                </a:lnTo>
                <a:lnTo>
                  <a:pt x="10" y="287"/>
                </a:lnTo>
                <a:lnTo>
                  <a:pt x="10" y="287"/>
                </a:lnTo>
                <a:lnTo>
                  <a:pt x="10" y="287"/>
                </a:lnTo>
                <a:lnTo>
                  <a:pt x="10" y="287"/>
                </a:lnTo>
                <a:lnTo>
                  <a:pt x="10" y="287"/>
                </a:lnTo>
                <a:lnTo>
                  <a:pt x="10" y="287"/>
                </a:lnTo>
                <a:lnTo>
                  <a:pt x="12" y="287"/>
                </a:lnTo>
                <a:lnTo>
                  <a:pt x="12" y="287"/>
                </a:lnTo>
                <a:lnTo>
                  <a:pt x="14" y="287"/>
                </a:lnTo>
                <a:lnTo>
                  <a:pt x="14" y="287"/>
                </a:lnTo>
                <a:lnTo>
                  <a:pt x="17" y="287"/>
                </a:lnTo>
                <a:lnTo>
                  <a:pt x="17" y="287"/>
                </a:lnTo>
                <a:lnTo>
                  <a:pt x="18" y="287"/>
                </a:lnTo>
                <a:lnTo>
                  <a:pt x="18" y="287"/>
                </a:lnTo>
                <a:lnTo>
                  <a:pt x="19" y="287"/>
                </a:lnTo>
                <a:lnTo>
                  <a:pt x="19" y="287"/>
                </a:lnTo>
                <a:lnTo>
                  <a:pt x="21" y="287"/>
                </a:lnTo>
                <a:lnTo>
                  <a:pt x="21" y="287"/>
                </a:lnTo>
                <a:lnTo>
                  <a:pt x="26" y="287"/>
                </a:lnTo>
                <a:lnTo>
                  <a:pt x="26" y="287"/>
                </a:lnTo>
                <a:lnTo>
                  <a:pt x="29" y="287"/>
                </a:lnTo>
                <a:lnTo>
                  <a:pt x="29" y="287"/>
                </a:lnTo>
                <a:lnTo>
                  <a:pt x="34" y="287"/>
                </a:lnTo>
                <a:lnTo>
                  <a:pt x="34" y="287"/>
                </a:lnTo>
                <a:lnTo>
                  <a:pt x="36" y="287"/>
                </a:lnTo>
                <a:lnTo>
                  <a:pt x="36" y="287"/>
                </a:lnTo>
                <a:lnTo>
                  <a:pt x="37" y="287"/>
                </a:lnTo>
                <a:lnTo>
                  <a:pt x="37" y="287"/>
                </a:lnTo>
                <a:lnTo>
                  <a:pt x="42" y="287"/>
                </a:lnTo>
                <a:lnTo>
                  <a:pt x="42" y="287"/>
                </a:lnTo>
                <a:lnTo>
                  <a:pt x="45" y="287"/>
                </a:lnTo>
                <a:lnTo>
                  <a:pt x="45" y="287"/>
                </a:lnTo>
                <a:lnTo>
                  <a:pt x="47" y="287"/>
                </a:lnTo>
                <a:lnTo>
                  <a:pt x="47" y="278"/>
                </a:lnTo>
                <a:lnTo>
                  <a:pt x="47" y="278"/>
                </a:lnTo>
                <a:lnTo>
                  <a:pt x="47" y="278"/>
                </a:lnTo>
                <a:lnTo>
                  <a:pt x="47" y="278"/>
                </a:lnTo>
                <a:lnTo>
                  <a:pt x="47" y="278"/>
                </a:lnTo>
                <a:lnTo>
                  <a:pt x="51" y="278"/>
                </a:lnTo>
                <a:lnTo>
                  <a:pt x="51" y="271"/>
                </a:lnTo>
                <a:lnTo>
                  <a:pt x="61" y="271"/>
                </a:lnTo>
                <a:lnTo>
                  <a:pt x="61" y="271"/>
                </a:lnTo>
                <a:lnTo>
                  <a:pt x="64" y="271"/>
                </a:lnTo>
                <a:lnTo>
                  <a:pt x="64" y="271"/>
                </a:lnTo>
                <a:lnTo>
                  <a:pt x="69" y="271"/>
                </a:lnTo>
                <a:lnTo>
                  <a:pt x="69" y="254"/>
                </a:lnTo>
                <a:lnTo>
                  <a:pt x="70" y="254"/>
                </a:lnTo>
                <a:lnTo>
                  <a:pt x="70" y="245"/>
                </a:lnTo>
                <a:lnTo>
                  <a:pt x="70" y="245"/>
                </a:lnTo>
                <a:lnTo>
                  <a:pt x="70" y="245"/>
                </a:lnTo>
                <a:lnTo>
                  <a:pt x="71" y="245"/>
                </a:lnTo>
                <a:lnTo>
                  <a:pt x="71" y="245"/>
                </a:lnTo>
                <a:lnTo>
                  <a:pt x="72" y="245"/>
                </a:lnTo>
                <a:lnTo>
                  <a:pt x="72" y="245"/>
                </a:lnTo>
                <a:lnTo>
                  <a:pt x="72" y="245"/>
                </a:lnTo>
                <a:lnTo>
                  <a:pt x="72" y="245"/>
                </a:lnTo>
                <a:lnTo>
                  <a:pt x="74" y="245"/>
                </a:lnTo>
                <a:lnTo>
                  <a:pt x="74" y="245"/>
                </a:lnTo>
                <a:lnTo>
                  <a:pt x="74" y="245"/>
                </a:lnTo>
                <a:lnTo>
                  <a:pt x="74" y="245"/>
                </a:lnTo>
                <a:lnTo>
                  <a:pt x="79" y="245"/>
                </a:lnTo>
                <a:lnTo>
                  <a:pt x="79" y="245"/>
                </a:lnTo>
                <a:lnTo>
                  <a:pt x="79" y="245"/>
                </a:lnTo>
                <a:lnTo>
                  <a:pt x="79" y="245"/>
                </a:lnTo>
                <a:lnTo>
                  <a:pt x="85" y="245"/>
                </a:lnTo>
                <a:lnTo>
                  <a:pt x="85" y="237"/>
                </a:lnTo>
                <a:lnTo>
                  <a:pt x="86" y="237"/>
                </a:lnTo>
                <a:lnTo>
                  <a:pt x="86" y="229"/>
                </a:lnTo>
                <a:lnTo>
                  <a:pt x="88" y="229"/>
                </a:lnTo>
                <a:lnTo>
                  <a:pt x="88" y="229"/>
                </a:lnTo>
                <a:lnTo>
                  <a:pt x="88" y="229"/>
                </a:lnTo>
                <a:lnTo>
                  <a:pt x="88" y="229"/>
                </a:lnTo>
                <a:lnTo>
                  <a:pt x="88" y="229"/>
                </a:lnTo>
                <a:lnTo>
                  <a:pt x="88" y="229"/>
                </a:lnTo>
                <a:lnTo>
                  <a:pt x="89" y="229"/>
                </a:lnTo>
                <a:lnTo>
                  <a:pt x="89" y="229"/>
                </a:lnTo>
                <a:lnTo>
                  <a:pt x="89" y="229"/>
                </a:lnTo>
                <a:lnTo>
                  <a:pt x="89" y="229"/>
                </a:lnTo>
                <a:lnTo>
                  <a:pt x="89" y="229"/>
                </a:lnTo>
                <a:lnTo>
                  <a:pt x="89" y="229"/>
                </a:lnTo>
                <a:lnTo>
                  <a:pt x="90" y="229"/>
                </a:lnTo>
                <a:lnTo>
                  <a:pt x="90" y="229"/>
                </a:lnTo>
                <a:lnTo>
                  <a:pt x="93" y="229"/>
                </a:lnTo>
                <a:lnTo>
                  <a:pt x="93" y="220"/>
                </a:lnTo>
                <a:lnTo>
                  <a:pt x="98" y="220"/>
                </a:lnTo>
                <a:lnTo>
                  <a:pt x="98" y="220"/>
                </a:lnTo>
                <a:lnTo>
                  <a:pt x="98" y="220"/>
                </a:lnTo>
                <a:lnTo>
                  <a:pt x="98" y="220"/>
                </a:lnTo>
                <a:lnTo>
                  <a:pt x="99" y="220"/>
                </a:lnTo>
                <a:lnTo>
                  <a:pt x="99" y="220"/>
                </a:lnTo>
                <a:lnTo>
                  <a:pt x="102" y="220"/>
                </a:lnTo>
                <a:lnTo>
                  <a:pt x="102" y="211"/>
                </a:lnTo>
                <a:lnTo>
                  <a:pt x="104" y="211"/>
                </a:lnTo>
                <a:lnTo>
                  <a:pt x="104" y="202"/>
                </a:lnTo>
                <a:lnTo>
                  <a:pt x="105" y="202"/>
                </a:lnTo>
                <a:lnTo>
                  <a:pt x="105" y="194"/>
                </a:lnTo>
                <a:lnTo>
                  <a:pt x="105" y="194"/>
                </a:lnTo>
                <a:lnTo>
                  <a:pt x="105" y="194"/>
                </a:lnTo>
                <a:lnTo>
                  <a:pt x="107" y="194"/>
                </a:lnTo>
                <a:lnTo>
                  <a:pt x="107" y="194"/>
                </a:lnTo>
                <a:lnTo>
                  <a:pt x="108" y="194"/>
                </a:lnTo>
                <a:lnTo>
                  <a:pt x="108" y="194"/>
                </a:lnTo>
                <a:lnTo>
                  <a:pt x="109" y="194"/>
                </a:lnTo>
                <a:lnTo>
                  <a:pt x="109" y="194"/>
                </a:lnTo>
                <a:lnTo>
                  <a:pt x="110" y="194"/>
                </a:lnTo>
                <a:lnTo>
                  <a:pt x="110" y="194"/>
                </a:lnTo>
                <a:lnTo>
                  <a:pt x="114" y="194"/>
                </a:lnTo>
                <a:lnTo>
                  <a:pt x="114" y="194"/>
                </a:lnTo>
                <a:lnTo>
                  <a:pt x="117" y="194"/>
                </a:lnTo>
                <a:lnTo>
                  <a:pt x="117" y="185"/>
                </a:lnTo>
                <a:lnTo>
                  <a:pt x="117" y="185"/>
                </a:lnTo>
                <a:lnTo>
                  <a:pt x="117" y="185"/>
                </a:lnTo>
                <a:lnTo>
                  <a:pt x="117" y="185"/>
                </a:lnTo>
                <a:lnTo>
                  <a:pt x="117" y="185"/>
                </a:lnTo>
                <a:lnTo>
                  <a:pt x="117" y="185"/>
                </a:lnTo>
                <a:lnTo>
                  <a:pt x="117" y="185"/>
                </a:lnTo>
                <a:lnTo>
                  <a:pt x="118" y="185"/>
                </a:lnTo>
                <a:lnTo>
                  <a:pt x="118" y="185"/>
                </a:lnTo>
                <a:lnTo>
                  <a:pt x="119" y="185"/>
                </a:lnTo>
                <a:lnTo>
                  <a:pt x="119" y="185"/>
                </a:lnTo>
                <a:lnTo>
                  <a:pt x="119" y="185"/>
                </a:lnTo>
                <a:lnTo>
                  <a:pt x="119" y="185"/>
                </a:lnTo>
                <a:lnTo>
                  <a:pt x="122" y="185"/>
                </a:lnTo>
                <a:lnTo>
                  <a:pt x="122" y="175"/>
                </a:lnTo>
                <a:lnTo>
                  <a:pt x="123" y="175"/>
                </a:lnTo>
                <a:lnTo>
                  <a:pt x="123" y="175"/>
                </a:lnTo>
                <a:lnTo>
                  <a:pt x="124" y="175"/>
                </a:lnTo>
                <a:lnTo>
                  <a:pt x="124" y="175"/>
                </a:lnTo>
                <a:lnTo>
                  <a:pt x="126" y="175"/>
                </a:lnTo>
                <a:lnTo>
                  <a:pt x="126" y="175"/>
                </a:lnTo>
                <a:lnTo>
                  <a:pt x="126" y="175"/>
                </a:lnTo>
                <a:lnTo>
                  <a:pt x="126" y="175"/>
                </a:lnTo>
                <a:lnTo>
                  <a:pt x="127" y="175"/>
                </a:lnTo>
                <a:lnTo>
                  <a:pt x="127" y="175"/>
                </a:lnTo>
                <a:lnTo>
                  <a:pt x="127" y="175"/>
                </a:lnTo>
                <a:lnTo>
                  <a:pt x="127" y="175"/>
                </a:lnTo>
                <a:lnTo>
                  <a:pt x="128" y="175"/>
                </a:lnTo>
                <a:lnTo>
                  <a:pt x="128" y="175"/>
                </a:lnTo>
                <a:lnTo>
                  <a:pt x="133" y="175"/>
                </a:lnTo>
                <a:lnTo>
                  <a:pt x="133" y="175"/>
                </a:lnTo>
                <a:lnTo>
                  <a:pt x="133" y="175"/>
                </a:lnTo>
                <a:lnTo>
                  <a:pt x="133" y="175"/>
                </a:lnTo>
                <a:lnTo>
                  <a:pt x="136" y="175"/>
                </a:lnTo>
                <a:lnTo>
                  <a:pt x="136" y="175"/>
                </a:lnTo>
                <a:lnTo>
                  <a:pt x="137" y="175"/>
                </a:lnTo>
                <a:lnTo>
                  <a:pt x="137" y="175"/>
                </a:lnTo>
                <a:lnTo>
                  <a:pt x="137" y="175"/>
                </a:lnTo>
                <a:lnTo>
                  <a:pt x="137" y="175"/>
                </a:lnTo>
                <a:lnTo>
                  <a:pt x="138" y="175"/>
                </a:lnTo>
                <a:lnTo>
                  <a:pt x="138" y="166"/>
                </a:lnTo>
                <a:lnTo>
                  <a:pt x="141" y="166"/>
                </a:lnTo>
                <a:lnTo>
                  <a:pt x="141" y="156"/>
                </a:lnTo>
                <a:lnTo>
                  <a:pt x="142" y="156"/>
                </a:lnTo>
                <a:lnTo>
                  <a:pt x="142" y="145"/>
                </a:lnTo>
                <a:lnTo>
                  <a:pt x="142" y="145"/>
                </a:lnTo>
                <a:lnTo>
                  <a:pt x="142" y="145"/>
                </a:lnTo>
                <a:lnTo>
                  <a:pt x="143" y="145"/>
                </a:lnTo>
                <a:lnTo>
                  <a:pt x="143" y="135"/>
                </a:lnTo>
                <a:lnTo>
                  <a:pt x="143" y="135"/>
                </a:lnTo>
                <a:lnTo>
                  <a:pt x="143" y="135"/>
                </a:lnTo>
                <a:lnTo>
                  <a:pt x="143" y="135"/>
                </a:lnTo>
                <a:lnTo>
                  <a:pt x="143" y="135"/>
                </a:lnTo>
                <a:lnTo>
                  <a:pt x="145" y="135"/>
                </a:lnTo>
                <a:lnTo>
                  <a:pt x="145" y="135"/>
                </a:lnTo>
                <a:lnTo>
                  <a:pt x="145" y="135"/>
                </a:lnTo>
                <a:lnTo>
                  <a:pt x="145" y="135"/>
                </a:lnTo>
                <a:lnTo>
                  <a:pt x="146" y="135"/>
                </a:lnTo>
                <a:lnTo>
                  <a:pt x="146" y="135"/>
                </a:lnTo>
                <a:lnTo>
                  <a:pt x="150" y="135"/>
                </a:lnTo>
                <a:lnTo>
                  <a:pt x="150" y="135"/>
                </a:lnTo>
                <a:lnTo>
                  <a:pt x="154" y="135"/>
                </a:lnTo>
                <a:lnTo>
                  <a:pt x="154" y="135"/>
                </a:lnTo>
                <a:lnTo>
                  <a:pt x="155" y="135"/>
                </a:lnTo>
                <a:lnTo>
                  <a:pt x="155" y="135"/>
                </a:lnTo>
                <a:lnTo>
                  <a:pt x="159" y="135"/>
                </a:lnTo>
                <a:lnTo>
                  <a:pt x="159" y="125"/>
                </a:lnTo>
                <a:lnTo>
                  <a:pt x="160" y="125"/>
                </a:lnTo>
                <a:lnTo>
                  <a:pt x="160" y="125"/>
                </a:lnTo>
                <a:lnTo>
                  <a:pt x="162" y="125"/>
                </a:lnTo>
                <a:lnTo>
                  <a:pt x="162" y="125"/>
                </a:lnTo>
                <a:lnTo>
                  <a:pt x="164" y="125"/>
                </a:lnTo>
                <a:lnTo>
                  <a:pt x="164" y="125"/>
                </a:lnTo>
                <a:lnTo>
                  <a:pt x="170" y="125"/>
                </a:lnTo>
                <a:lnTo>
                  <a:pt x="170" y="125"/>
                </a:lnTo>
                <a:lnTo>
                  <a:pt x="170" y="125"/>
                </a:lnTo>
                <a:lnTo>
                  <a:pt x="170" y="125"/>
                </a:lnTo>
                <a:lnTo>
                  <a:pt x="170" y="125"/>
                </a:lnTo>
                <a:lnTo>
                  <a:pt x="170" y="125"/>
                </a:lnTo>
                <a:lnTo>
                  <a:pt x="178" y="125"/>
                </a:lnTo>
                <a:lnTo>
                  <a:pt x="178" y="125"/>
                </a:lnTo>
                <a:lnTo>
                  <a:pt x="178" y="125"/>
                </a:lnTo>
                <a:lnTo>
                  <a:pt x="178" y="125"/>
                </a:lnTo>
                <a:lnTo>
                  <a:pt x="178" y="125"/>
                </a:lnTo>
                <a:lnTo>
                  <a:pt x="178" y="125"/>
                </a:lnTo>
                <a:lnTo>
                  <a:pt x="178" y="125"/>
                </a:lnTo>
                <a:lnTo>
                  <a:pt x="178" y="125"/>
                </a:lnTo>
                <a:lnTo>
                  <a:pt x="179" y="125"/>
                </a:lnTo>
                <a:lnTo>
                  <a:pt x="179" y="125"/>
                </a:lnTo>
                <a:lnTo>
                  <a:pt x="180" y="125"/>
                </a:lnTo>
                <a:lnTo>
                  <a:pt x="180" y="125"/>
                </a:lnTo>
                <a:lnTo>
                  <a:pt x="181" y="125"/>
                </a:lnTo>
                <a:lnTo>
                  <a:pt x="181" y="125"/>
                </a:lnTo>
                <a:lnTo>
                  <a:pt x="185" y="125"/>
                </a:lnTo>
                <a:lnTo>
                  <a:pt x="185" y="125"/>
                </a:lnTo>
                <a:lnTo>
                  <a:pt x="186" y="125"/>
                </a:lnTo>
                <a:lnTo>
                  <a:pt x="186" y="125"/>
                </a:lnTo>
                <a:lnTo>
                  <a:pt x="197" y="125"/>
                </a:lnTo>
                <a:lnTo>
                  <a:pt x="197" y="125"/>
                </a:lnTo>
                <a:lnTo>
                  <a:pt x="198" y="125"/>
                </a:lnTo>
                <a:lnTo>
                  <a:pt x="198" y="125"/>
                </a:lnTo>
                <a:lnTo>
                  <a:pt x="198" y="125"/>
                </a:lnTo>
                <a:lnTo>
                  <a:pt x="198" y="125"/>
                </a:lnTo>
                <a:lnTo>
                  <a:pt x="200" y="125"/>
                </a:lnTo>
                <a:lnTo>
                  <a:pt x="200" y="125"/>
                </a:lnTo>
                <a:lnTo>
                  <a:pt x="200" y="125"/>
                </a:lnTo>
                <a:lnTo>
                  <a:pt x="200" y="125"/>
                </a:lnTo>
                <a:lnTo>
                  <a:pt x="200" y="125"/>
                </a:lnTo>
                <a:lnTo>
                  <a:pt x="200" y="125"/>
                </a:lnTo>
                <a:lnTo>
                  <a:pt x="207" y="125"/>
                </a:lnTo>
                <a:lnTo>
                  <a:pt x="207" y="125"/>
                </a:lnTo>
                <a:lnTo>
                  <a:pt x="208" y="125"/>
                </a:lnTo>
                <a:lnTo>
                  <a:pt x="208" y="125"/>
                </a:lnTo>
                <a:lnTo>
                  <a:pt x="210" y="125"/>
                </a:lnTo>
                <a:lnTo>
                  <a:pt x="210" y="113"/>
                </a:lnTo>
                <a:lnTo>
                  <a:pt x="212" y="113"/>
                </a:lnTo>
                <a:lnTo>
                  <a:pt x="212" y="100"/>
                </a:lnTo>
                <a:lnTo>
                  <a:pt x="214" y="100"/>
                </a:lnTo>
                <a:lnTo>
                  <a:pt x="214" y="88"/>
                </a:lnTo>
                <a:lnTo>
                  <a:pt x="214" y="88"/>
                </a:lnTo>
                <a:lnTo>
                  <a:pt x="214" y="88"/>
                </a:lnTo>
                <a:lnTo>
                  <a:pt x="216" y="88"/>
                </a:lnTo>
                <a:lnTo>
                  <a:pt x="216" y="88"/>
                </a:lnTo>
                <a:lnTo>
                  <a:pt x="216" y="88"/>
                </a:lnTo>
                <a:lnTo>
                  <a:pt x="216" y="88"/>
                </a:lnTo>
                <a:lnTo>
                  <a:pt x="217" y="88"/>
                </a:lnTo>
                <a:lnTo>
                  <a:pt x="217" y="88"/>
                </a:lnTo>
                <a:lnTo>
                  <a:pt x="217" y="88"/>
                </a:lnTo>
                <a:lnTo>
                  <a:pt x="217" y="88"/>
                </a:lnTo>
                <a:lnTo>
                  <a:pt x="217" y="88"/>
                </a:lnTo>
                <a:lnTo>
                  <a:pt x="217" y="88"/>
                </a:lnTo>
                <a:lnTo>
                  <a:pt x="217" y="88"/>
                </a:lnTo>
                <a:lnTo>
                  <a:pt x="217" y="88"/>
                </a:lnTo>
                <a:lnTo>
                  <a:pt x="218" y="88"/>
                </a:lnTo>
                <a:lnTo>
                  <a:pt x="218" y="88"/>
                </a:lnTo>
                <a:lnTo>
                  <a:pt x="218" y="88"/>
                </a:lnTo>
                <a:lnTo>
                  <a:pt x="218" y="88"/>
                </a:lnTo>
                <a:lnTo>
                  <a:pt x="223" y="88"/>
                </a:lnTo>
                <a:lnTo>
                  <a:pt x="223" y="88"/>
                </a:lnTo>
                <a:lnTo>
                  <a:pt x="223" y="88"/>
                </a:lnTo>
                <a:lnTo>
                  <a:pt x="223" y="88"/>
                </a:lnTo>
                <a:lnTo>
                  <a:pt x="224" y="88"/>
                </a:lnTo>
                <a:lnTo>
                  <a:pt x="224" y="88"/>
                </a:lnTo>
                <a:lnTo>
                  <a:pt x="224" y="88"/>
                </a:lnTo>
                <a:lnTo>
                  <a:pt x="224" y="88"/>
                </a:lnTo>
                <a:lnTo>
                  <a:pt x="226" y="88"/>
                </a:lnTo>
                <a:lnTo>
                  <a:pt x="226" y="75"/>
                </a:lnTo>
                <a:lnTo>
                  <a:pt x="226" y="75"/>
                </a:lnTo>
                <a:lnTo>
                  <a:pt x="226" y="75"/>
                </a:lnTo>
                <a:lnTo>
                  <a:pt x="226" y="75"/>
                </a:lnTo>
                <a:lnTo>
                  <a:pt x="226" y="75"/>
                </a:lnTo>
                <a:lnTo>
                  <a:pt x="227" y="75"/>
                </a:lnTo>
                <a:lnTo>
                  <a:pt x="227" y="75"/>
                </a:lnTo>
                <a:lnTo>
                  <a:pt x="229" y="75"/>
                </a:lnTo>
                <a:lnTo>
                  <a:pt x="229" y="62"/>
                </a:lnTo>
                <a:lnTo>
                  <a:pt x="231" y="62"/>
                </a:lnTo>
                <a:lnTo>
                  <a:pt x="231" y="62"/>
                </a:lnTo>
                <a:lnTo>
                  <a:pt x="232" y="62"/>
                </a:lnTo>
                <a:lnTo>
                  <a:pt x="232" y="62"/>
                </a:lnTo>
                <a:lnTo>
                  <a:pt x="232" y="62"/>
                </a:lnTo>
                <a:lnTo>
                  <a:pt x="232" y="62"/>
                </a:lnTo>
                <a:lnTo>
                  <a:pt x="233" y="62"/>
                </a:lnTo>
                <a:lnTo>
                  <a:pt x="233" y="62"/>
                </a:lnTo>
                <a:lnTo>
                  <a:pt x="233" y="62"/>
                </a:lnTo>
                <a:lnTo>
                  <a:pt x="233" y="62"/>
                </a:lnTo>
                <a:lnTo>
                  <a:pt x="233" y="62"/>
                </a:lnTo>
                <a:lnTo>
                  <a:pt x="233" y="62"/>
                </a:lnTo>
                <a:lnTo>
                  <a:pt x="235" y="62"/>
                </a:lnTo>
                <a:lnTo>
                  <a:pt x="235" y="62"/>
                </a:lnTo>
                <a:lnTo>
                  <a:pt x="235" y="62"/>
                </a:lnTo>
                <a:lnTo>
                  <a:pt x="235" y="62"/>
                </a:lnTo>
                <a:lnTo>
                  <a:pt x="236" y="62"/>
                </a:lnTo>
                <a:lnTo>
                  <a:pt x="236" y="62"/>
                </a:lnTo>
                <a:lnTo>
                  <a:pt x="240" y="62"/>
                </a:lnTo>
                <a:lnTo>
                  <a:pt x="240" y="62"/>
                </a:lnTo>
                <a:lnTo>
                  <a:pt x="240" y="62"/>
                </a:lnTo>
                <a:lnTo>
                  <a:pt x="240" y="62"/>
                </a:lnTo>
                <a:lnTo>
                  <a:pt x="243" y="62"/>
                </a:lnTo>
                <a:lnTo>
                  <a:pt x="243" y="62"/>
                </a:lnTo>
                <a:lnTo>
                  <a:pt x="250" y="62"/>
                </a:lnTo>
                <a:lnTo>
                  <a:pt x="250" y="62"/>
                </a:lnTo>
                <a:lnTo>
                  <a:pt x="251" y="62"/>
                </a:lnTo>
                <a:lnTo>
                  <a:pt x="251" y="62"/>
                </a:lnTo>
                <a:lnTo>
                  <a:pt x="252" y="62"/>
                </a:lnTo>
                <a:lnTo>
                  <a:pt x="252" y="62"/>
                </a:lnTo>
                <a:lnTo>
                  <a:pt x="252" y="62"/>
                </a:lnTo>
                <a:lnTo>
                  <a:pt x="252" y="62"/>
                </a:lnTo>
                <a:lnTo>
                  <a:pt x="255" y="62"/>
                </a:lnTo>
                <a:lnTo>
                  <a:pt x="255" y="62"/>
                </a:lnTo>
                <a:lnTo>
                  <a:pt x="256" y="62"/>
                </a:lnTo>
                <a:lnTo>
                  <a:pt x="256" y="47"/>
                </a:lnTo>
                <a:lnTo>
                  <a:pt x="259" y="47"/>
                </a:lnTo>
                <a:lnTo>
                  <a:pt x="259" y="47"/>
                </a:lnTo>
                <a:lnTo>
                  <a:pt x="259" y="47"/>
                </a:lnTo>
                <a:lnTo>
                  <a:pt x="259" y="47"/>
                </a:lnTo>
                <a:lnTo>
                  <a:pt x="260" y="47"/>
                </a:lnTo>
                <a:lnTo>
                  <a:pt x="260" y="47"/>
                </a:lnTo>
                <a:lnTo>
                  <a:pt x="260" y="47"/>
                </a:lnTo>
                <a:lnTo>
                  <a:pt x="260" y="47"/>
                </a:lnTo>
                <a:lnTo>
                  <a:pt x="260" y="47"/>
                </a:lnTo>
                <a:lnTo>
                  <a:pt x="260" y="47"/>
                </a:lnTo>
                <a:lnTo>
                  <a:pt x="260" y="47"/>
                </a:lnTo>
                <a:lnTo>
                  <a:pt x="260" y="47"/>
                </a:lnTo>
                <a:lnTo>
                  <a:pt x="260" y="47"/>
                </a:lnTo>
                <a:lnTo>
                  <a:pt x="260" y="47"/>
                </a:lnTo>
                <a:lnTo>
                  <a:pt x="261" y="47"/>
                </a:lnTo>
                <a:lnTo>
                  <a:pt x="261" y="47"/>
                </a:lnTo>
                <a:lnTo>
                  <a:pt x="262" y="47"/>
                </a:lnTo>
                <a:lnTo>
                  <a:pt x="262" y="47"/>
                </a:lnTo>
                <a:lnTo>
                  <a:pt x="262" y="47"/>
                </a:lnTo>
                <a:lnTo>
                  <a:pt x="262" y="47"/>
                </a:lnTo>
                <a:lnTo>
                  <a:pt x="262" y="47"/>
                </a:lnTo>
                <a:lnTo>
                  <a:pt x="262" y="47"/>
                </a:lnTo>
                <a:lnTo>
                  <a:pt x="262" y="47"/>
                </a:lnTo>
                <a:lnTo>
                  <a:pt x="262" y="47"/>
                </a:lnTo>
                <a:lnTo>
                  <a:pt x="266" y="47"/>
                </a:lnTo>
                <a:lnTo>
                  <a:pt x="266" y="47"/>
                </a:lnTo>
                <a:lnTo>
                  <a:pt x="267" y="47"/>
                </a:lnTo>
                <a:lnTo>
                  <a:pt x="267" y="47"/>
                </a:lnTo>
                <a:lnTo>
                  <a:pt x="267" y="47"/>
                </a:lnTo>
                <a:lnTo>
                  <a:pt x="267" y="47"/>
                </a:lnTo>
                <a:lnTo>
                  <a:pt x="269" y="47"/>
                </a:lnTo>
                <a:lnTo>
                  <a:pt x="269" y="47"/>
                </a:lnTo>
                <a:lnTo>
                  <a:pt x="269" y="47"/>
                </a:lnTo>
                <a:lnTo>
                  <a:pt x="269" y="47"/>
                </a:lnTo>
                <a:lnTo>
                  <a:pt x="269" y="47"/>
                </a:lnTo>
                <a:lnTo>
                  <a:pt x="269" y="47"/>
                </a:lnTo>
                <a:lnTo>
                  <a:pt x="269" y="47"/>
                </a:lnTo>
                <a:lnTo>
                  <a:pt x="269" y="47"/>
                </a:lnTo>
                <a:lnTo>
                  <a:pt x="270" y="47"/>
                </a:lnTo>
                <a:lnTo>
                  <a:pt x="270" y="47"/>
                </a:lnTo>
                <a:lnTo>
                  <a:pt x="270" y="47"/>
                </a:lnTo>
                <a:lnTo>
                  <a:pt x="270" y="47"/>
                </a:lnTo>
                <a:lnTo>
                  <a:pt x="276" y="47"/>
                </a:lnTo>
                <a:lnTo>
                  <a:pt x="276" y="47"/>
                </a:lnTo>
                <a:lnTo>
                  <a:pt x="278" y="47"/>
                </a:lnTo>
                <a:lnTo>
                  <a:pt x="278" y="47"/>
                </a:lnTo>
                <a:lnTo>
                  <a:pt x="278" y="47"/>
                </a:lnTo>
                <a:lnTo>
                  <a:pt x="278" y="47"/>
                </a:lnTo>
                <a:lnTo>
                  <a:pt x="285" y="47"/>
                </a:lnTo>
                <a:lnTo>
                  <a:pt x="285" y="28"/>
                </a:lnTo>
                <a:lnTo>
                  <a:pt x="285" y="28"/>
                </a:lnTo>
                <a:lnTo>
                  <a:pt x="285" y="28"/>
                </a:lnTo>
                <a:lnTo>
                  <a:pt x="286" y="28"/>
                </a:lnTo>
                <a:lnTo>
                  <a:pt x="286" y="28"/>
                </a:lnTo>
                <a:lnTo>
                  <a:pt x="286" y="28"/>
                </a:lnTo>
                <a:lnTo>
                  <a:pt x="286" y="28"/>
                </a:lnTo>
                <a:lnTo>
                  <a:pt x="286" y="28"/>
                </a:lnTo>
                <a:lnTo>
                  <a:pt x="286" y="28"/>
                </a:lnTo>
                <a:lnTo>
                  <a:pt x="288" y="28"/>
                </a:lnTo>
                <a:lnTo>
                  <a:pt x="288" y="28"/>
                </a:lnTo>
                <a:lnTo>
                  <a:pt x="288" y="28"/>
                </a:lnTo>
                <a:lnTo>
                  <a:pt x="288" y="28"/>
                </a:lnTo>
                <a:lnTo>
                  <a:pt x="294" y="28"/>
                </a:lnTo>
                <a:lnTo>
                  <a:pt x="294" y="28"/>
                </a:lnTo>
                <a:lnTo>
                  <a:pt x="295" y="28"/>
                </a:lnTo>
                <a:lnTo>
                  <a:pt x="295" y="28"/>
                </a:lnTo>
                <a:lnTo>
                  <a:pt x="295" y="28"/>
                </a:lnTo>
                <a:lnTo>
                  <a:pt x="295" y="28"/>
                </a:lnTo>
                <a:lnTo>
                  <a:pt x="295" y="28"/>
                </a:lnTo>
                <a:lnTo>
                  <a:pt x="295" y="28"/>
                </a:lnTo>
                <a:lnTo>
                  <a:pt x="297" y="28"/>
                </a:lnTo>
                <a:lnTo>
                  <a:pt x="297" y="28"/>
                </a:lnTo>
                <a:lnTo>
                  <a:pt x="299" y="28"/>
                </a:lnTo>
                <a:lnTo>
                  <a:pt x="299" y="28"/>
                </a:lnTo>
                <a:lnTo>
                  <a:pt x="299" y="28"/>
                </a:lnTo>
                <a:lnTo>
                  <a:pt x="299" y="28"/>
                </a:lnTo>
                <a:lnTo>
                  <a:pt x="303" y="28"/>
                </a:lnTo>
                <a:lnTo>
                  <a:pt x="303" y="28"/>
                </a:lnTo>
                <a:lnTo>
                  <a:pt x="307" y="28"/>
                </a:lnTo>
                <a:lnTo>
                  <a:pt x="307" y="28"/>
                </a:lnTo>
                <a:lnTo>
                  <a:pt x="307" y="28"/>
                </a:lnTo>
                <a:lnTo>
                  <a:pt x="307" y="28"/>
                </a:lnTo>
                <a:lnTo>
                  <a:pt x="307" y="28"/>
                </a:lnTo>
                <a:lnTo>
                  <a:pt x="307" y="28"/>
                </a:lnTo>
                <a:lnTo>
                  <a:pt x="307" y="28"/>
                </a:lnTo>
                <a:lnTo>
                  <a:pt x="307" y="28"/>
                </a:lnTo>
                <a:lnTo>
                  <a:pt x="312" y="28"/>
                </a:lnTo>
                <a:lnTo>
                  <a:pt x="312" y="28"/>
                </a:lnTo>
                <a:lnTo>
                  <a:pt x="314" y="28"/>
                </a:lnTo>
                <a:lnTo>
                  <a:pt x="314" y="28"/>
                </a:lnTo>
                <a:lnTo>
                  <a:pt x="316" y="28"/>
                </a:lnTo>
                <a:lnTo>
                  <a:pt x="316" y="28"/>
                </a:lnTo>
                <a:lnTo>
                  <a:pt x="316" y="28"/>
                </a:lnTo>
                <a:lnTo>
                  <a:pt x="316" y="28"/>
                </a:lnTo>
                <a:lnTo>
                  <a:pt x="316" y="28"/>
                </a:lnTo>
                <a:lnTo>
                  <a:pt x="316" y="28"/>
                </a:lnTo>
                <a:lnTo>
                  <a:pt x="316" y="28"/>
                </a:lnTo>
                <a:lnTo>
                  <a:pt x="316" y="28"/>
                </a:lnTo>
                <a:lnTo>
                  <a:pt x="318" y="28"/>
                </a:lnTo>
                <a:lnTo>
                  <a:pt x="318" y="28"/>
                </a:lnTo>
                <a:lnTo>
                  <a:pt x="322" y="28"/>
                </a:lnTo>
                <a:lnTo>
                  <a:pt x="322" y="28"/>
                </a:lnTo>
                <a:lnTo>
                  <a:pt x="322" y="28"/>
                </a:lnTo>
                <a:lnTo>
                  <a:pt x="322" y="28"/>
                </a:lnTo>
                <a:lnTo>
                  <a:pt x="323" y="28"/>
                </a:lnTo>
                <a:lnTo>
                  <a:pt x="323" y="28"/>
                </a:lnTo>
                <a:lnTo>
                  <a:pt x="324" y="28"/>
                </a:lnTo>
                <a:lnTo>
                  <a:pt x="324" y="28"/>
                </a:lnTo>
                <a:lnTo>
                  <a:pt x="326" y="28"/>
                </a:lnTo>
                <a:lnTo>
                  <a:pt x="326" y="28"/>
                </a:lnTo>
                <a:lnTo>
                  <a:pt x="326" y="28"/>
                </a:lnTo>
                <a:lnTo>
                  <a:pt x="326" y="28"/>
                </a:lnTo>
                <a:lnTo>
                  <a:pt x="326" y="28"/>
                </a:lnTo>
                <a:lnTo>
                  <a:pt x="326" y="28"/>
                </a:lnTo>
                <a:lnTo>
                  <a:pt x="326" y="28"/>
                </a:lnTo>
                <a:lnTo>
                  <a:pt x="326" y="28"/>
                </a:lnTo>
                <a:lnTo>
                  <a:pt x="333" y="28"/>
                </a:lnTo>
                <a:lnTo>
                  <a:pt x="333" y="28"/>
                </a:lnTo>
                <a:lnTo>
                  <a:pt x="335" y="28"/>
                </a:lnTo>
                <a:lnTo>
                  <a:pt x="335" y="28"/>
                </a:lnTo>
                <a:lnTo>
                  <a:pt x="337" y="28"/>
                </a:lnTo>
                <a:lnTo>
                  <a:pt x="337" y="0"/>
                </a:lnTo>
                <a:lnTo>
                  <a:pt x="340" y="0"/>
                </a:lnTo>
                <a:lnTo>
                  <a:pt x="340" y="0"/>
                </a:lnTo>
                <a:lnTo>
                  <a:pt x="341" y="0"/>
                </a:lnTo>
                <a:lnTo>
                  <a:pt x="341" y="0"/>
                </a:lnTo>
              </a:path>
            </a:pathLst>
          </a:custGeom>
          <a:noFill/>
          <a:ln w="57150" cmpd="sng">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423" name="Freeform 15"/>
          <p:cNvSpPr>
            <a:spLocks/>
          </p:cNvSpPr>
          <p:nvPr/>
        </p:nvSpPr>
        <p:spPr bwMode="auto">
          <a:xfrm>
            <a:off x="1625600" y="2070100"/>
            <a:ext cx="5543550" cy="2324100"/>
          </a:xfrm>
          <a:custGeom>
            <a:avLst/>
            <a:gdLst>
              <a:gd name="T0" fmla="*/ 123 w 1515"/>
              <a:gd name="T1" fmla="*/ 1416 h 1444"/>
              <a:gd name="T2" fmla="*/ 236 w 1515"/>
              <a:gd name="T3" fmla="*/ 1378 h 1444"/>
              <a:gd name="T4" fmla="*/ 308 w 1515"/>
              <a:gd name="T5" fmla="*/ 1337 h 1444"/>
              <a:gd name="T6" fmla="*/ 348 w 1515"/>
              <a:gd name="T7" fmla="*/ 1300 h 1444"/>
              <a:gd name="T8" fmla="*/ 371 w 1515"/>
              <a:gd name="T9" fmla="*/ 1251 h 1444"/>
              <a:gd name="T10" fmla="*/ 413 w 1515"/>
              <a:gd name="T11" fmla="*/ 1213 h 1444"/>
              <a:gd name="T12" fmla="*/ 465 w 1515"/>
              <a:gd name="T13" fmla="*/ 1173 h 1444"/>
              <a:gd name="T14" fmla="*/ 478 w 1515"/>
              <a:gd name="T15" fmla="*/ 1119 h 1444"/>
              <a:gd name="T16" fmla="*/ 541 w 1515"/>
              <a:gd name="T17" fmla="*/ 1078 h 1444"/>
              <a:gd name="T18" fmla="*/ 590 w 1515"/>
              <a:gd name="T19" fmla="*/ 1024 h 1444"/>
              <a:gd name="T20" fmla="*/ 621 w 1515"/>
              <a:gd name="T21" fmla="*/ 975 h 1444"/>
              <a:gd name="T22" fmla="*/ 675 w 1515"/>
              <a:gd name="T23" fmla="*/ 930 h 1444"/>
              <a:gd name="T24" fmla="*/ 707 w 1515"/>
              <a:gd name="T25" fmla="*/ 889 h 1444"/>
              <a:gd name="T26" fmla="*/ 756 w 1515"/>
              <a:gd name="T27" fmla="*/ 851 h 1444"/>
              <a:gd name="T28" fmla="*/ 784 w 1515"/>
              <a:gd name="T29" fmla="*/ 814 h 1444"/>
              <a:gd name="T30" fmla="*/ 814 w 1515"/>
              <a:gd name="T31" fmla="*/ 781 h 1444"/>
              <a:gd name="T32" fmla="*/ 827 w 1515"/>
              <a:gd name="T33" fmla="*/ 741 h 1444"/>
              <a:gd name="T34" fmla="*/ 847 w 1515"/>
              <a:gd name="T35" fmla="*/ 695 h 1444"/>
              <a:gd name="T36" fmla="*/ 885 w 1515"/>
              <a:gd name="T37" fmla="*/ 659 h 1444"/>
              <a:gd name="T38" fmla="*/ 932 w 1515"/>
              <a:gd name="T39" fmla="*/ 617 h 1444"/>
              <a:gd name="T40" fmla="*/ 954 w 1515"/>
              <a:gd name="T41" fmla="*/ 567 h 1444"/>
              <a:gd name="T42" fmla="*/ 1018 w 1515"/>
              <a:gd name="T43" fmla="*/ 527 h 1444"/>
              <a:gd name="T44" fmla="*/ 1049 w 1515"/>
              <a:gd name="T45" fmla="*/ 494 h 1444"/>
              <a:gd name="T46" fmla="*/ 1064 w 1515"/>
              <a:gd name="T47" fmla="*/ 427 h 1444"/>
              <a:gd name="T48" fmla="*/ 1087 w 1515"/>
              <a:gd name="T49" fmla="*/ 390 h 1444"/>
              <a:gd name="T50" fmla="*/ 1125 w 1515"/>
              <a:gd name="T51" fmla="*/ 370 h 1444"/>
              <a:gd name="T52" fmla="*/ 1144 w 1515"/>
              <a:gd name="T53" fmla="*/ 361 h 1444"/>
              <a:gd name="T54" fmla="*/ 1149 w 1515"/>
              <a:gd name="T55" fmla="*/ 353 h 1444"/>
              <a:gd name="T56" fmla="*/ 1156 w 1515"/>
              <a:gd name="T57" fmla="*/ 332 h 1444"/>
              <a:gd name="T58" fmla="*/ 1164 w 1515"/>
              <a:gd name="T59" fmla="*/ 328 h 1444"/>
              <a:gd name="T60" fmla="*/ 1171 w 1515"/>
              <a:gd name="T61" fmla="*/ 310 h 1444"/>
              <a:gd name="T62" fmla="*/ 1177 w 1515"/>
              <a:gd name="T63" fmla="*/ 298 h 1444"/>
              <a:gd name="T64" fmla="*/ 1182 w 1515"/>
              <a:gd name="T65" fmla="*/ 280 h 1444"/>
              <a:gd name="T66" fmla="*/ 1199 w 1515"/>
              <a:gd name="T67" fmla="*/ 257 h 1444"/>
              <a:gd name="T68" fmla="*/ 1208 w 1515"/>
              <a:gd name="T69" fmla="*/ 248 h 1444"/>
              <a:gd name="T70" fmla="*/ 1218 w 1515"/>
              <a:gd name="T71" fmla="*/ 248 h 1444"/>
              <a:gd name="T72" fmla="*/ 1233 w 1515"/>
              <a:gd name="T73" fmla="*/ 243 h 1444"/>
              <a:gd name="T74" fmla="*/ 1242 w 1515"/>
              <a:gd name="T75" fmla="*/ 239 h 1444"/>
              <a:gd name="T76" fmla="*/ 1256 w 1515"/>
              <a:gd name="T77" fmla="*/ 229 h 1444"/>
              <a:gd name="T78" fmla="*/ 1269 w 1515"/>
              <a:gd name="T79" fmla="*/ 220 h 1444"/>
              <a:gd name="T80" fmla="*/ 1278 w 1515"/>
              <a:gd name="T81" fmla="*/ 215 h 1444"/>
              <a:gd name="T82" fmla="*/ 1288 w 1515"/>
              <a:gd name="T83" fmla="*/ 185 h 1444"/>
              <a:gd name="T84" fmla="*/ 1290 w 1515"/>
              <a:gd name="T85" fmla="*/ 180 h 1444"/>
              <a:gd name="T86" fmla="*/ 1299 w 1515"/>
              <a:gd name="T87" fmla="*/ 165 h 1444"/>
              <a:gd name="T88" fmla="*/ 1309 w 1515"/>
              <a:gd name="T89" fmla="*/ 160 h 1444"/>
              <a:gd name="T90" fmla="*/ 1316 w 1515"/>
              <a:gd name="T91" fmla="*/ 160 h 1444"/>
              <a:gd name="T92" fmla="*/ 1326 w 1515"/>
              <a:gd name="T93" fmla="*/ 139 h 1444"/>
              <a:gd name="T94" fmla="*/ 1334 w 1515"/>
              <a:gd name="T95" fmla="*/ 133 h 1444"/>
              <a:gd name="T96" fmla="*/ 1342 w 1515"/>
              <a:gd name="T97" fmla="*/ 128 h 1444"/>
              <a:gd name="T98" fmla="*/ 1354 w 1515"/>
              <a:gd name="T99" fmla="*/ 117 h 1444"/>
              <a:gd name="T100" fmla="*/ 1368 w 1515"/>
              <a:gd name="T101" fmla="*/ 100 h 1444"/>
              <a:gd name="T102" fmla="*/ 1383 w 1515"/>
              <a:gd name="T103" fmla="*/ 89 h 1444"/>
              <a:gd name="T104" fmla="*/ 1398 w 1515"/>
              <a:gd name="T105" fmla="*/ 60 h 1444"/>
              <a:gd name="T106" fmla="*/ 1406 w 1515"/>
              <a:gd name="T107" fmla="*/ 42 h 1444"/>
              <a:gd name="T108" fmla="*/ 1420 w 1515"/>
              <a:gd name="T109" fmla="*/ 24 h 1444"/>
              <a:gd name="T110" fmla="*/ 1437 w 1515"/>
              <a:gd name="T111" fmla="*/ 19 h 1444"/>
              <a:gd name="T112" fmla="*/ 1458 w 1515"/>
              <a:gd name="T113" fmla="*/ 7 h 1444"/>
              <a:gd name="T114" fmla="*/ 1477 w 1515"/>
              <a:gd name="T115" fmla="*/ 7 h 1444"/>
              <a:gd name="T116" fmla="*/ 1488 w 1515"/>
              <a:gd name="T117" fmla="*/ 7 h 1444"/>
              <a:gd name="T118" fmla="*/ 1494 w 1515"/>
              <a:gd name="T119" fmla="*/ 0 h 1444"/>
              <a:gd name="T120" fmla="*/ 1504 w 1515"/>
              <a:gd name="T121" fmla="*/ 0 h 1444"/>
              <a:gd name="T122" fmla="*/ 1510 w 1515"/>
              <a:gd name="T123" fmla="*/ 0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 h="1444">
                <a:moveTo>
                  <a:pt x="0" y="1444"/>
                </a:moveTo>
                <a:lnTo>
                  <a:pt x="14" y="1444"/>
                </a:lnTo>
                <a:lnTo>
                  <a:pt x="14" y="1440"/>
                </a:lnTo>
                <a:lnTo>
                  <a:pt x="19" y="1440"/>
                </a:lnTo>
                <a:lnTo>
                  <a:pt x="19" y="1436"/>
                </a:lnTo>
                <a:lnTo>
                  <a:pt x="27" y="1436"/>
                </a:lnTo>
                <a:lnTo>
                  <a:pt x="27" y="1432"/>
                </a:lnTo>
                <a:lnTo>
                  <a:pt x="59" y="1432"/>
                </a:lnTo>
                <a:lnTo>
                  <a:pt x="59" y="1427"/>
                </a:lnTo>
                <a:lnTo>
                  <a:pt x="91" y="1427"/>
                </a:lnTo>
                <a:lnTo>
                  <a:pt x="91" y="1423"/>
                </a:lnTo>
                <a:lnTo>
                  <a:pt x="93" y="1423"/>
                </a:lnTo>
                <a:lnTo>
                  <a:pt x="93" y="1419"/>
                </a:lnTo>
                <a:lnTo>
                  <a:pt x="97" y="1419"/>
                </a:lnTo>
                <a:lnTo>
                  <a:pt x="97" y="1416"/>
                </a:lnTo>
                <a:lnTo>
                  <a:pt x="123" y="1416"/>
                </a:lnTo>
                <a:lnTo>
                  <a:pt x="123" y="1407"/>
                </a:lnTo>
                <a:lnTo>
                  <a:pt x="155" y="1407"/>
                </a:lnTo>
                <a:lnTo>
                  <a:pt x="155" y="1403"/>
                </a:lnTo>
                <a:lnTo>
                  <a:pt x="162" y="1403"/>
                </a:lnTo>
                <a:lnTo>
                  <a:pt x="162" y="1399"/>
                </a:lnTo>
                <a:lnTo>
                  <a:pt x="178" y="1399"/>
                </a:lnTo>
                <a:lnTo>
                  <a:pt x="178" y="1394"/>
                </a:lnTo>
                <a:lnTo>
                  <a:pt x="179" y="1394"/>
                </a:lnTo>
                <a:lnTo>
                  <a:pt x="179" y="1390"/>
                </a:lnTo>
                <a:lnTo>
                  <a:pt x="186" y="1390"/>
                </a:lnTo>
                <a:lnTo>
                  <a:pt x="186" y="1387"/>
                </a:lnTo>
                <a:lnTo>
                  <a:pt x="212" y="1387"/>
                </a:lnTo>
                <a:lnTo>
                  <a:pt x="212" y="1383"/>
                </a:lnTo>
                <a:lnTo>
                  <a:pt x="229" y="1383"/>
                </a:lnTo>
                <a:lnTo>
                  <a:pt x="229" y="1378"/>
                </a:lnTo>
                <a:lnTo>
                  <a:pt x="236" y="1378"/>
                </a:lnTo>
                <a:lnTo>
                  <a:pt x="236" y="1374"/>
                </a:lnTo>
                <a:lnTo>
                  <a:pt x="238" y="1374"/>
                </a:lnTo>
                <a:lnTo>
                  <a:pt x="238" y="1370"/>
                </a:lnTo>
                <a:lnTo>
                  <a:pt x="245" y="1370"/>
                </a:lnTo>
                <a:lnTo>
                  <a:pt x="245" y="1361"/>
                </a:lnTo>
                <a:lnTo>
                  <a:pt x="247" y="1361"/>
                </a:lnTo>
                <a:lnTo>
                  <a:pt x="247" y="1357"/>
                </a:lnTo>
                <a:lnTo>
                  <a:pt x="262" y="1357"/>
                </a:lnTo>
                <a:lnTo>
                  <a:pt x="262" y="1350"/>
                </a:lnTo>
                <a:lnTo>
                  <a:pt x="272" y="1350"/>
                </a:lnTo>
                <a:lnTo>
                  <a:pt x="272" y="1345"/>
                </a:lnTo>
                <a:lnTo>
                  <a:pt x="293" y="1345"/>
                </a:lnTo>
                <a:lnTo>
                  <a:pt x="293" y="1341"/>
                </a:lnTo>
                <a:lnTo>
                  <a:pt x="295" y="1341"/>
                </a:lnTo>
                <a:lnTo>
                  <a:pt x="295" y="1337"/>
                </a:lnTo>
                <a:lnTo>
                  <a:pt x="308" y="1337"/>
                </a:lnTo>
                <a:lnTo>
                  <a:pt x="308" y="1333"/>
                </a:lnTo>
                <a:lnTo>
                  <a:pt x="313" y="1333"/>
                </a:lnTo>
                <a:lnTo>
                  <a:pt x="313" y="1328"/>
                </a:lnTo>
                <a:lnTo>
                  <a:pt x="321" y="1328"/>
                </a:lnTo>
                <a:lnTo>
                  <a:pt x="321" y="1325"/>
                </a:lnTo>
                <a:lnTo>
                  <a:pt x="324" y="1325"/>
                </a:lnTo>
                <a:lnTo>
                  <a:pt x="324" y="1321"/>
                </a:lnTo>
                <a:lnTo>
                  <a:pt x="336" y="1321"/>
                </a:lnTo>
                <a:lnTo>
                  <a:pt x="336" y="1317"/>
                </a:lnTo>
                <a:lnTo>
                  <a:pt x="338" y="1317"/>
                </a:lnTo>
                <a:lnTo>
                  <a:pt x="338" y="1312"/>
                </a:lnTo>
                <a:lnTo>
                  <a:pt x="341" y="1312"/>
                </a:lnTo>
                <a:lnTo>
                  <a:pt x="341" y="1304"/>
                </a:lnTo>
                <a:lnTo>
                  <a:pt x="343" y="1304"/>
                </a:lnTo>
                <a:lnTo>
                  <a:pt x="343" y="1300"/>
                </a:lnTo>
                <a:lnTo>
                  <a:pt x="348" y="1300"/>
                </a:lnTo>
                <a:lnTo>
                  <a:pt x="348" y="1292"/>
                </a:lnTo>
                <a:lnTo>
                  <a:pt x="350" y="1292"/>
                </a:lnTo>
                <a:lnTo>
                  <a:pt x="350" y="1288"/>
                </a:lnTo>
                <a:lnTo>
                  <a:pt x="352" y="1288"/>
                </a:lnTo>
                <a:lnTo>
                  <a:pt x="352" y="1275"/>
                </a:lnTo>
                <a:lnTo>
                  <a:pt x="357" y="1275"/>
                </a:lnTo>
                <a:lnTo>
                  <a:pt x="357" y="1271"/>
                </a:lnTo>
                <a:lnTo>
                  <a:pt x="359" y="1271"/>
                </a:lnTo>
                <a:lnTo>
                  <a:pt x="359" y="1268"/>
                </a:lnTo>
                <a:lnTo>
                  <a:pt x="360" y="1268"/>
                </a:lnTo>
                <a:lnTo>
                  <a:pt x="360" y="1262"/>
                </a:lnTo>
                <a:lnTo>
                  <a:pt x="361" y="1262"/>
                </a:lnTo>
                <a:lnTo>
                  <a:pt x="361" y="1255"/>
                </a:lnTo>
                <a:lnTo>
                  <a:pt x="367" y="1255"/>
                </a:lnTo>
                <a:lnTo>
                  <a:pt x="367" y="1251"/>
                </a:lnTo>
                <a:lnTo>
                  <a:pt x="371" y="1251"/>
                </a:lnTo>
                <a:lnTo>
                  <a:pt x="371" y="1246"/>
                </a:lnTo>
                <a:lnTo>
                  <a:pt x="375" y="1246"/>
                </a:lnTo>
                <a:lnTo>
                  <a:pt x="375" y="1242"/>
                </a:lnTo>
                <a:lnTo>
                  <a:pt x="378" y="1242"/>
                </a:lnTo>
                <a:lnTo>
                  <a:pt x="378" y="1235"/>
                </a:lnTo>
                <a:lnTo>
                  <a:pt x="385" y="1235"/>
                </a:lnTo>
                <a:lnTo>
                  <a:pt x="385" y="1230"/>
                </a:lnTo>
                <a:lnTo>
                  <a:pt x="395" y="1230"/>
                </a:lnTo>
                <a:lnTo>
                  <a:pt x="395" y="1226"/>
                </a:lnTo>
                <a:lnTo>
                  <a:pt x="404" y="1226"/>
                </a:lnTo>
                <a:lnTo>
                  <a:pt x="404" y="1222"/>
                </a:lnTo>
                <a:lnTo>
                  <a:pt x="405" y="1222"/>
                </a:lnTo>
                <a:lnTo>
                  <a:pt x="405" y="1218"/>
                </a:lnTo>
                <a:lnTo>
                  <a:pt x="409" y="1218"/>
                </a:lnTo>
                <a:lnTo>
                  <a:pt x="409" y="1213"/>
                </a:lnTo>
                <a:lnTo>
                  <a:pt x="413" y="1213"/>
                </a:lnTo>
                <a:lnTo>
                  <a:pt x="413" y="1209"/>
                </a:lnTo>
                <a:lnTo>
                  <a:pt x="428" y="1209"/>
                </a:lnTo>
                <a:lnTo>
                  <a:pt x="428" y="1197"/>
                </a:lnTo>
                <a:lnTo>
                  <a:pt x="437" y="1197"/>
                </a:lnTo>
                <a:lnTo>
                  <a:pt x="437" y="1193"/>
                </a:lnTo>
                <a:lnTo>
                  <a:pt x="442" y="1193"/>
                </a:lnTo>
                <a:lnTo>
                  <a:pt x="442" y="1189"/>
                </a:lnTo>
                <a:lnTo>
                  <a:pt x="450" y="1189"/>
                </a:lnTo>
                <a:lnTo>
                  <a:pt x="450" y="1185"/>
                </a:lnTo>
                <a:lnTo>
                  <a:pt x="454" y="1185"/>
                </a:lnTo>
                <a:lnTo>
                  <a:pt x="454" y="1180"/>
                </a:lnTo>
                <a:lnTo>
                  <a:pt x="457" y="1180"/>
                </a:lnTo>
                <a:lnTo>
                  <a:pt x="457" y="1176"/>
                </a:lnTo>
                <a:lnTo>
                  <a:pt x="460" y="1176"/>
                </a:lnTo>
                <a:lnTo>
                  <a:pt x="460" y="1173"/>
                </a:lnTo>
                <a:lnTo>
                  <a:pt x="465" y="1173"/>
                </a:lnTo>
                <a:lnTo>
                  <a:pt x="465" y="1160"/>
                </a:lnTo>
                <a:lnTo>
                  <a:pt x="466" y="1160"/>
                </a:lnTo>
                <a:lnTo>
                  <a:pt x="466" y="1156"/>
                </a:lnTo>
                <a:lnTo>
                  <a:pt x="467" y="1156"/>
                </a:lnTo>
                <a:lnTo>
                  <a:pt x="467" y="1147"/>
                </a:lnTo>
                <a:lnTo>
                  <a:pt x="469" y="1147"/>
                </a:lnTo>
                <a:lnTo>
                  <a:pt x="469" y="1143"/>
                </a:lnTo>
                <a:lnTo>
                  <a:pt x="470" y="1143"/>
                </a:lnTo>
                <a:lnTo>
                  <a:pt x="470" y="1140"/>
                </a:lnTo>
                <a:lnTo>
                  <a:pt x="471" y="1140"/>
                </a:lnTo>
                <a:lnTo>
                  <a:pt x="471" y="1127"/>
                </a:lnTo>
                <a:lnTo>
                  <a:pt x="473" y="1127"/>
                </a:lnTo>
                <a:lnTo>
                  <a:pt x="473" y="1123"/>
                </a:lnTo>
                <a:lnTo>
                  <a:pt x="475" y="1123"/>
                </a:lnTo>
                <a:lnTo>
                  <a:pt x="475" y="1119"/>
                </a:lnTo>
                <a:lnTo>
                  <a:pt x="478" y="1119"/>
                </a:lnTo>
                <a:lnTo>
                  <a:pt x="478" y="1114"/>
                </a:lnTo>
                <a:lnTo>
                  <a:pt x="486" y="1114"/>
                </a:lnTo>
                <a:lnTo>
                  <a:pt x="486" y="1103"/>
                </a:lnTo>
                <a:lnTo>
                  <a:pt x="502" y="1103"/>
                </a:lnTo>
                <a:lnTo>
                  <a:pt x="502" y="1098"/>
                </a:lnTo>
                <a:lnTo>
                  <a:pt x="516" y="1098"/>
                </a:lnTo>
                <a:lnTo>
                  <a:pt x="516" y="1094"/>
                </a:lnTo>
                <a:lnTo>
                  <a:pt x="517" y="1094"/>
                </a:lnTo>
                <a:lnTo>
                  <a:pt x="517" y="1090"/>
                </a:lnTo>
                <a:lnTo>
                  <a:pt x="533" y="1090"/>
                </a:lnTo>
                <a:lnTo>
                  <a:pt x="533" y="1086"/>
                </a:lnTo>
                <a:lnTo>
                  <a:pt x="536" y="1086"/>
                </a:lnTo>
                <a:lnTo>
                  <a:pt x="536" y="1081"/>
                </a:lnTo>
                <a:lnTo>
                  <a:pt x="538" y="1081"/>
                </a:lnTo>
                <a:lnTo>
                  <a:pt x="538" y="1078"/>
                </a:lnTo>
                <a:lnTo>
                  <a:pt x="541" y="1078"/>
                </a:lnTo>
                <a:lnTo>
                  <a:pt x="541" y="1070"/>
                </a:lnTo>
                <a:lnTo>
                  <a:pt x="545" y="1070"/>
                </a:lnTo>
                <a:lnTo>
                  <a:pt x="545" y="1065"/>
                </a:lnTo>
                <a:lnTo>
                  <a:pt x="551" y="1065"/>
                </a:lnTo>
                <a:lnTo>
                  <a:pt x="551" y="1061"/>
                </a:lnTo>
                <a:lnTo>
                  <a:pt x="554" y="1061"/>
                </a:lnTo>
                <a:lnTo>
                  <a:pt x="554" y="1057"/>
                </a:lnTo>
                <a:lnTo>
                  <a:pt x="579" y="1057"/>
                </a:lnTo>
                <a:lnTo>
                  <a:pt x="579" y="1054"/>
                </a:lnTo>
                <a:lnTo>
                  <a:pt x="584" y="1054"/>
                </a:lnTo>
                <a:lnTo>
                  <a:pt x="584" y="1049"/>
                </a:lnTo>
                <a:lnTo>
                  <a:pt x="585" y="1049"/>
                </a:lnTo>
                <a:lnTo>
                  <a:pt x="585" y="1037"/>
                </a:lnTo>
                <a:lnTo>
                  <a:pt x="586" y="1037"/>
                </a:lnTo>
                <a:lnTo>
                  <a:pt x="586" y="1024"/>
                </a:lnTo>
                <a:lnTo>
                  <a:pt x="590" y="1024"/>
                </a:lnTo>
                <a:lnTo>
                  <a:pt x="590" y="1021"/>
                </a:lnTo>
                <a:lnTo>
                  <a:pt x="594" y="1021"/>
                </a:lnTo>
                <a:lnTo>
                  <a:pt x="594" y="1012"/>
                </a:lnTo>
                <a:lnTo>
                  <a:pt x="597" y="1012"/>
                </a:lnTo>
                <a:lnTo>
                  <a:pt x="597" y="1008"/>
                </a:lnTo>
                <a:lnTo>
                  <a:pt x="602" y="1008"/>
                </a:lnTo>
                <a:lnTo>
                  <a:pt x="602" y="995"/>
                </a:lnTo>
                <a:lnTo>
                  <a:pt x="604" y="995"/>
                </a:lnTo>
                <a:lnTo>
                  <a:pt x="604" y="988"/>
                </a:lnTo>
                <a:lnTo>
                  <a:pt x="607" y="988"/>
                </a:lnTo>
                <a:lnTo>
                  <a:pt x="607" y="983"/>
                </a:lnTo>
                <a:lnTo>
                  <a:pt x="609" y="983"/>
                </a:lnTo>
                <a:lnTo>
                  <a:pt x="609" y="979"/>
                </a:lnTo>
                <a:lnTo>
                  <a:pt x="611" y="979"/>
                </a:lnTo>
                <a:lnTo>
                  <a:pt x="611" y="975"/>
                </a:lnTo>
                <a:lnTo>
                  <a:pt x="621" y="975"/>
                </a:lnTo>
                <a:lnTo>
                  <a:pt x="621" y="971"/>
                </a:lnTo>
                <a:lnTo>
                  <a:pt x="622" y="971"/>
                </a:lnTo>
                <a:lnTo>
                  <a:pt x="622" y="962"/>
                </a:lnTo>
                <a:lnTo>
                  <a:pt x="626" y="962"/>
                </a:lnTo>
                <a:lnTo>
                  <a:pt x="626" y="959"/>
                </a:lnTo>
                <a:lnTo>
                  <a:pt x="632" y="959"/>
                </a:lnTo>
                <a:lnTo>
                  <a:pt x="632" y="950"/>
                </a:lnTo>
                <a:lnTo>
                  <a:pt x="649" y="950"/>
                </a:lnTo>
                <a:lnTo>
                  <a:pt x="649" y="946"/>
                </a:lnTo>
                <a:lnTo>
                  <a:pt x="655" y="946"/>
                </a:lnTo>
                <a:lnTo>
                  <a:pt x="655" y="942"/>
                </a:lnTo>
                <a:lnTo>
                  <a:pt x="662" y="942"/>
                </a:lnTo>
                <a:lnTo>
                  <a:pt x="662" y="938"/>
                </a:lnTo>
                <a:lnTo>
                  <a:pt x="666" y="938"/>
                </a:lnTo>
                <a:lnTo>
                  <a:pt x="666" y="930"/>
                </a:lnTo>
                <a:lnTo>
                  <a:pt x="675" y="930"/>
                </a:lnTo>
                <a:lnTo>
                  <a:pt x="675" y="926"/>
                </a:lnTo>
                <a:lnTo>
                  <a:pt x="683" y="926"/>
                </a:lnTo>
                <a:lnTo>
                  <a:pt x="683" y="922"/>
                </a:lnTo>
                <a:lnTo>
                  <a:pt x="693" y="922"/>
                </a:lnTo>
                <a:lnTo>
                  <a:pt x="693" y="913"/>
                </a:lnTo>
                <a:lnTo>
                  <a:pt x="697" y="913"/>
                </a:lnTo>
                <a:lnTo>
                  <a:pt x="697" y="909"/>
                </a:lnTo>
                <a:lnTo>
                  <a:pt x="699" y="909"/>
                </a:lnTo>
                <a:lnTo>
                  <a:pt x="699" y="905"/>
                </a:lnTo>
                <a:lnTo>
                  <a:pt x="700" y="905"/>
                </a:lnTo>
                <a:lnTo>
                  <a:pt x="700" y="900"/>
                </a:lnTo>
                <a:lnTo>
                  <a:pt x="702" y="900"/>
                </a:lnTo>
                <a:lnTo>
                  <a:pt x="702" y="893"/>
                </a:lnTo>
                <a:lnTo>
                  <a:pt x="703" y="893"/>
                </a:lnTo>
                <a:lnTo>
                  <a:pt x="703" y="889"/>
                </a:lnTo>
                <a:lnTo>
                  <a:pt x="707" y="889"/>
                </a:lnTo>
                <a:lnTo>
                  <a:pt x="707" y="884"/>
                </a:lnTo>
                <a:lnTo>
                  <a:pt x="708" y="884"/>
                </a:lnTo>
                <a:lnTo>
                  <a:pt x="708" y="880"/>
                </a:lnTo>
                <a:lnTo>
                  <a:pt x="711" y="880"/>
                </a:lnTo>
                <a:lnTo>
                  <a:pt x="711" y="873"/>
                </a:lnTo>
                <a:lnTo>
                  <a:pt x="717" y="873"/>
                </a:lnTo>
                <a:lnTo>
                  <a:pt x="717" y="867"/>
                </a:lnTo>
                <a:lnTo>
                  <a:pt x="718" y="867"/>
                </a:lnTo>
                <a:lnTo>
                  <a:pt x="718" y="864"/>
                </a:lnTo>
                <a:lnTo>
                  <a:pt x="719" y="864"/>
                </a:lnTo>
                <a:lnTo>
                  <a:pt x="719" y="860"/>
                </a:lnTo>
                <a:lnTo>
                  <a:pt x="726" y="860"/>
                </a:lnTo>
                <a:lnTo>
                  <a:pt x="726" y="856"/>
                </a:lnTo>
                <a:lnTo>
                  <a:pt x="736" y="856"/>
                </a:lnTo>
                <a:lnTo>
                  <a:pt x="736" y="851"/>
                </a:lnTo>
                <a:lnTo>
                  <a:pt x="756" y="851"/>
                </a:lnTo>
                <a:lnTo>
                  <a:pt x="756" y="847"/>
                </a:lnTo>
                <a:lnTo>
                  <a:pt x="757" y="847"/>
                </a:lnTo>
                <a:lnTo>
                  <a:pt x="757" y="843"/>
                </a:lnTo>
                <a:lnTo>
                  <a:pt x="759" y="843"/>
                </a:lnTo>
                <a:lnTo>
                  <a:pt x="759" y="840"/>
                </a:lnTo>
                <a:lnTo>
                  <a:pt x="764" y="840"/>
                </a:lnTo>
                <a:lnTo>
                  <a:pt x="764" y="835"/>
                </a:lnTo>
                <a:lnTo>
                  <a:pt x="765" y="835"/>
                </a:lnTo>
                <a:lnTo>
                  <a:pt x="765" y="827"/>
                </a:lnTo>
                <a:lnTo>
                  <a:pt x="766" y="827"/>
                </a:lnTo>
                <a:lnTo>
                  <a:pt x="766" y="823"/>
                </a:lnTo>
                <a:lnTo>
                  <a:pt x="773" y="823"/>
                </a:lnTo>
                <a:lnTo>
                  <a:pt x="773" y="818"/>
                </a:lnTo>
                <a:lnTo>
                  <a:pt x="774" y="818"/>
                </a:lnTo>
                <a:lnTo>
                  <a:pt x="774" y="814"/>
                </a:lnTo>
                <a:lnTo>
                  <a:pt x="784" y="814"/>
                </a:lnTo>
                <a:lnTo>
                  <a:pt x="784" y="810"/>
                </a:lnTo>
                <a:lnTo>
                  <a:pt x="787" y="810"/>
                </a:lnTo>
                <a:lnTo>
                  <a:pt x="787" y="807"/>
                </a:lnTo>
                <a:lnTo>
                  <a:pt x="789" y="807"/>
                </a:lnTo>
                <a:lnTo>
                  <a:pt x="789" y="802"/>
                </a:lnTo>
                <a:lnTo>
                  <a:pt x="794" y="802"/>
                </a:lnTo>
                <a:lnTo>
                  <a:pt x="794" y="798"/>
                </a:lnTo>
                <a:lnTo>
                  <a:pt x="799" y="798"/>
                </a:lnTo>
                <a:lnTo>
                  <a:pt x="799" y="794"/>
                </a:lnTo>
                <a:lnTo>
                  <a:pt x="800" y="794"/>
                </a:lnTo>
                <a:lnTo>
                  <a:pt x="800" y="790"/>
                </a:lnTo>
                <a:lnTo>
                  <a:pt x="806" y="790"/>
                </a:lnTo>
                <a:lnTo>
                  <a:pt x="806" y="785"/>
                </a:lnTo>
                <a:lnTo>
                  <a:pt x="811" y="785"/>
                </a:lnTo>
                <a:lnTo>
                  <a:pt x="811" y="781"/>
                </a:lnTo>
                <a:lnTo>
                  <a:pt x="814" y="781"/>
                </a:lnTo>
                <a:lnTo>
                  <a:pt x="814" y="778"/>
                </a:lnTo>
                <a:lnTo>
                  <a:pt x="816" y="778"/>
                </a:lnTo>
                <a:lnTo>
                  <a:pt x="816" y="774"/>
                </a:lnTo>
                <a:lnTo>
                  <a:pt x="817" y="774"/>
                </a:lnTo>
                <a:lnTo>
                  <a:pt x="817" y="769"/>
                </a:lnTo>
                <a:lnTo>
                  <a:pt x="818" y="769"/>
                </a:lnTo>
                <a:lnTo>
                  <a:pt x="818" y="765"/>
                </a:lnTo>
                <a:lnTo>
                  <a:pt x="819" y="765"/>
                </a:lnTo>
                <a:lnTo>
                  <a:pt x="819" y="761"/>
                </a:lnTo>
                <a:lnTo>
                  <a:pt x="822" y="761"/>
                </a:lnTo>
                <a:lnTo>
                  <a:pt x="822" y="752"/>
                </a:lnTo>
                <a:lnTo>
                  <a:pt x="823" y="752"/>
                </a:lnTo>
                <a:lnTo>
                  <a:pt x="823" y="745"/>
                </a:lnTo>
                <a:lnTo>
                  <a:pt x="826" y="745"/>
                </a:lnTo>
                <a:lnTo>
                  <a:pt x="826" y="741"/>
                </a:lnTo>
                <a:lnTo>
                  <a:pt x="827" y="741"/>
                </a:lnTo>
                <a:lnTo>
                  <a:pt x="827" y="736"/>
                </a:lnTo>
                <a:lnTo>
                  <a:pt x="828" y="736"/>
                </a:lnTo>
                <a:lnTo>
                  <a:pt x="828" y="719"/>
                </a:lnTo>
                <a:lnTo>
                  <a:pt x="830" y="719"/>
                </a:lnTo>
                <a:lnTo>
                  <a:pt x="830" y="716"/>
                </a:lnTo>
                <a:lnTo>
                  <a:pt x="832" y="716"/>
                </a:lnTo>
                <a:lnTo>
                  <a:pt x="832" y="712"/>
                </a:lnTo>
                <a:lnTo>
                  <a:pt x="833" y="712"/>
                </a:lnTo>
                <a:lnTo>
                  <a:pt x="833" y="708"/>
                </a:lnTo>
                <a:lnTo>
                  <a:pt x="837" y="708"/>
                </a:lnTo>
                <a:lnTo>
                  <a:pt x="837" y="703"/>
                </a:lnTo>
                <a:lnTo>
                  <a:pt x="842" y="703"/>
                </a:lnTo>
                <a:lnTo>
                  <a:pt x="842" y="699"/>
                </a:lnTo>
                <a:lnTo>
                  <a:pt x="846" y="699"/>
                </a:lnTo>
                <a:lnTo>
                  <a:pt x="846" y="695"/>
                </a:lnTo>
                <a:lnTo>
                  <a:pt x="847" y="695"/>
                </a:lnTo>
                <a:lnTo>
                  <a:pt x="847" y="691"/>
                </a:lnTo>
                <a:lnTo>
                  <a:pt x="850" y="691"/>
                </a:lnTo>
                <a:lnTo>
                  <a:pt x="850" y="686"/>
                </a:lnTo>
                <a:lnTo>
                  <a:pt x="851" y="686"/>
                </a:lnTo>
                <a:lnTo>
                  <a:pt x="851" y="683"/>
                </a:lnTo>
                <a:lnTo>
                  <a:pt x="854" y="683"/>
                </a:lnTo>
                <a:lnTo>
                  <a:pt x="854" y="679"/>
                </a:lnTo>
                <a:lnTo>
                  <a:pt x="856" y="679"/>
                </a:lnTo>
                <a:lnTo>
                  <a:pt x="856" y="675"/>
                </a:lnTo>
                <a:lnTo>
                  <a:pt x="861" y="675"/>
                </a:lnTo>
                <a:lnTo>
                  <a:pt x="861" y="666"/>
                </a:lnTo>
                <a:lnTo>
                  <a:pt x="865" y="666"/>
                </a:lnTo>
                <a:lnTo>
                  <a:pt x="865" y="662"/>
                </a:lnTo>
                <a:lnTo>
                  <a:pt x="870" y="662"/>
                </a:lnTo>
                <a:lnTo>
                  <a:pt x="870" y="659"/>
                </a:lnTo>
                <a:lnTo>
                  <a:pt x="885" y="659"/>
                </a:lnTo>
                <a:lnTo>
                  <a:pt x="885" y="653"/>
                </a:lnTo>
                <a:lnTo>
                  <a:pt x="895" y="653"/>
                </a:lnTo>
                <a:lnTo>
                  <a:pt x="895" y="650"/>
                </a:lnTo>
                <a:lnTo>
                  <a:pt x="898" y="650"/>
                </a:lnTo>
                <a:lnTo>
                  <a:pt x="898" y="646"/>
                </a:lnTo>
                <a:lnTo>
                  <a:pt x="899" y="646"/>
                </a:lnTo>
                <a:lnTo>
                  <a:pt x="899" y="637"/>
                </a:lnTo>
                <a:lnTo>
                  <a:pt x="913" y="637"/>
                </a:lnTo>
                <a:lnTo>
                  <a:pt x="913" y="633"/>
                </a:lnTo>
                <a:lnTo>
                  <a:pt x="923" y="633"/>
                </a:lnTo>
                <a:lnTo>
                  <a:pt x="923" y="629"/>
                </a:lnTo>
                <a:lnTo>
                  <a:pt x="928" y="629"/>
                </a:lnTo>
                <a:lnTo>
                  <a:pt x="928" y="621"/>
                </a:lnTo>
                <a:lnTo>
                  <a:pt x="930" y="621"/>
                </a:lnTo>
                <a:lnTo>
                  <a:pt x="930" y="617"/>
                </a:lnTo>
                <a:lnTo>
                  <a:pt x="932" y="617"/>
                </a:lnTo>
                <a:lnTo>
                  <a:pt x="932" y="613"/>
                </a:lnTo>
                <a:lnTo>
                  <a:pt x="933" y="613"/>
                </a:lnTo>
                <a:lnTo>
                  <a:pt x="933" y="604"/>
                </a:lnTo>
                <a:lnTo>
                  <a:pt x="935" y="604"/>
                </a:lnTo>
                <a:lnTo>
                  <a:pt x="935" y="600"/>
                </a:lnTo>
                <a:lnTo>
                  <a:pt x="936" y="600"/>
                </a:lnTo>
                <a:lnTo>
                  <a:pt x="936" y="593"/>
                </a:lnTo>
                <a:lnTo>
                  <a:pt x="937" y="593"/>
                </a:lnTo>
                <a:lnTo>
                  <a:pt x="937" y="588"/>
                </a:lnTo>
                <a:lnTo>
                  <a:pt x="938" y="588"/>
                </a:lnTo>
                <a:lnTo>
                  <a:pt x="938" y="584"/>
                </a:lnTo>
                <a:lnTo>
                  <a:pt x="941" y="584"/>
                </a:lnTo>
                <a:lnTo>
                  <a:pt x="941" y="580"/>
                </a:lnTo>
                <a:lnTo>
                  <a:pt x="945" y="580"/>
                </a:lnTo>
                <a:lnTo>
                  <a:pt x="945" y="567"/>
                </a:lnTo>
                <a:lnTo>
                  <a:pt x="954" y="567"/>
                </a:lnTo>
                <a:lnTo>
                  <a:pt x="954" y="560"/>
                </a:lnTo>
                <a:lnTo>
                  <a:pt x="959" y="560"/>
                </a:lnTo>
                <a:lnTo>
                  <a:pt x="959" y="555"/>
                </a:lnTo>
                <a:lnTo>
                  <a:pt x="964" y="555"/>
                </a:lnTo>
                <a:lnTo>
                  <a:pt x="964" y="551"/>
                </a:lnTo>
                <a:lnTo>
                  <a:pt x="979" y="551"/>
                </a:lnTo>
                <a:lnTo>
                  <a:pt x="979" y="543"/>
                </a:lnTo>
                <a:lnTo>
                  <a:pt x="980" y="543"/>
                </a:lnTo>
                <a:lnTo>
                  <a:pt x="980" y="538"/>
                </a:lnTo>
                <a:lnTo>
                  <a:pt x="999" y="538"/>
                </a:lnTo>
                <a:lnTo>
                  <a:pt x="999" y="534"/>
                </a:lnTo>
                <a:lnTo>
                  <a:pt x="1001" y="534"/>
                </a:lnTo>
                <a:lnTo>
                  <a:pt x="1001" y="531"/>
                </a:lnTo>
                <a:lnTo>
                  <a:pt x="1003" y="531"/>
                </a:lnTo>
                <a:lnTo>
                  <a:pt x="1003" y="527"/>
                </a:lnTo>
                <a:lnTo>
                  <a:pt x="1018" y="527"/>
                </a:lnTo>
                <a:lnTo>
                  <a:pt x="1018" y="522"/>
                </a:lnTo>
                <a:lnTo>
                  <a:pt x="1021" y="522"/>
                </a:lnTo>
                <a:lnTo>
                  <a:pt x="1021" y="518"/>
                </a:lnTo>
                <a:lnTo>
                  <a:pt x="1023" y="518"/>
                </a:lnTo>
                <a:lnTo>
                  <a:pt x="1023" y="514"/>
                </a:lnTo>
                <a:lnTo>
                  <a:pt x="1030" y="514"/>
                </a:lnTo>
                <a:lnTo>
                  <a:pt x="1030" y="510"/>
                </a:lnTo>
                <a:lnTo>
                  <a:pt x="1040" y="510"/>
                </a:lnTo>
                <a:lnTo>
                  <a:pt x="1040" y="505"/>
                </a:lnTo>
                <a:lnTo>
                  <a:pt x="1042" y="505"/>
                </a:lnTo>
                <a:lnTo>
                  <a:pt x="1042" y="502"/>
                </a:lnTo>
                <a:lnTo>
                  <a:pt x="1044" y="502"/>
                </a:lnTo>
                <a:lnTo>
                  <a:pt x="1044" y="498"/>
                </a:lnTo>
                <a:lnTo>
                  <a:pt x="1046" y="498"/>
                </a:lnTo>
                <a:lnTo>
                  <a:pt x="1046" y="494"/>
                </a:lnTo>
                <a:lnTo>
                  <a:pt x="1049" y="494"/>
                </a:lnTo>
                <a:lnTo>
                  <a:pt x="1049" y="489"/>
                </a:lnTo>
                <a:lnTo>
                  <a:pt x="1051" y="489"/>
                </a:lnTo>
                <a:lnTo>
                  <a:pt x="1051" y="481"/>
                </a:lnTo>
                <a:lnTo>
                  <a:pt x="1052" y="481"/>
                </a:lnTo>
                <a:lnTo>
                  <a:pt x="1052" y="472"/>
                </a:lnTo>
                <a:lnTo>
                  <a:pt x="1054" y="472"/>
                </a:lnTo>
                <a:lnTo>
                  <a:pt x="1054" y="460"/>
                </a:lnTo>
                <a:lnTo>
                  <a:pt x="1056" y="460"/>
                </a:lnTo>
                <a:lnTo>
                  <a:pt x="1056" y="456"/>
                </a:lnTo>
                <a:lnTo>
                  <a:pt x="1059" y="456"/>
                </a:lnTo>
                <a:lnTo>
                  <a:pt x="1059" y="443"/>
                </a:lnTo>
                <a:lnTo>
                  <a:pt x="1060" y="443"/>
                </a:lnTo>
                <a:lnTo>
                  <a:pt x="1060" y="436"/>
                </a:lnTo>
                <a:lnTo>
                  <a:pt x="1061" y="436"/>
                </a:lnTo>
                <a:lnTo>
                  <a:pt x="1061" y="427"/>
                </a:lnTo>
                <a:lnTo>
                  <a:pt x="1064" y="427"/>
                </a:lnTo>
                <a:lnTo>
                  <a:pt x="1064" y="423"/>
                </a:lnTo>
                <a:lnTo>
                  <a:pt x="1065" y="423"/>
                </a:lnTo>
                <a:lnTo>
                  <a:pt x="1065" y="419"/>
                </a:lnTo>
                <a:lnTo>
                  <a:pt x="1068" y="419"/>
                </a:lnTo>
                <a:lnTo>
                  <a:pt x="1068" y="410"/>
                </a:lnTo>
                <a:lnTo>
                  <a:pt x="1069" y="410"/>
                </a:lnTo>
                <a:lnTo>
                  <a:pt x="1069" y="407"/>
                </a:lnTo>
                <a:lnTo>
                  <a:pt x="1080" y="407"/>
                </a:lnTo>
                <a:lnTo>
                  <a:pt x="1080" y="403"/>
                </a:lnTo>
                <a:lnTo>
                  <a:pt x="1082" y="403"/>
                </a:lnTo>
                <a:lnTo>
                  <a:pt x="1082" y="399"/>
                </a:lnTo>
                <a:lnTo>
                  <a:pt x="1083" y="399"/>
                </a:lnTo>
                <a:lnTo>
                  <a:pt x="1083" y="394"/>
                </a:lnTo>
                <a:lnTo>
                  <a:pt x="1084" y="394"/>
                </a:lnTo>
                <a:lnTo>
                  <a:pt x="1084" y="390"/>
                </a:lnTo>
                <a:lnTo>
                  <a:pt x="1087" y="390"/>
                </a:lnTo>
                <a:lnTo>
                  <a:pt x="1087" y="386"/>
                </a:lnTo>
                <a:lnTo>
                  <a:pt x="1101" y="386"/>
                </a:lnTo>
                <a:lnTo>
                  <a:pt x="1101" y="383"/>
                </a:lnTo>
                <a:lnTo>
                  <a:pt x="1108" y="383"/>
                </a:lnTo>
                <a:lnTo>
                  <a:pt x="1108" y="377"/>
                </a:lnTo>
                <a:lnTo>
                  <a:pt x="1117" y="377"/>
                </a:lnTo>
                <a:lnTo>
                  <a:pt x="1117" y="374"/>
                </a:lnTo>
                <a:lnTo>
                  <a:pt x="1120" y="374"/>
                </a:lnTo>
                <a:lnTo>
                  <a:pt x="1120" y="374"/>
                </a:lnTo>
                <a:lnTo>
                  <a:pt x="1120" y="374"/>
                </a:lnTo>
                <a:lnTo>
                  <a:pt x="1120" y="374"/>
                </a:lnTo>
                <a:lnTo>
                  <a:pt x="1120" y="374"/>
                </a:lnTo>
                <a:lnTo>
                  <a:pt x="1120" y="374"/>
                </a:lnTo>
                <a:lnTo>
                  <a:pt x="1122" y="374"/>
                </a:lnTo>
                <a:lnTo>
                  <a:pt x="1122" y="370"/>
                </a:lnTo>
                <a:lnTo>
                  <a:pt x="1125" y="370"/>
                </a:lnTo>
                <a:lnTo>
                  <a:pt x="1125" y="366"/>
                </a:lnTo>
                <a:lnTo>
                  <a:pt x="1127" y="366"/>
                </a:lnTo>
                <a:lnTo>
                  <a:pt x="1127" y="366"/>
                </a:lnTo>
                <a:lnTo>
                  <a:pt x="1127" y="366"/>
                </a:lnTo>
                <a:lnTo>
                  <a:pt x="1127" y="366"/>
                </a:lnTo>
                <a:lnTo>
                  <a:pt x="1135" y="366"/>
                </a:lnTo>
                <a:lnTo>
                  <a:pt x="1135" y="366"/>
                </a:lnTo>
                <a:lnTo>
                  <a:pt x="1136" y="366"/>
                </a:lnTo>
                <a:lnTo>
                  <a:pt x="1136" y="366"/>
                </a:lnTo>
                <a:lnTo>
                  <a:pt x="1137" y="366"/>
                </a:lnTo>
                <a:lnTo>
                  <a:pt x="1137" y="366"/>
                </a:lnTo>
                <a:lnTo>
                  <a:pt x="1137" y="366"/>
                </a:lnTo>
                <a:lnTo>
                  <a:pt x="1137" y="366"/>
                </a:lnTo>
                <a:lnTo>
                  <a:pt x="1139" y="366"/>
                </a:lnTo>
                <a:lnTo>
                  <a:pt x="1139" y="361"/>
                </a:lnTo>
                <a:lnTo>
                  <a:pt x="1144" y="361"/>
                </a:lnTo>
                <a:lnTo>
                  <a:pt x="1144" y="357"/>
                </a:lnTo>
                <a:lnTo>
                  <a:pt x="1144" y="357"/>
                </a:lnTo>
                <a:lnTo>
                  <a:pt x="1144" y="357"/>
                </a:lnTo>
                <a:lnTo>
                  <a:pt x="1145" y="357"/>
                </a:lnTo>
                <a:lnTo>
                  <a:pt x="1145" y="357"/>
                </a:lnTo>
                <a:lnTo>
                  <a:pt x="1145" y="357"/>
                </a:lnTo>
                <a:lnTo>
                  <a:pt x="1145" y="357"/>
                </a:lnTo>
                <a:lnTo>
                  <a:pt x="1146" y="357"/>
                </a:lnTo>
                <a:lnTo>
                  <a:pt x="1146" y="357"/>
                </a:lnTo>
                <a:lnTo>
                  <a:pt x="1146" y="357"/>
                </a:lnTo>
                <a:lnTo>
                  <a:pt x="1146" y="357"/>
                </a:lnTo>
                <a:lnTo>
                  <a:pt x="1146" y="357"/>
                </a:lnTo>
                <a:lnTo>
                  <a:pt x="1146" y="357"/>
                </a:lnTo>
                <a:lnTo>
                  <a:pt x="1147" y="357"/>
                </a:lnTo>
                <a:lnTo>
                  <a:pt x="1147" y="353"/>
                </a:lnTo>
                <a:lnTo>
                  <a:pt x="1149" y="353"/>
                </a:lnTo>
                <a:lnTo>
                  <a:pt x="1149" y="348"/>
                </a:lnTo>
                <a:lnTo>
                  <a:pt x="1150" y="348"/>
                </a:lnTo>
                <a:lnTo>
                  <a:pt x="1150" y="345"/>
                </a:lnTo>
                <a:lnTo>
                  <a:pt x="1151" y="345"/>
                </a:lnTo>
                <a:lnTo>
                  <a:pt x="1151" y="341"/>
                </a:lnTo>
                <a:lnTo>
                  <a:pt x="1152" y="341"/>
                </a:lnTo>
                <a:lnTo>
                  <a:pt x="1152" y="341"/>
                </a:lnTo>
                <a:lnTo>
                  <a:pt x="1154" y="341"/>
                </a:lnTo>
                <a:lnTo>
                  <a:pt x="1154" y="336"/>
                </a:lnTo>
                <a:lnTo>
                  <a:pt x="1154" y="336"/>
                </a:lnTo>
                <a:lnTo>
                  <a:pt x="1154" y="336"/>
                </a:lnTo>
                <a:lnTo>
                  <a:pt x="1155" y="336"/>
                </a:lnTo>
                <a:lnTo>
                  <a:pt x="1155" y="332"/>
                </a:lnTo>
                <a:lnTo>
                  <a:pt x="1155" y="332"/>
                </a:lnTo>
                <a:lnTo>
                  <a:pt x="1155" y="332"/>
                </a:lnTo>
                <a:lnTo>
                  <a:pt x="1156" y="332"/>
                </a:lnTo>
                <a:lnTo>
                  <a:pt x="1156" y="332"/>
                </a:lnTo>
                <a:lnTo>
                  <a:pt x="1156" y="332"/>
                </a:lnTo>
                <a:lnTo>
                  <a:pt x="1156" y="332"/>
                </a:lnTo>
                <a:lnTo>
                  <a:pt x="1161" y="332"/>
                </a:lnTo>
                <a:lnTo>
                  <a:pt x="1161" y="332"/>
                </a:lnTo>
                <a:lnTo>
                  <a:pt x="1163" y="332"/>
                </a:lnTo>
                <a:lnTo>
                  <a:pt x="1163" y="332"/>
                </a:lnTo>
                <a:lnTo>
                  <a:pt x="1163" y="332"/>
                </a:lnTo>
                <a:lnTo>
                  <a:pt x="1163" y="332"/>
                </a:lnTo>
                <a:lnTo>
                  <a:pt x="1163" y="332"/>
                </a:lnTo>
                <a:lnTo>
                  <a:pt x="1163" y="332"/>
                </a:lnTo>
                <a:lnTo>
                  <a:pt x="1164" y="332"/>
                </a:lnTo>
                <a:lnTo>
                  <a:pt x="1164" y="328"/>
                </a:lnTo>
                <a:lnTo>
                  <a:pt x="1164" y="328"/>
                </a:lnTo>
                <a:lnTo>
                  <a:pt x="1164" y="328"/>
                </a:lnTo>
                <a:lnTo>
                  <a:pt x="1164" y="328"/>
                </a:lnTo>
                <a:lnTo>
                  <a:pt x="1164" y="328"/>
                </a:lnTo>
                <a:lnTo>
                  <a:pt x="1164" y="328"/>
                </a:lnTo>
                <a:lnTo>
                  <a:pt x="1164" y="328"/>
                </a:lnTo>
                <a:lnTo>
                  <a:pt x="1166" y="328"/>
                </a:lnTo>
                <a:lnTo>
                  <a:pt x="1166" y="328"/>
                </a:lnTo>
                <a:lnTo>
                  <a:pt x="1168" y="328"/>
                </a:lnTo>
                <a:lnTo>
                  <a:pt x="1168" y="323"/>
                </a:lnTo>
                <a:lnTo>
                  <a:pt x="1169" y="323"/>
                </a:lnTo>
                <a:lnTo>
                  <a:pt x="1169" y="319"/>
                </a:lnTo>
                <a:lnTo>
                  <a:pt x="1170" y="319"/>
                </a:lnTo>
                <a:lnTo>
                  <a:pt x="1170" y="314"/>
                </a:lnTo>
                <a:lnTo>
                  <a:pt x="1170" y="314"/>
                </a:lnTo>
                <a:lnTo>
                  <a:pt x="1170" y="314"/>
                </a:lnTo>
                <a:lnTo>
                  <a:pt x="1171" y="314"/>
                </a:lnTo>
                <a:lnTo>
                  <a:pt x="1171" y="310"/>
                </a:lnTo>
                <a:lnTo>
                  <a:pt x="1171" y="310"/>
                </a:lnTo>
                <a:lnTo>
                  <a:pt x="1171" y="310"/>
                </a:lnTo>
                <a:lnTo>
                  <a:pt x="1173" y="310"/>
                </a:lnTo>
                <a:lnTo>
                  <a:pt x="1173" y="307"/>
                </a:lnTo>
                <a:lnTo>
                  <a:pt x="1173" y="307"/>
                </a:lnTo>
                <a:lnTo>
                  <a:pt x="1173" y="307"/>
                </a:lnTo>
                <a:lnTo>
                  <a:pt x="1173" y="307"/>
                </a:lnTo>
                <a:lnTo>
                  <a:pt x="1173" y="307"/>
                </a:lnTo>
                <a:lnTo>
                  <a:pt x="1173" y="307"/>
                </a:lnTo>
                <a:lnTo>
                  <a:pt x="1173" y="307"/>
                </a:lnTo>
                <a:lnTo>
                  <a:pt x="1174" y="307"/>
                </a:lnTo>
                <a:lnTo>
                  <a:pt x="1174" y="298"/>
                </a:lnTo>
                <a:lnTo>
                  <a:pt x="1174" y="298"/>
                </a:lnTo>
                <a:lnTo>
                  <a:pt x="1174" y="298"/>
                </a:lnTo>
                <a:lnTo>
                  <a:pt x="1174" y="298"/>
                </a:lnTo>
                <a:lnTo>
                  <a:pt x="1174" y="298"/>
                </a:lnTo>
                <a:lnTo>
                  <a:pt x="1177" y="298"/>
                </a:lnTo>
                <a:lnTo>
                  <a:pt x="1177" y="293"/>
                </a:lnTo>
                <a:lnTo>
                  <a:pt x="1178" y="293"/>
                </a:lnTo>
                <a:lnTo>
                  <a:pt x="1178" y="289"/>
                </a:lnTo>
                <a:lnTo>
                  <a:pt x="1179" y="289"/>
                </a:lnTo>
                <a:lnTo>
                  <a:pt x="1179" y="289"/>
                </a:lnTo>
                <a:lnTo>
                  <a:pt x="1180" y="289"/>
                </a:lnTo>
                <a:lnTo>
                  <a:pt x="1180" y="284"/>
                </a:lnTo>
                <a:lnTo>
                  <a:pt x="1180" y="284"/>
                </a:lnTo>
                <a:lnTo>
                  <a:pt x="1180" y="284"/>
                </a:lnTo>
                <a:lnTo>
                  <a:pt x="1180" y="284"/>
                </a:lnTo>
                <a:lnTo>
                  <a:pt x="1180" y="284"/>
                </a:lnTo>
                <a:lnTo>
                  <a:pt x="1182" y="284"/>
                </a:lnTo>
                <a:lnTo>
                  <a:pt x="1182" y="280"/>
                </a:lnTo>
                <a:lnTo>
                  <a:pt x="1182" y="280"/>
                </a:lnTo>
                <a:lnTo>
                  <a:pt x="1182" y="280"/>
                </a:lnTo>
                <a:lnTo>
                  <a:pt x="1182" y="280"/>
                </a:lnTo>
                <a:lnTo>
                  <a:pt x="1182" y="280"/>
                </a:lnTo>
                <a:lnTo>
                  <a:pt x="1184" y="280"/>
                </a:lnTo>
                <a:lnTo>
                  <a:pt x="1184" y="275"/>
                </a:lnTo>
                <a:lnTo>
                  <a:pt x="1184" y="275"/>
                </a:lnTo>
                <a:lnTo>
                  <a:pt x="1184" y="275"/>
                </a:lnTo>
                <a:lnTo>
                  <a:pt x="1185" y="275"/>
                </a:lnTo>
                <a:lnTo>
                  <a:pt x="1185" y="271"/>
                </a:lnTo>
                <a:lnTo>
                  <a:pt x="1189" y="271"/>
                </a:lnTo>
                <a:lnTo>
                  <a:pt x="1189" y="271"/>
                </a:lnTo>
                <a:lnTo>
                  <a:pt x="1196" y="271"/>
                </a:lnTo>
                <a:lnTo>
                  <a:pt x="1196" y="262"/>
                </a:lnTo>
                <a:lnTo>
                  <a:pt x="1198" y="262"/>
                </a:lnTo>
                <a:lnTo>
                  <a:pt x="1198" y="262"/>
                </a:lnTo>
                <a:lnTo>
                  <a:pt x="1199" y="262"/>
                </a:lnTo>
                <a:lnTo>
                  <a:pt x="1199" y="257"/>
                </a:lnTo>
                <a:lnTo>
                  <a:pt x="1199" y="257"/>
                </a:lnTo>
                <a:lnTo>
                  <a:pt x="1199" y="257"/>
                </a:lnTo>
                <a:lnTo>
                  <a:pt x="1199" y="257"/>
                </a:lnTo>
                <a:lnTo>
                  <a:pt x="1199" y="257"/>
                </a:lnTo>
                <a:lnTo>
                  <a:pt x="1204" y="257"/>
                </a:lnTo>
                <a:lnTo>
                  <a:pt x="1204" y="253"/>
                </a:lnTo>
                <a:lnTo>
                  <a:pt x="1206" y="253"/>
                </a:lnTo>
                <a:lnTo>
                  <a:pt x="1206" y="253"/>
                </a:lnTo>
                <a:lnTo>
                  <a:pt x="1207" y="253"/>
                </a:lnTo>
                <a:lnTo>
                  <a:pt x="1207" y="253"/>
                </a:lnTo>
                <a:lnTo>
                  <a:pt x="1207" y="253"/>
                </a:lnTo>
                <a:lnTo>
                  <a:pt x="1207" y="253"/>
                </a:lnTo>
                <a:lnTo>
                  <a:pt x="1208" y="253"/>
                </a:lnTo>
                <a:lnTo>
                  <a:pt x="1208" y="248"/>
                </a:lnTo>
                <a:lnTo>
                  <a:pt x="1208" y="248"/>
                </a:lnTo>
                <a:lnTo>
                  <a:pt x="1208" y="248"/>
                </a:lnTo>
                <a:lnTo>
                  <a:pt x="1208" y="248"/>
                </a:lnTo>
                <a:lnTo>
                  <a:pt x="1208" y="248"/>
                </a:lnTo>
                <a:lnTo>
                  <a:pt x="1209" y="248"/>
                </a:lnTo>
                <a:lnTo>
                  <a:pt x="1209" y="248"/>
                </a:lnTo>
                <a:lnTo>
                  <a:pt x="1209" y="248"/>
                </a:lnTo>
                <a:lnTo>
                  <a:pt x="1209" y="248"/>
                </a:lnTo>
                <a:lnTo>
                  <a:pt x="1209" y="248"/>
                </a:lnTo>
                <a:lnTo>
                  <a:pt x="1209" y="248"/>
                </a:lnTo>
                <a:lnTo>
                  <a:pt x="1216" y="248"/>
                </a:lnTo>
                <a:lnTo>
                  <a:pt x="1216" y="248"/>
                </a:lnTo>
                <a:lnTo>
                  <a:pt x="1216" y="248"/>
                </a:lnTo>
                <a:lnTo>
                  <a:pt x="1216" y="248"/>
                </a:lnTo>
                <a:lnTo>
                  <a:pt x="1217" y="248"/>
                </a:lnTo>
                <a:lnTo>
                  <a:pt x="1217" y="248"/>
                </a:lnTo>
                <a:lnTo>
                  <a:pt x="1217" y="248"/>
                </a:lnTo>
                <a:lnTo>
                  <a:pt x="1217" y="248"/>
                </a:lnTo>
                <a:lnTo>
                  <a:pt x="1218" y="248"/>
                </a:lnTo>
                <a:lnTo>
                  <a:pt x="1218" y="248"/>
                </a:lnTo>
                <a:lnTo>
                  <a:pt x="1220" y="248"/>
                </a:lnTo>
                <a:lnTo>
                  <a:pt x="1220" y="248"/>
                </a:lnTo>
                <a:lnTo>
                  <a:pt x="1226" y="248"/>
                </a:lnTo>
                <a:lnTo>
                  <a:pt x="1226" y="248"/>
                </a:lnTo>
                <a:lnTo>
                  <a:pt x="1226" y="248"/>
                </a:lnTo>
                <a:lnTo>
                  <a:pt x="1226" y="248"/>
                </a:lnTo>
                <a:lnTo>
                  <a:pt x="1227" y="248"/>
                </a:lnTo>
                <a:lnTo>
                  <a:pt x="1227" y="248"/>
                </a:lnTo>
                <a:lnTo>
                  <a:pt x="1227" y="248"/>
                </a:lnTo>
                <a:lnTo>
                  <a:pt x="1227" y="248"/>
                </a:lnTo>
                <a:lnTo>
                  <a:pt x="1228" y="248"/>
                </a:lnTo>
                <a:lnTo>
                  <a:pt x="1228" y="248"/>
                </a:lnTo>
                <a:lnTo>
                  <a:pt x="1233" y="248"/>
                </a:lnTo>
                <a:lnTo>
                  <a:pt x="1233" y="243"/>
                </a:lnTo>
                <a:lnTo>
                  <a:pt x="1233" y="243"/>
                </a:lnTo>
                <a:lnTo>
                  <a:pt x="1233" y="243"/>
                </a:lnTo>
                <a:lnTo>
                  <a:pt x="1236" y="243"/>
                </a:lnTo>
                <a:lnTo>
                  <a:pt x="1236" y="243"/>
                </a:lnTo>
                <a:lnTo>
                  <a:pt x="1237" y="243"/>
                </a:lnTo>
                <a:lnTo>
                  <a:pt x="1237" y="243"/>
                </a:lnTo>
                <a:lnTo>
                  <a:pt x="1239" y="243"/>
                </a:lnTo>
                <a:lnTo>
                  <a:pt x="1239" y="243"/>
                </a:lnTo>
                <a:lnTo>
                  <a:pt x="1239" y="243"/>
                </a:lnTo>
                <a:lnTo>
                  <a:pt x="1239" y="243"/>
                </a:lnTo>
                <a:lnTo>
                  <a:pt x="1241" y="243"/>
                </a:lnTo>
                <a:lnTo>
                  <a:pt x="1241" y="239"/>
                </a:lnTo>
                <a:lnTo>
                  <a:pt x="1241" y="239"/>
                </a:lnTo>
                <a:lnTo>
                  <a:pt x="1241" y="239"/>
                </a:lnTo>
                <a:lnTo>
                  <a:pt x="1242" y="239"/>
                </a:lnTo>
                <a:lnTo>
                  <a:pt x="1242" y="239"/>
                </a:lnTo>
                <a:lnTo>
                  <a:pt x="1242" y="239"/>
                </a:lnTo>
                <a:lnTo>
                  <a:pt x="1242" y="239"/>
                </a:lnTo>
                <a:lnTo>
                  <a:pt x="1244" y="239"/>
                </a:lnTo>
                <a:lnTo>
                  <a:pt x="1244" y="234"/>
                </a:lnTo>
                <a:lnTo>
                  <a:pt x="1244" y="234"/>
                </a:lnTo>
                <a:lnTo>
                  <a:pt x="1244" y="234"/>
                </a:lnTo>
                <a:lnTo>
                  <a:pt x="1245" y="234"/>
                </a:lnTo>
                <a:lnTo>
                  <a:pt x="1245" y="234"/>
                </a:lnTo>
                <a:lnTo>
                  <a:pt x="1245" y="234"/>
                </a:lnTo>
                <a:lnTo>
                  <a:pt x="1245" y="234"/>
                </a:lnTo>
                <a:lnTo>
                  <a:pt x="1251" y="234"/>
                </a:lnTo>
                <a:lnTo>
                  <a:pt x="1251" y="234"/>
                </a:lnTo>
                <a:lnTo>
                  <a:pt x="1255" y="234"/>
                </a:lnTo>
                <a:lnTo>
                  <a:pt x="1255" y="234"/>
                </a:lnTo>
                <a:lnTo>
                  <a:pt x="1256" y="234"/>
                </a:lnTo>
                <a:lnTo>
                  <a:pt x="1256" y="229"/>
                </a:lnTo>
                <a:lnTo>
                  <a:pt x="1256" y="229"/>
                </a:lnTo>
                <a:lnTo>
                  <a:pt x="1256" y="229"/>
                </a:lnTo>
                <a:lnTo>
                  <a:pt x="1256" y="229"/>
                </a:lnTo>
                <a:lnTo>
                  <a:pt x="1256" y="229"/>
                </a:lnTo>
                <a:lnTo>
                  <a:pt x="1259" y="229"/>
                </a:lnTo>
                <a:lnTo>
                  <a:pt x="1259" y="224"/>
                </a:lnTo>
                <a:lnTo>
                  <a:pt x="1260" y="224"/>
                </a:lnTo>
                <a:lnTo>
                  <a:pt x="1260" y="224"/>
                </a:lnTo>
                <a:lnTo>
                  <a:pt x="1260" y="224"/>
                </a:lnTo>
                <a:lnTo>
                  <a:pt x="1260" y="224"/>
                </a:lnTo>
                <a:lnTo>
                  <a:pt x="1264" y="224"/>
                </a:lnTo>
                <a:lnTo>
                  <a:pt x="1264" y="224"/>
                </a:lnTo>
                <a:lnTo>
                  <a:pt x="1264" y="224"/>
                </a:lnTo>
                <a:lnTo>
                  <a:pt x="1264" y="224"/>
                </a:lnTo>
                <a:lnTo>
                  <a:pt x="1266" y="224"/>
                </a:lnTo>
                <a:lnTo>
                  <a:pt x="1266" y="220"/>
                </a:lnTo>
                <a:lnTo>
                  <a:pt x="1269" y="220"/>
                </a:lnTo>
                <a:lnTo>
                  <a:pt x="1269" y="220"/>
                </a:lnTo>
                <a:lnTo>
                  <a:pt x="1269" y="220"/>
                </a:lnTo>
                <a:lnTo>
                  <a:pt x="1269" y="220"/>
                </a:lnTo>
                <a:lnTo>
                  <a:pt x="1270" y="220"/>
                </a:lnTo>
                <a:lnTo>
                  <a:pt x="1270" y="220"/>
                </a:lnTo>
                <a:lnTo>
                  <a:pt x="1271" y="220"/>
                </a:lnTo>
                <a:lnTo>
                  <a:pt x="1271" y="220"/>
                </a:lnTo>
                <a:lnTo>
                  <a:pt x="1271" y="220"/>
                </a:lnTo>
                <a:lnTo>
                  <a:pt x="1271" y="220"/>
                </a:lnTo>
                <a:lnTo>
                  <a:pt x="1273" y="220"/>
                </a:lnTo>
                <a:lnTo>
                  <a:pt x="1273" y="220"/>
                </a:lnTo>
                <a:lnTo>
                  <a:pt x="1273" y="220"/>
                </a:lnTo>
                <a:lnTo>
                  <a:pt x="1273" y="220"/>
                </a:lnTo>
                <a:lnTo>
                  <a:pt x="1277" y="220"/>
                </a:lnTo>
                <a:lnTo>
                  <a:pt x="1277" y="215"/>
                </a:lnTo>
                <a:lnTo>
                  <a:pt x="1278" y="215"/>
                </a:lnTo>
                <a:lnTo>
                  <a:pt x="1278" y="210"/>
                </a:lnTo>
                <a:lnTo>
                  <a:pt x="1279" y="210"/>
                </a:lnTo>
                <a:lnTo>
                  <a:pt x="1279" y="210"/>
                </a:lnTo>
                <a:lnTo>
                  <a:pt x="1280" y="210"/>
                </a:lnTo>
                <a:lnTo>
                  <a:pt x="1280" y="210"/>
                </a:lnTo>
                <a:lnTo>
                  <a:pt x="1280" y="210"/>
                </a:lnTo>
                <a:lnTo>
                  <a:pt x="1280" y="210"/>
                </a:lnTo>
                <a:lnTo>
                  <a:pt x="1282" y="210"/>
                </a:lnTo>
                <a:lnTo>
                  <a:pt x="1282" y="210"/>
                </a:lnTo>
                <a:lnTo>
                  <a:pt x="1282" y="210"/>
                </a:lnTo>
                <a:lnTo>
                  <a:pt x="1282" y="210"/>
                </a:lnTo>
                <a:lnTo>
                  <a:pt x="1285" y="210"/>
                </a:lnTo>
                <a:lnTo>
                  <a:pt x="1285" y="195"/>
                </a:lnTo>
                <a:lnTo>
                  <a:pt x="1287" y="195"/>
                </a:lnTo>
                <a:lnTo>
                  <a:pt x="1287" y="185"/>
                </a:lnTo>
                <a:lnTo>
                  <a:pt x="1288" y="185"/>
                </a:lnTo>
                <a:lnTo>
                  <a:pt x="1288" y="180"/>
                </a:lnTo>
                <a:lnTo>
                  <a:pt x="1288" y="180"/>
                </a:lnTo>
                <a:lnTo>
                  <a:pt x="1288" y="180"/>
                </a:lnTo>
                <a:lnTo>
                  <a:pt x="1288" y="180"/>
                </a:lnTo>
                <a:lnTo>
                  <a:pt x="1288" y="180"/>
                </a:lnTo>
                <a:lnTo>
                  <a:pt x="1289" y="180"/>
                </a:lnTo>
                <a:lnTo>
                  <a:pt x="1289" y="180"/>
                </a:lnTo>
                <a:lnTo>
                  <a:pt x="1289" y="180"/>
                </a:lnTo>
                <a:lnTo>
                  <a:pt x="1289" y="180"/>
                </a:lnTo>
                <a:lnTo>
                  <a:pt x="1289" y="180"/>
                </a:lnTo>
                <a:lnTo>
                  <a:pt x="1289" y="180"/>
                </a:lnTo>
                <a:lnTo>
                  <a:pt x="1289" y="180"/>
                </a:lnTo>
                <a:lnTo>
                  <a:pt x="1289" y="180"/>
                </a:lnTo>
                <a:lnTo>
                  <a:pt x="1290" y="180"/>
                </a:lnTo>
                <a:lnTo>
                  <a:pt x="1290" y="180"/>
                </a:lnTo>
                <a:lnTo>
                  <a:pt x="1290" y="180"/>
                </a:lnTo>
                <a:lnTo>
                  <a:pt x="1290" y="180"/>
                </a:lnTo>
                <a:lnTo>
                  <a:pt x="1292" y="180"/>
                </a:lnTo>
                <a:lnTo>
                  <a:pt x="1292" y="175"/>
                </a:lnTo>
                <a:lnTo>
                  <a:pt x="1293" y="175"/>
                </a:lnTo>
                <a:lnTo>
                  <a:pt x="1293" y="170"/>
                </a:lnTo>
                <a:lnTo>
                  <a:pt x="1294" y="170"/>
                </a:lnTo>
                <a:lnTo>
                  <a:pt x="1294" y="170"/>
                </a:lnTo>
                <a:lnTo>
                  <a:pt x="1296" y="170"/>
                </a:lnTo>
                <a:lnTo>
                  <a:pt x="1296" y="165"/>
                </a:lnTo>
                <a:lnTo>
                  <a:pt x="1296" y="165"/>
                </a:lnTo>
                <a:lnTo>
                  <a:pt x="1296" y="165"/>
                </a:lnTo>
                <a:lnTo>
                  <a:pt x="1296" y="165"/>
                </a:lnTo>
                <a:lnTo>
                  <a:pt x="1296" y="165"/>
                </a:lnTo>
                <a:lnTo>
                  <a:pt x="1297" y="165"/>
                </a:lnTo>
                <a:lnTo>
                  <a:pt x="1297" y="165"/>
                </a:lnTo>
                <a:lnTo>
                  <a:pt x="1299" y="165"/>
                </a:lnTo>
                <a:lnTo>
                  <a:pt x="1299" y="165"/>
                </a:lnTo>
                <a:lnTo>
                  <a:pt x="1299" y="165"/>
                </a:lnTo>
                <a:lnTo>
                  <a:pt x="1299" y="165"/>
                </a:lnTo>
                <a:lnTo>
                  <a:pt x="1299" y="165"/>
                </a:lnTo>
                <a:lnTo>
                  <a:pt x="1299" y="165"/>
                </a:lnTo>
                <a:lnTo>
                  <a:pt x="1299" y="165"/>
                </a:lnTo>
                <a:lnTo>
                  <a:pt x="1299" y="165"/>
                </a:lnTo>
                <a:lnTo>
                  <a:pt x="1301" y="165"/>
                </a:lnTo>
                <a:lnTo>
                  <a:pt x="1301" y="160"/>
                </a:lnTo>
                <a:lnTo>
                  <a:pt x="1301" y="160"/>
                </a:lnTo>
                <a:lnTo>
                  <a:pt x="1301" y="160"/>
                </a:lnTo>
                <a:lnTo>
                  <a:pt x="1301" y="160"/>
                </a:lnTo>
                <a:lnTo>
                  <a:pt x="1301" y="160"/>
                </a:lnTo>
                <a:lnTo>
                  <a:pt x="1309" y="160"/>
                </a:lnTo>
                <a:lnTo>
                  <a:pt x="1309" y="160"/>
                </a:lnTo>
                <a:lnTo>
                  <a:pt x="1309" y="160"/>
                </a:lnTo>
                <a:lnTo>
                  <a:pt x="1309" y="160"/>
                </a:lnTo>
                <a:lnTo>
                  <a:pt x="1309" y="160"/>
                </a:lnTo>
                <a:lnTo>
                  <a:pt x="1309" y="160"/>
                </a:lnTo>
                <a:lnTo>
                  <a:pt x="1312" y="160"/>
                </a:lnTo>
                <a:lnTo>
                  <a:pt x="1312" y="160"/>
                </a:lnTo>
                <a:lnTo>
                  <a:pt x="1313" y="160"/>
                </a:lnTo>
                <a:lnTo>
                  <a:pt x="1313" y="160"/>
                </a:lnTo>
                <a:lnTo>
                  <a:pt x="1313" y="160"/>
                </a:lnTo>
                <a:lnTo>
                  <a:pt x="1313" y="160"/>
                </a:lnTo>
                <a:lnTo>
                  <a:pt x="1313" y="160"/>
                </a:lnTo>
                <a:lnTo>
                  <a:pt x="1313" y="160"/>
                </a:lnTo>
                <a:lnTo>
                  <a:pt x="1313" y="160"/>
                </a:lnTo>
                <a:lnTo>
                  <a:pt x="1313" y="160"/>
                </a:lnTo>
                <a:lnTo>
                  <a:pt x="1316" y="160"/>
                </a:lnTo>
                <a:lnTo>
                  <a:pt x="1316" y="160"/>
                </a:lnTo>
                <a:lnTo>
                  <a:pt x="1316" y="160"/>
                </a:lnTo>
                <a:lnTo>
                  <a:pt x="1316" y="160"/>
                </a:lnTo>
                <a:lnTo>
                  <a:pt x="1317" y="160"/>
                </a:lnTo>
                <a:lnTo>
                  <a:pt x="1317" y="160"/>
                </a:lnTo>
                <a:lnTo>
                  <a:pt x="1317" y="160"/>
                </a:lnTo>
                <a:lnTo>
                  <a:pt x="1317" y="160"/>
                </a:lnTo>
                <a:lnTo>
                  <a:pt x="1320" y="160"/>
                </a:lnTo>
                <a:lnTo>
                  <a:pt x="1320" y="150"/>
                </a:lnTo>
                <a:lnTo>
                  <a:pt x="1322" y="150"/>
                </a:lnTo>
                <a:lnTo>
                  <a:pt x="1322" y="139"/>
                </a:lnTo>
                <a:lnTo>
                  <a:pt x="1322" y="139"/>
                </a:lnTo>
                <a:lnTo>
                  <a:pt x="1322" y="139"/>
                </a:lnTo>
                <a:lnTo>
                  <a:pt x="1322" y="139"/>
                </a:lnTo>
                <a:lnTo>
                  <a:pt x="1322" y="139"/>
                </a:lnTo>
                <a:lnTo>
                  <a:pt x="1325" y="139"/>
                </a:lnTo>
                <a:lnTo>
                  <a:pt x="1325" y="139"/>
                </a:lnTo>
                <a:lnTo>
                  <a:pt x="1326" y="139"/>
                </a:lnTo>
                <a:lnTo>
                  <a:pt x="1326" y="139"/>
                </a:lnTo>
                <a:lnTo>
                  <a:pt x="1326" y="139"/>
                </a:lnTo>
                <a:lnTo>
                  <a:pt x="1326" y="139"/>
                </a:lnTo>
                <a:lnTo>
                  <a:pt x="1326" y="139"/>
                </a:lnTo>
                <a:lnTo>
                  <a:pt x="1326" y="139"/>
                </a:lnTo>
                <a:lnTo>
                  <a:pt x="1327" y="139"/>
                </a:lnTo>
                <a:lnTo>
                  <a:pt x="1327" y="139"/>
                </a:lnTo>
                <a:lnTo>
                  <a:pt x="1327" y="139"/>
                </a:lnTo>
                <a:lnTo>
                  <a:pt x="1327" y="139"/>
                </a:lnTo>
                <a:lnTo>
                  <a:pt x="1328" y="139"/>
                </a:lnTo>
                <a:lnTo>
                  <a:pt x="1328" y="139"/>
                </a:lnTo>
                <a:lnTo>
                  <a:pt x="1328" y="139"/>
                </a:lnTo>
                <a:lnTo>
                  <a:pt x="1328" y="139"/>
                </a:lnTo>
                <a:lnTo>
                  <a:pt x="1331" y="139"/>
                </a:lnTo>
                <a:lnTo>
                  <a:pt x="1331" y="133"/>
                </a:lnTo>
                <a:lnTo>
                  <a:pt x="1334" y="133"/>
                </a:lnTo>
                <a:lnTo>
                  <a:pt x="1334" y="133"/>
                </a:lnTo>
                <a:lnTo>
                  <a:pt x="1335" y="133"/>
                </a:lnTo>
                <a:lnTo>
                  <a:pt x="1335" y="133"/>
                </a:lnTo>
                <a:lnTo>
                  <a:pt x="1335" y="133"/>
                </a:lnTo>
                <a:lnTo>
                  <a:pt x="1335" y="133"/>
                </a:lnTo>
                <a:lnTo>
                  <a:pt x="1337" y="133"/>
                </a:lnTo>
                <a:lnTo>
                  <a:pt x="1337" y="133"/>
                </a:lnTo>
                <a:lnTo>
                  <a:pt x="1340" y="133"/>
                </a:lnTo>
                <a:lnTo>
                  <a:pt x="1340" y="128"/>
                </a:lnTo>
                <a:lnTo>
                  <a:pt x="1341" y="128"/>
                </a:lnTo>
                <a:lnTo>
                  <a:pt x="1341" y="128"/>
                </a:lnTo>
                <a:lnTo>
                  <a:pt x="1341" y="128"/>
                </a:lnTo>
                <a:lnTo>
                  <a:pt x="1341" y="128"/>
                </a:lnTo>
                <a:lnTo>
                  <a:pt x="1341" y="128"/>
                </a:lnTo>
                <a:lnTo>
                  <a:pt x="1341" y="128"/>
                </a:lnTo>
                <a:lnTo>
                  <a:pt x="1342" y="128"/>
                </a:lnTo>
                <a:lnTo>
                  <a:pt x="1342" y="128"/>
                </a:lnTo>
                <a:lnTo>
                  <a:pt x="1342" y="128"/>
                </a:lnTo>
                <a:lnTo>
                  <a:pt x="1342" y="128"/>
                </a:lnTo>
                <a:lnTo>
                  <a:pt x="1345" y="128"/>
                </a:lnTo>
                <a:lnTo>
                  <a:pt x="1345" y="128"/>
                </a:lnTo>
                <a:lnTo>
                  <a:pt x="1347" y="128"/>
                </a:lnTo>
                <a:lnTo>
                  <a:pt x="1347" y="123"/>
                </a:lnTo>
                <a:lnTo>
                  <a:pt x="1353" y="123"/>
                </a:lnTo>
                <a:lnTo>
                  <a:pt x="1353" y="117"/>
                </a:lnTo>
                <a:lnTo>
                  <a:pt x="1353" y="117"/>
                </a:lnTo>
                <a:lnTo>
                  <a:pt x="1353" y="117"/>
                </a:lnTo>
                <a:lnTo>
                  <a:pt x="1353" y="117"/>
                </a:lnTo>
                <a:lnTo>
                  <a:pt x="1353" y="117"/>
                </a:lnTo>
                <a:lnTo>
                  <a:pt x="1353" y="117"/>
                </a:lnTo>
                <a:lnTo>
                  <a:pt x="1353" y="117"/>
                </a:lnTo>
                <a:lnTo>
                  <a:pt x="1354" y="117"/>
                </a:lnTo>
                <a:lnTo>
                  <a:pt x="1354" y="117"/>
                </a:lnTo>
                <a:lnTo>
                  <a:pt x="1354" y="117"/>
                </a:lnTo>
                <a:lnTo>
                  <a:pt x="1354" y="117"/>
                </a:lnTo>
                <a:lnTo>
                  <a:pt x="1356" y="117"/>
                </a:lnTo>
                <a:lnTo>
                  <a:pt x="1356" y="112"/>
                </a:lnTo>
                <a:lnTo>
                  <a:pt x="1360" y="112"/>
                </a:lnTo>
                <a:lnTo>
                  <a:pt x="1360" y="112"/>
                </a:lnTo>
                <a:lnTo>
                  <a:pt x="1360" y="112"/>
                </a:lnTo>
                <a:lnTo>
                  <a:pt x="1360" y="112"/>
                </a:lnTo>
                <a:lnTo>
                  <a:pt x="1363" y="112"/>
                </a:lnTo>
                <a:lnTo>
                  <a:pt x="1363" y="105"/>
                </a:lnTo>
                <a:lnTo>
                  <a:pt x="1363" y="105"/>
                </a:lnTo>
                <a:lnTo>
                  <a:pt x="1363" y="105"/>
                </a:lnTo>
                <a:lnTo>
                  <a:pt x="1365" y="105"/>
                </a:lnTo>
                <a:lnTo>
                  <a:pt x="1365" y="100"/>
                </a:lnTo>
                <a:lnTo>
                  <a:pt x="1368" y="100"/>
                </a:lnTo>
                <a:lnTo>
                  <a:pt x="1368" y="100"/>
                </a:lnTo>
                <a:lnTo>
                  <a:pt x="1368" y="100"/>
                </a:lnTo>
                <a:lnTo>
                  <a:pt x="1368" y="100"/>
                </a:lnTo>
                <a:lnTo>
                  <a:pt x="1370" y="100"/>
                </a:lnTo>
                <a:lnTo>
                  <a:pt x="1370" y="100"/>
                </a:lnTo>
                <a:lnTo>
                  <a:pt x="1370" y="100"/>
                </a:lnTo>
                <a:lnTo>
                  <a:pt x="1370" y="100"/>
                </a:lnTo>
                <a:lnTo>
                  <a:pt x="1372" y="100"/>
                </a:lnTo>
                <a:lnTo>
                  <a:pt x="1372" y="94"/>
                </a:lnTo>
                <a:lnTo>
                  <a:pt x="1373" y="94"/>
                </a:lnTo>
                <a:lnTo>
                  <a:pt x="1373" y="89"/>
                </a:lnTo>
                <a:lnTo>
                  <a:pt x="1373" y="89"/>
                </a:lnTo>
                <a:lnTo>
                  <a:pt x="1373" y="89"/>
                </a:lnTo>
                <a:lnTo>
                  <a:pt x="1378" y="89"/>
                </a:lnTo>
                <a:lnTo>
                  <a:pt x="1378" y="89"/>
                </a:lnTo>
                <a:lnTo>
                  <a:pt x="1383" y="89"/>
                </a:lnTo>
                <a:lnTo>
                  <a:pt x="1383" y="77"/>
                </a:lnTo>
                <a:lnTo>
                  <a:pt x="1384" y="77"/>
                </a:lnTo>
                <a:lnTo>
                  <a:pt x="1384" y="71"/>
                </a:lnTo>
                <a:lnTo>
                  <a:pt x="1385" y="71"/>
                </a:lnTo>
                <a:lnTo>
                  <a:pt x="1385" y="71"/>
                </a:lnTo>
                <a:lnTo>
                  <a:pt x="1387" y="71"/>
                </a:lnTo>
                <a:lnTo>
                  <a:pt x="1387" y="66"/>
                </a:lnTo>
                <a:lnTo>
                  <a:pt x="1387" y="66"/>
                </a:lnTo>
                <a:lnTo>
                  <a:pt x="1387" y="66"/>
                </a:lnTo>
                <a:lnTo>
                  <a:pt x="1396" y="66"/>
                </a:lnTo>
                <a:lnTo>
                  <a:pt x="1396" y="60"/>
                </a:lnTo>
                <a:lnTo>
                  <a:pt x="1396" y="60"/>
                </a:lnTo>
                <a:lnTo>
                  <a:pt x="1396" y="60"/>
                </a:lnTo>
                <a:lnTo>
                  <a:pt x="1397" y="60"/>
                </a:lnTo>
                <a:lnTo>
                  <a:pt x="1397" y="60"/>
                </a:lnTo>
                <a:lnTo>
                  <a:pt x="1398" y="60"/>
                </a:lnTo>
                <a:lnTo>
                  <a:pt x="1398" y="60"/>
                </a:lnTo>
                <a:lnTo>
                  <a:pt x="1398" y="60"/>
                </a:lnTo>
                <a:lnTo>
                  <a:pt x="1398" y="60"/>
                </a:lnTo>
                <a:lnTo>
                  <a:pt x="1399" y="60"/>
                </a:lnTo>
                <a:lnTo>
                  <a:pt x="1399" y="60"/>
                </a:lnTo>
                <a:lnTo>
                  <a:pt x="1399" y="60"/>
                </a:lnTo>
                <a:lnTo>
                  <a:pt x="1399" y="60"/>
                </a:lnTo>
                <a:lnTo>
                  <a:pt x="1402" y="60"/>
                </a:lnTo>
                <a:lnTo>
                  <a:pt x="1402" y="55"/>
                </a:lnTo>
                <a:lnTo>
                  <a:pt x="1403" y="55"/>
                </a:lnTo>
                <a:lnTo>
                  <a:pt x="1403" y="48"/>
                </a:lnTo>
                <a:lnTo>
                  <a:pt x="1404" y="48"/>
                </a:lnTo>
                <a:lnTo>
                  <a:pt x="1404" y="42"/>
                </a:lnTo>
                <a:lnTo>
                  <a:pt x="1404" y="42"/>
                </a:lnTo>
                <a:lnTo>
                  <a:pt x="1404" y="42"/>
                </a:lnTo>
                <a:lnTo>
                  <a:pt x="1406" y="42"/>
                </a:lnTo>
                <a:lnTo>
                  <a:pt x="1406" y="42"/>
                </a:lnTo>
                <a:lnTo>
                  <a:pt x="1407" y="42"/>
                </a:lnTo>
                <a:lnTo>
                  <a:pt x="1407" y="37"/>
                </a:lnTo>
                <a:lnTo>
                  <a:pt x="1407" y="37"/>
                </a:lnTo>
                <a:lnTo>
                  <a:pt x="1407" y="37"/>
                </a:lnTo>
                <a:lnTo>
                  <a:pt x="1409" y="37"/>
                </a:lnTo>
                <a:lnTo>
                  <a:pt x="1409" y="31"/>
                </a:lnTo>
                <a:lnTo>
                  <a:pt x="1411" y="31"/>
                </a:lnTo>
                <a:lnTo>
                  <a:pt x="1411" y="24"/>
                </a:lnTo>
                <a:lnTo>
                  <a:pt x="1412" y="24"/>
                </a:lnTo>
                <a:lnTo>
                  <a:pt x="1412" y="24"/>
                </a:lnTo>
                <a:lnTo>
                  <a:pt x="1413" y="24"/>
                </a:lnTo>
                <a:lnTo>
                  <a:pt x="1413" y="24"/>
                </a:lnTo>
                <a:lnTo>
                  <a:pt x="1413" y="24"/>
                </a:lnTo>
                <a:lnTo>
                  <a:pt x="1413" y="24"/>
                </a:lnTo>
                <a:lnTo>
                  <a:pt x="1420" y="24"/>
                </a:lnTo>
                <a:lnTo>
                  <a:pt x="1420" y="19"/>
                </a:lnTo>
                <a:lnTo>
                  <a:pt x="1422" y="19"/>
                </a:lnTo>
                <a:lnTo>
                  <a:pt x="1422" y="19"/>
                </a:lnTo>
                <a:lnTo>
                  <a:pt x="1422" y="19"/>
                </a:lnTo>
                <a:lnTo>
                  <a:pt x="1422" y="19"/>
                </a:lnTo>
                <a:lnTo>
                  <a:pt x="1425" y="19"/>
                </a:lnTo>
                <a:lnTo>
                  <a:pt x="1425" y="19"/>
                </a:lnTo>
                <a:lnTo>
                  <a:pt x="1426" y="19"/>
                </a:lnTo>
                <a:lnTo>
                  <a:pt x="1426" y="19"/>
                </a:lnTo>
                <a:lnTo>
                  <a:pt x="1427" y="19"/>
                </a:lnTo>
                <a:lnTo>
                  <a:pt x="1427" y="19"/>
                </a:lnTo>
                <a:lnTo>
                  <a:pt x="1427" y="19"/>
                </a:lnTo>
                <a:lnTo>
                  <a:pt x="1427" y="19"/>
                </a:lnTo>
                <a:lnTo>
                  <a:pt x="1427" y="19"/>
                </a:lnTo>
                <a:lnTo>
                  <a:pt x="1427" y="19"/>
                </a:lnTo>
                <a:lnTo>
                  <a:pt x="1437" y="19"/>
                </a:lnTo>
                <a:lnTo>
                  <a:pt x="1437" y="13"/>
                </a:lnTo>
                <a:lnTo>
                  <a:pt x="1442" y="13"/>
                </a:lnTo>
                <a:lnTo>
                  <a:pt x="1442" y="13"/>
                </a:lnTo>
                <a:lnTo>
                  <a:pt x="1442" y="13"/>
                </a:lnTo>
                <a:lnTo>
                  <a:pt x="1442" y="13"/>
                </a:lnTo>
                <a:lnTo>
                  <a:pt x="1444" y="13"/>
                </a:lnTo>
                <a:lnTo>
                  <a:pt x="1444" y="13"/>
                </a:lnTo>
                <a:lnTo>
                  <a:pt x="1444" y="13"/>
                </a:lnTo>
                <a:lnTo>
                  <a:pt x="1444" y="13"/>
                </a:lnTo>
                <a:lnTo>
                  <a:pt x="1451" y="13"/>
                </a:lnTo>
                <a:lnTo>
                  <a:pt x="1451" y="13"/>
                </a:lnTo>
                <a:lnTo>
                  <a:pt x="1454" y="13"/>
                </a:lnTo>
                <a:lnTo>
                  <a:pt x="1454" y="7"/>
                </a:lnTo>
                <a:lnTo>
                  <a:pt x="1454" y="7"/>
                </a:lnTo>
                <a:lnTo>
                  <a:pt x="1454" y="7"/>
                </a:lnTo>
                <a:lnTo>
                  <a:pt x="1458" y="7"/>
                </a:lnTo>
                <a:lnTo>
                  <a:pt x="1458" y="7"/>
                </a:lnTo>
                <a:lnTo>
                  <a:pt x="1463" y="7"/>
                </a:lnTo>
                <a:lnTo>
                  <a:pt x="1463" y="7"/>
                </a:lnTo>
                <a:lnTo>
                  <a:pt x="1463" y="7"/>
                </a:lnTo>
                <a:lnTo>
                  <a:pt x="1463" y="7"/>
                </a:lnTo>
                <a:lnTo>
                  <a:pt x="1463" y="7"/>
                </a:lnTo>
                <a:lnTo>
                  <a:pt x="1463" y="7"/>
                </a:lnTo>
                <a:lnTo>
                  <a:pt x="1472" y="7"/>
                </a:lnTo>
                <a:lnTo>
                  <a:pt x="1472" y="7"/>
                </a:lnTo>
                <a:lnTo>
                  <a:pt x="1472" y="7"/>
                </a:lnTo>
                <a:lnTo>
                  <a:pt x="1472" y="7"/>
                </a:lnTo>
                <a:lnTo>
                  <a:pt x="1475" y="7"/>
                </a:lnTo>
                <a:lnTo>
                  <a:pt x="1475" y="7"/>
                </a:lnTo>
                <a:lnTo>
                  <a:pt x="1477" y="7"/>
                </a:lnTo>
                <a:lnTo>
                  <a:pt x="1477" y="7"/>
                </a:lnTo>
                <a:lnTo>
                  <a:pt x="1477" y="7"/>
                </a:lnTo>
                <a:lnTo>
                  <a:pt x="1477" y="7"/>
                </a:lnTo>
                <a:lnTo>
                  <a:pt x="1477" y="7"/>
                </a:lnTo>
                <a:lnTo>
                  <a:pt x="1477" y="7"/>
                </a:lnTo>
                <a:lnTo>
                  <a:pt x="1478" y="7"/>
                </a:lnTo>
                <a:lnTo>
                  <a:pt x="1478" y="7"/>
                </a:lnTo>
                <a:lnTo>
                  <a:pt x="1478" y="7"/>
                </a:lnTo>
                <a:lnTo>
                  <a:pt x="1478" y="7"/>
                </a:lnTo>
                <a:lnTo>
                  <a:pt x="1480" y="7"/>
                </a:lnTo>
                <a:lnTo>
                  <a:pt x="1480" y="7"/>
                </a:lnTo>
                <a:lnTo>
                  <a:pt x="1485" y="7"/>
                </a:lnTo>
                <a:lnTo>
                  <a:pt x="1485" y="7"/>
                </a:lnTo>
                <a:lnTo>
                  <a:pt x="1485" y="7"/>
                </a:lnTo>
                <a:lnTo>
                  <a:pt x="1485" y="7"/>
                </a:lnTo>
                <a:lnTo>
                  <a:pt x="1487" y="7"/>
                </a:lnTo>
                <a:lnTo>
                  <a:pt x="1487" y="7"/>
                </a:lnTo>
                <a:lnTo>
                  <a:pt x="1488" y="7"/>
                </a:lnTo>
                <a:lnTo>
                  <a:pt x="1488" y="7"/>
                </a:lnTo>
                <a:lnTo>
                  <a:pt x="1489" y="7"/>
                </a:lnTo>
                <a:lnTo>
                  <a:pt x="1489" y="0"/>
                </a:lnTo>
                <a:lnTo>
                  <a:pt x="1489" y="0"/>
                </a:lnTo>
                <a:lnTo>
                  <a:pt x="1489" y="0"/>
                </a:lnTo>
                <a:lnTo>
                  <a:pt x="1489" y="0"/>
                </a:lnTo>
                <a:lnTo>
                  <a:pt x="1489" y="0"/>
                </a:lnTo>
                <a:lnTo>
                  <a:pt x="1489" y="0"/>
                </a:lnTo>
                <a:lnTo>
                  <a:pt x="1489" y="0"/>
                </a:lnTo>
                <a:lnTo>
                  <a:pt x="1489" y="0"/>
                </a:lnTo>
                <a:lnTo>
                  <a:pt x="1489" y="0"/>
                </a:lnTo>
                <a:lnTo>
                  <a:pt x="1493" y="0"/>
                </a:lnTo>
                <a:lnTo>
                  <a:pt x="1493" y="0"/>
                </a:lnTo>
                <a:lnTo>
                  <a:pt x="1494" y="0"/>
                </a:lnTo>
                <a:lnTo>
                  <a:pt x="1494" y="0"/>
                </a:lnTo>
                <a:lnTo>
                  <a:pt x="1494" y="0"/>
                </a:lnTo>
                <a:lnTo>
                  <a:pt x="1494" y="0"/>
                </a:lnTo>
                <a:lnTo>
                  <a:pt x="1497" y="0"/>
                </a:lnTo>
                <a:lnTo>
                  <a:pt x="1497" y="0"/>
                </a:lnTo>
                <a:lnTo>
                  <a:pt x="1497" y="0"/>
                </a:lnTo>
                <a:lnTo>
                  <a:pt x="1497" y="0"/>
                </a:lnTo>
                <a:lnTo>
                  <a:pt x="1497" y="0"/>
                </a:lnTo>
                <a:lnTo>
                  <a:pt x="1497" y="0"/>
                </a:lnTo>
                <a:lnTo>
                  <a:pt x="1498" y="0"/>
                </a:lnTo>
                <a:lnTo>
                  <a:pt x="1498" y="0"/>
                </a:lnTo>
                <a:lnTo>
                  <a:pt x="1498" y="0"/>
                </a:lnTo>
                <a:lnTo>
                  <a:pt x="1498" y="0"/>
                </a:lnTo>
                <a:lnTo>
                  <a:pt x="1498" y="0"/>
                </a:lnTo>
                <a:lnTo>
                  <a:pt x="1498" y="0"/>
                </a:lnTo>
                <a:lnTo>
                  <a:pt x="1498" y="0"/>
                </a:lnTo>
                <a:lnTo>
                  <a:pt x="1498" y="0"/>
                </a:lnTo>
                <a:lnTo>
                  <a:pt x="1504" y="0"/>
                </a:lnTo>
                <a:lnTo>
                  <a:pt x="1504" y="0"/>
                </a:lnTo>
                <a:lnTo>
                  <a:pt x="1504" y="0"/>
                </a:lnTo>
                <a:lnTo>
                  <a:pt x="1504" y="0"/>
                </a:lnTo>
                <a:lnTo>
                  <a:pt x="1506" y="0"/>
                </a:lnTo>
                <a:lnTo>
                  <a:pt x="1506" y="0"/>
                </a:lnTo>
                <a:lnTo>
                  <a:pt x="1506" y="0"/>
                </a:lnTo>
                <a:lnTo>
                  <a:pt x="1506" y="0"/>
                </a:lnTo>
                <a:lnTo>
                  <a:pt x="1506" y="0"/>
                </a:lnTo>
                <a:lnTo>
                  <a:pt x="1506" y="0"/>
                </a:lnTo>
                <a:lnTo>
                  <a:pt x="1506" y="0"/>
                </a:lnTo>
                <a:lnTo>
                  <a:pt x="1506" y="0"/>
                </a:lnTo>
                <a:lnTo>
                  <a:pt x="1506" y="0"/>
                </a:lnTo>
                <a:lnTo>
                  <a:pt x="1506" y="0"/>
                </a:lnTo>
                <a:lnTo>
                  <a:pt x="1507" y="0"/>
                </a:lnTo>
                <a:lnTo>
                  <a:pt x="1507" y="0"/>
                </a:lnTo>
                <a:lnTo>
                  <a:pt x="1510" y="0"/>
                </a:lnTo>
                <a:lnTo>
                  <a:pt x="1510" y="0"/>
                </a:lnTo>
                <a:lnTo>
                  <a:pt x="1513" y="0"/>
                </a:lnTo>
                <a:lnTo>
                  <a:pt x="1513" y="0"/>
                </a:lnTo>
                <a:lnTo>
                  <a:pt x="1515" y="0"/>
                </a:lnTo>
                <a:lnTo>
                  <a:pt x="1515" y="0"/>
                </a:lnTo>
              </a:path>
            </a:pathLst>
          </a:custGeom>
          <a:noFill/>
          <a:ln w="57150" cmpd="sng">
            <a:solidFill>
              <a:srgbClr val="00C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424" name="Freeform 16"/>
          <p:cNvSpPr>
            <a:spLocks/>
          </p:cNvSpPr>
          <p:nvPr/>
        </p:nvSpPr>
        <p:spPr bwMode="auto">
          <a:xfrm>
            <a:off x="7156450" y="1652588"/>
            <a:ext cx="1309688" cy="417512"/>
          </a:xfrm>
          <a:custGeom>
            <a:avLst/>
            <a:gdLst>
              <a:gd name="T0" fmla="*/ 1 w 358"/>
              <a:gd name="T1" fmla="*/ 252 h 259"/>
              <a:gd name="T2" fmla="*/ 7 w 358"/>
              <a:gd name="T3" fmla="*/ 238 h 259"/>
              <a:gd name="T4" fmla="*/ 10 w 358"/>
              <a:gd name="T5" fmla="*/ 238 h 259"/>
              <a:gd name="T6" fmla="*/ 11 w 358"/>
              <a:gd name="T7" fmla="*/ 238 h 259"/>
              <a:gd name="T8" fmla="*/ 16 w 358"/>
              <a:gd name="T9" fmla="*/ 222 h 259"/>
              <a:gd name="T10" fmla="*/ 16 w 358"/>
              <a:gd name="T11" fmla="*/ 222 h 259"/>
              <a:gd name="T12" fmla="*/ 25 w 358"/>
              <a:gd name="T13" fmla="*/ 222 h 259"/>
              <a:gd name="T14" fmla="*/ 26 w 358"/>
              <a:gd name="T15" fmla="*/ 222 h 259"/>
              <a:gd name="T16" fmla="*/ 27 w 358"/>
              <a:gd name="T17" fmla="*/ 222 h 259"/>
              <a:gd name="T18" fmla="*/ 34 w 358"/>
              <a:gd name="T19" fmla="*/ 222 h 259"/>
              <a:gd name="T20" fmla="*/ 44 w 358"/>
              <a:gd name="T21" fmla="*/ 222 h 259"/>
              <a:gd name="T22" fmla="*/ 60 w 358"/>
              <a:gd name="T23" fmla="*/ 222 h 259"/>
              <a:gd name="T24" fmla="*/ 64 w 358"/>
              <a:gd name="T25" fmla="*/ 214 h 259"/>
              <a:gd name="T26" fmla="*/ 72 w 358"/>
              <a:gd name="T27" fmla="*/ 214 h 259"/>
              <a:gd name="T28" fmla="*/ 88 w 358"/>
              <a:gd name="T29" fmla="*/ 214 h 259"/>
              <a:gd name="T30" fmla="*/ 96 w 358"/>
              <a:gd name="T31" fmla="*/ 214 h 259"/>
              <a:gd name="T32" fmla="*/ 106 w 358"/>
              <a:gd name="T33" fmla="*/ 214 h 259"/>
              <a:gd name="T34" fmla="*/ 115 w 358"/>
              <a:gd name="T35" fmla="*/ 214 h 259"/>
              <a:gd name="T36" fmla="*/ 125 w 358"/>
              <a:gd name="T37" fmla="*/ 195 h 259"/>
              <a:gd name="T38" fmla="*/ 134 w 358"/>
              <a:gd name="T39" fmla="*/ 157 h 259"/>
              <a:gd name="T40" fmla="*/ 136 w 358"/>
              <a:gd name="T41" fmla="*/ 157 h 259"/>
              <a:gd name="T42" fmla="*/ 143 w 358"/>
              <a:gd name="T43" fmla="*/ 148 h 259"/>
              <a:gd name="T44" fmla="*/ 148 w 358"/>
              <a:gd name="T45" fmla="*/ 148 h 259"/>
              <a:gd name="T46" fmla="*/ 150 w 358"/>
              <a:gd name="T47" fmla="*/ 138 h 259"/>
              <a:gd name="T48" fmla="*/ 169 w 358"/>
              <a:gd name="T49" fmla="*/ 128 h 259"/>
              <a:gd name="T50" fmla="*/ 184 w 358"/>
              <a:gd name="T51" fmla="*/ 128 h 259"/>
              <a:gd name="T52" fmla="*/ 187 w 358"/>
              <a:gd name="T53" fmla="*/ 128 h 259"/>
              <a:gd name="T54" fmla="*/ 195 w 358"/>
              <a:gd name="T55" fmla="*/ 116 h 259"/>
              <a:gd name="T56" fmla="*/ 198 w 358"/>
              <a:gd name="T57" fmla="*/ 116 h 259"/>
              <a:gd name="T58" fmla="*/ 207 w 358"/>
              <a:gd name="T59" fmla="*/ 116 h 259"/>
              <a:gd name="T60" fmla="*/ 217 w 358"/>
              <a:gd name="T61" fmla="*/ 116 h 259"/>
              <a:gd name="T62" fmla="*/ 222 w 358"/>
              <a:gd name="T63" fmla="*/ 116 h 259"/>
              <a:gd name="T64" fmla="*/ 233 w 358"/>
              <a:gd name="T65" fmla="*/ 103 h 259"/>
              <a:gd name="T66" fmla="*/ 234 w 358"/>
              <a:gd name="T67" fmla="*/ 103 h 259"/>
              <a:gd name="T68" fmla="*/ 238 w 358"/>
              <a:gd name="T69" fmla="*/ 103 h 259"/>
              <a:gd name="T70" fmla="*/ 241 w 358"/>
              <a:gd name="T71" fmla="*/ 90 h 259"/>
              <a:gd name="T72" fmla="*/ 243 w 358"/>
              <a:gd name="T73" fmla="*/ 90 h 259"/>
              <a:gd name="T74" fmla="*/ 250 w 358"/>
              <a:gd name="T75" fmla="*/ 90 h 259"/>
              <a:gd name="T76" fmla="*/ 258 w 358"/>
              <a:gd name="T77" fmla="*/ 76 h 259"/>
              <a:gd name="T78" fmla="*/ 262 w 358"/>
              <a:gd name="T79" fmla="*/ 76 h 259"/>
              <a:gd name="T80" fmla="*/ 271 w 358"/>
              <a:gd name="T81" fmla="*/ 76 h 259"/>
              <a:gd name="T82" fmla="*/ 277 w 358"/>
              <a:gd name="T83" fmla="*/ 59 h 259"/>
              <a:gd name="T84" fmla="*/ 277 w 358"/>
              <a:gd name="T85" fmla="*/ 59 h 259"/>
              <a:gd name="T86" fmla="*/ 279 w 358"/>
              <a:gd name="T87" fmla="*/ 59 h 259"/>
              <a:gd name="T88" fmla="*/ 286 w 358"/>
              <a:gd name="T89" fmla="*/ 59 h 259"/>
              <a:gd name="T90" fmla="*/ 288 w 358"/>
              <a:gd name="T91" fmla="*/ 59 h 259"/>
              <a:gd name="T92" fmla="*/ 296 w 358"/>
              <a:gd name="T93" fmla="*/ 39 h 259"/>
              <a:gd name="T94" fmla="*/ 301 w 358"/>
              <a:gd name="T95" fmla="*/ 39 h 259"/>
              <a:gd name="T96" fmla="*/ 303 w 358"/>
              <a:gd name="T97" fmla="*/ 39 h 259"/>
              <a:gd name="T98" fmla="*/ 315 w 358"/>
              <a:gd name="T99" fmla="*/ 39 h 259"/>
              <a:gd name="T100" fmla="*/ 316 w 358"/>
              <a:gd name="T101" fmla="*/ 39 h 259"/>
              <a:gd name="T102" fmla="*/ 324 w 358"/>
              <a:gd name="T103" fmla="*/ 39 h 259"/>
              <a:gd name="T104" fmla="*/ 331 w 358"/>
              <a:gd name="T105" fmla="*/ 39 h 259"/>
              <a:gd name="T106" fmla="*/ 333 w 358"/>
              <a:gd name="T107" fmla="*/ 39 h 259"/>
              <a:gd name="T108" fmla="*/ 338 w 358"/>
              <a:gd name="T109" fmla="*/ 39 h 259"/>
              <a:gd name="T110" fmla="*/ 341 w 358"/>
              <a:gd name="T111" fmla="*/ 3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8" h="259">
                <a:moveTo>
                  <a:pt x="0" y="259"/>
                </a:moveTo>
                <a:lnTo>
                  <a:pt x="0" y="259"/>
                </a:lnTo>
                <a:lnTo>
                  <a:pt x="0" y="259"/>
                </a:lnTo>
                <a:lnTo>
                  <a:pt x="1" y="259"/>
                </a:lnTo>
                <a:lnTo>
                  <a:pt x="1" y="252"/>
                </a:lnTo>
                <a:lnTo>
                  <a:pt x="1" y="252"/>
                </a:lnTo>
                <a:lnTo>
                  <a:pt x="1" y="252"/>
                </a:lnTo>
                <a:lnTo>
                  <a:pt x="1" y="252"/>
                </a:lnTo>
                <a:lnTo>
                  <a:pt x="1" y="252"/>
                </a:lnTo>
                <a:lnTo>
                  <a:pt x="1" y="252"/>
                </a:lnTo>
                <a:lnTo>
                  <a:pt x="1" y="252"/>
                </a:lnTo>
                <a:lnTo>
                  <a:pt x="6" y="252"/>
                </a:lnTo>
                <a:lnTo>
                  <a:pt x="6" y="238"/>
                </a:lnTo>
                <a:lnTo>
                  <a:pt x="6" y="238"/>
                </a:lnTo>
                <a:lnTo>
                  <a:pt x="6" y="238"/>
                </a:lnTo>
                <a:lnTo>
                  <a:pt x="7" y="238"/>
                </a:lnTo>
                <a:lnTo>
                  <a:pt x="7" y="238"/>
                </a:lnTo>
                <a:lnTo>
                  <a:pt x="7" y="238"/>
                </a:lnTo>
                <a:lnTo>
                  <a:pt x="7" y="238"/>
                </a:lnTo>
                <a:lnTo>
                  <a:pt x="7" y="238"/>
                </a:lnTo>
                <a:lnTo>
                  <a:pt x="7" y="238"/>
                </a:lnTo>
                <a:lnTo>
                  <a:pt x="10" y="238"/>
                </a:lnTo>
                <a:lnTo>
                  <a:pt x="10" y="238"/>
                </a:lnTo>
                <a:lnTo>
                  <a:pt x="10" y="238"/>
                </a:lnTo>
                <a:lnTo>
                  <a:pt x="10" y="238"/>
                </a:lnTo>
                <a:lnTo>
                  <a:pt x="10" y="238"/>
                </a:lnTo>
                <a:lnTo>
                  <a:pt x="10" y="238"/>
                </a:lnTo>
                <a:lnTo>
                  <a:pt x="10" y="238"/>
                </a:lnTo>
                <a:lnTo>
                  <a:pt x="10" y="238"/>
                </a:lnTo>
                <a:lnTo>
                  <a:pt x="11" y="238"/>
                </a:lnTo>
                <a:lnTo>
                  <a:pt x="11" y="238"/>
                </a:lnTo>
                <a:lnTo>
                  <a:pt x="11" y="238"/>
                </a:lnTo>
                <a:lnTo>
                  <a:pt x="11" y="238"/>
                </a:lnTo>
                <a:lnTo>
                  <a:pt x="11" y="238"/>
                </a:lnTo>
                <a:lnTo>
                  <a:pt x="11" y="238"/>
                </a:lnTo>
                <a:lnTo>
                  <a:pt x="12" y="238"/>
                </a:lnTo>
                <a:lnTo>
                  <a:pt x="12" y="230"/>
                </a:lnTo>
                <a:lnTo>
                  <a:pt x="15" y="230"/>
                </a:lnTo>
                <a:lnTo>
                  <a:pt x="15" y="222"/>
                </a:lnTo>
                <a:lnTo>
                  <a:pt x="16" y="222"/>
                </a:lnTo>
                <a:lnTo>
                  <a:pt x="16" y="222"/>
                </a:lnTo>
                <a:lnTo>
                  <a:pt x="16" y="222"/>
                </a:lnTo>
                <a:lnTo>
                  <a:pt x="16" y="222"/>
                </a:lnTo>
                <a:lnTo>
                  <a:pt x="16" y="222"/>
                </a:lnTo>
                <a:lnTo>
                  <a:pt x="16" y="222"/>
                </a:lnTo>
                <a:lnTo>
                  <a:pt x="16" y="222"/>
                </a:lnTo>
                <a:lnTo>
                  <a:pt x="16" y="222"/>
                </a:lnTo>
                <a:lnTo>
                  <a:pt x="16" y="222"/>
                </a:lnTo>
                <a:lnTo>
                  <a:pt x="16" y="222"/>
                </a:lnTo>
                <a:lnTo>
                  <a:pt x="19" y="222"/>
                </a:lnTo>
                <a:lnTo>
                  <a:pt x="19" y="222"/>
                </a:lnTo>
                <a:lnTo>
                  <a:pt x="20" y="222"/>
                </a:lnTo>
                <a:lnTo>
                  <a:pt x="20" y="222"/>
                </a:lnTo>
                <a:lnTo>
                  <a:pt x="25" y="222"/>
                </a:lnTo>
                <a:lnTo>
                  <a:pt x="25" y="222"/>
                </a:lnTo>
                <a:lnTo>
                  <a:pt x="25" y="222"/>
                </a:lnTo>
                <a:lnTo>
                  <a:pt x="25" y="222"/>
                </a:lnTo>
                <a:lnTo>
                  <a:pt x="25" y="222"/>
                </a:lnTo>
                <a:lnTo>
                  <a:pt x="25" y="222"/>
                </a:lnTo>
                <a:lnTo>
                  <a:pt x="25" y="222"/>
                </a:lnTo>
                <a:lnTo>
                  <a:pt x="25" y="222"/>
                </a:lnTo>
                <a:lnTo>
                  <a:pt x="25" y="222"/>
                </a:lnTo>
                <a:lnTo>
                  <a:pt x="25" y="222"/>
                </a:lnTo>
                <a:lnTo>
                  <a:pt x="26" y="222"/>
                </a:lnTo>
                <a:lnTo>
                  <a:pt x="26" y="222"/>
                </a:lnTo>
                <a:lnTo>
                  <a:pt x="26" y="222"/>
                </a:lnTo>
                <a:lnTo>
                  <a:pt x="26" y="222"/>
                </a:lnTo>
                <a:lnTo>
                  <a:pt x="26" y="222"/>
                </a:lnTo>
                <a:lnTo>
                  <a:pt x="26" y="222"/>
                </a:lnTo>
                <a:lnTo>
                  <a:pt x="27" y="222"/>
                </a:lnTo>
                <a:lnTo>
                  <a:pt x="27" y="222"/>
                </a:lnTo>
                <a:lnTo>
                  <a:pt x="27" y="222"/>
                </a:lnTo>
                <a:lnTo>
                  <a:pt x="27" y="222"/>
                </a:lnTo>
                <a:lnTo>
                  <a:pt x="27" y="222"/>
                </a:lnTo>
                <a:lnTo>
                  <a:pt x="27" y="222"/>
                </a:lnTo>
                <a:lnTo>
                  <a:pt x="32" y="222"/>
                </a:lnTo>
                <a:lnTo>
                  <a:pt x="32" y="222"/>
                </a:lnTo>
                <a:lnTo>
                  <a:pt x="32" y="222"/>
                </a:lnTo>
                <a:lnTo>
                  <a:pt x="32" y="222"/>
                </a:lnTo>
                <a:lnTo>
                  <a:pt x="34" y="222"/>
                </a:lnTo>
                <a:lnTo>
                  <a:pt x="34" y="222"/>
                </a:lnTo>
                <a:lnTo>
                  <a:pt x="35" y="222"/>
                </a:lnTo>
                <a:lnTo>
                  <a:pt x="35" y="222"/>
                </a:lnTo>
                <a:lnTo>
                  <a:pt x="36" y="222"/>
                </a:lnTo>
                <a:lnTo>
                  <a:pt x="36" y="222"/>
                </a:lnTo>
                <a:lnTo>
                  <a:pt x="43" y="222"/>
                </a:lnTo>
                <a:lnTo>
                  <a:pt x="43" y="222"/>
                </a:lnTo>
                <a:lnTo>
                  <a:pt x="44" y="222"/>
                </a:lnTo>
                <a:lnTo>
                  <a:pt x="44" y="222"/>
                </a:lnTo>
                <a:lnTo>
                  <a:pt x="45" y="222"/>
                </a:lnTo>
                <a:lnTo>
                  <a:pt x="45" y="222"/>
                </a:lnTo>
                <a:lnTo>
                  <a:pt x="45" y="222"/>
                </a:lnTo>
                <a:lnTo>
                  <a:pt x="45" y="222"/>
                </a:lnTo>
                <a:lnTo>
                  <a:pt x="46" y="222"/>
                </a:lnTo>
                <a:lnTo>
                  <a:pt x="46" y="222"/>
                </a:lnTo>
                <a:lnTo>
                  <a:pt x="60" y="222"/>
                </a:lnTo>
                <a:lnTo>
                  <a:pt x="60" y="222"/>
                </a:lnTo>
                <a:lnTo>
                  <a:pt x="63" y="222"/>
                </a:lnTo>
                <a:lnTo>
                  <a:pt x="63" y="222"/>
                </a:lnTo>
                <a:lnTo>
                  <a:pt x="64" y="222"/>
                </a:lnTo>
                <a:lnTo>
                  <a:pt x="64" y="214"/>
                </a:lnTo>
                <a:lnTo>
                  <a:pt x="64" y="214"/>
                </a:lnTo>
                <a:lnTo>
                  <a:pt x="64" y="214"/>
                </a:lnTo>
                <a:lnTo>
                  <a:pt x="64" y="214"/>
                </a:lnTo>
                <a:lnTo>
                  <a:pt x="64" y="214"/>
                </a:lnTo>
                <a:lnTo>
                  <a:pt x="69" y="214"/>
                </a:lnTo>
                <a:lnTo>
                  <a:pt x="69" y="214"/>
                </a:lnTo>
                <a:lnTo>
                  <a:pt x="70" y="214"/>
                </a:lnTo>
                <a:lnTo>
                  <a:pt x="70" y="214"/>
                </a:lnTo>
                <a:lnTo>
                  <a:pt x="72" y="214"/>
                </a:lnTo>
                <a:lnTo>
                  <a:pt x="72" y="214"/>
                </a:lnTo>
                <a:lnTo>
                  <a:pt x="72" y="214"/>
                </a:lnTo>
                <a:lnTo>
                  <a:pt x="72" y="214"/>
                </a:lnTo>
                <a:lnTo>
                  <a:pt x="72" y="214"/>
                </a:lnTo>
                <a:lnTo>
                  <a:pt x="72" y="214"/>
                </a:lnTo>
                <a:lnTo>
                  <a:pt x="72" y="214"/>
                </a:lnTo>
                <a:lnTo>
                  <a:pt x="72" y="214"/>
                </a:lnTo>
                <a:lnTo>
                  <a:pt x="78" y="214"/>
                </a:lnTo>
                <a:lnTo>
                  <a:pt x="78" y="214"/>
                </a:lnTo>
                <a:lnTo>
                  <a:pt x="88" y="214"/>
                </a:lnTo>
                <a:lnTo>
                  <a:pt x="88" y="214"/>
                </a:lnTo>
                <a:lnTo>
                  <a:pt x="89" y="214"/>
                </a:lnTo>
                <a:lnTo>
                  <a:pt x="89" y="214"/>
                </a:lnTo>
                <a:lnTo>
                  <a:pt x="89" y="214"/>
                </a:lnTo>
                <a:lnTo>
                  <a:pt x="89" y="214"/>
                </a:lnTo>
                <a:lnTo>
                  <a:pt x="96" y="214"/>
                </a:lnTo>
                <a:lnTo>
                  <a:pt x="96" y="214"/>
                </a:lnTo>
                <a:lnTo>
                  <a:pt x="96" y="214"/>
                </a:lnTo>
                <a:lnTo>
                  <a:pt x="96" y="214"/>
                </a:lnTo>
                <a:lnTo>
                  <a:pt x="105" y="214"/>
                </a:lnTo>
                <a:lnTo>
                  <a:pt x="105" y="214"/>
                </a:lnTo>
                <a:lnTo>
                  <a:pt x="105" y="214"/>
                </a:lnTo>
                <a:lnTo>
                  <a:pt x="105" y="214"/>
                </a:lnTo>
                <a:lnTo>
                  <a:pt x="105" y="214"/>
                </a:lnTo>
                <a:lnTo>
                  <a:pt x="105" y="214"/>
                </a:lnTo>
                <a:lnTo>
                  <a:pt x="106" y="214"/>
                </a:lnTo>
                <a:lnTo>
                  <a:pt x="106" y="214"/>
                </a:lnTo>
                <a:lnTo>
                  <a:pt x="106" y="214"/>
                </a:lnTo>
                <a:lnTo>
                  <a:pt x="106" y="214"/>
                </a:lnTo>
                <a:lnTo>
                  <a:pt x="106" y="214"/>
                </a:lnTo>
                <a:lnTo>
                  <a:pt x="106" y="214"/>
                </a:lnTo>
                <a:lnTo>
                  <a:pt x="115" y="214"/>
                </a:lnTo>
                <a:lnTo>
                  <a:pt x="115" y="214"/>
                </a:lnTo>
                <a:lnTo>
                  <a:pt x="115" y="214"/>
                </a:lnTo>
                <a:lnTo>
                  <a:pt x="115" y="214"/>
                </a:lnTo>
                <a:lnTo>
                  <a:pt x="121" y="214"/>
                </a:lnTo>
                <a:lnTo>
                  <a:pt x="121" y="205"/>
                </a:lnTo>
                <a:lnTo>
                  <a:pt x="122" y="205"/>
                </a:lnTo>
                <a:lnTo>
                  <a:pt x="122" y="195"/>
                </a:lnTo>
                <a:lnTo>
                  <a:pt x="122" y="195"/>
                </a:lnTo>
                <a:lnTo>
                  <a:pt x="122" y="195"/>
                </a:lnTo>
                <a:lnTo>
                  <a:pt x="125" y="195"/>
                </a:lnTo>
                <a:lnTo>
                  <a:pt x="125" y="186"/>
                </a:lnTo>
                <a:lnTo>
                  <a:pt x="129" y="186"/>
                </a:lnTo>
                <a:lnTo>
                  <a:pt x="129" y="167"/>
                </a:lnTo>
                <a:lnTo>
                  <a:pt x="130" y="167"/>
                </a:lnTo>
                <a:lnTo>
                  <a:pt x="130" y="157"/>
                </a:lnTo>
                <a:lnTo>
                  <a:pt x="133" y="157"/>
                </a:lnTo>
                <a:lnTo>
                  <a:pt x="133" y="157"/>
                </a:lnTo>
                <a:lnTo>
                  <a:pt x="134" y="157"/>
                </a:lnTo>
                <a:lnTo>
                  <a:pt x="134" y="157"/>
                </a:lnTo>
                <a:lnTo>
                  <a:pt x="134" y="157"/>
                </a:lnTo>
                <a:lnTo>
                  <a:pt x="134" y="157"/>
                </a:lnTo>
                <a:lnTo>
                  <a:pt x="134" y="157"/>
                </a:lnTo>
                <a:lnTo>
                  <a:pt x="134" y="157"/>
                </a:lnTo>
                <a:lnTo>
                  <a:pt x="134" y="157"/>
                </a:lnTo>
                <a:lnTo>
                  <a:pt x="134" y="157"/>
                </a:lnTo>
                <a:lnTo>
                  <a:pt x="136" y="157"/>
                </a:lnTo>
                <a:lnTo>
                  <a:pt x="136" y="157"/>
                </a:lnTo>
                <a:lnTo>
                  <a:pt x="136" y="157"/>
                </a:lnTo>
                <a:lnTo>
                  <a:pt x="136" y="157"/>
                </a:lnTo>
                <a:lnTo>
                  <a:pt x="138" y="157"/>
                </a:lnTo>
                <a:lnTo>
                  <a:pt x="138" y="148"/>
                </a:lnTo>
                <a:lnTo>
                  <a:pt x="143" y="148"/>
                </a:lnTo>
                <a:lnTo>
                  <a:pt x="143" y="148"/>
                </a:lnTo>
                <a:lnTo>
                  <a:pt x="143" y="148"/>
                </a:lnTo>
                <a:lnTo>
                  <a:pt x="143" y="148"/>
                </a:lnTo>
                <a:lnTo>
                  <a:pt x="144" y="148"/>
                </a:lnTo>
                <a:lnTo>
                  <a:pt x="144" y="148"/>
                </a:lnTo>
                <a:lnTo>
                  <a:pt x="144" y="148"/>
                </a:lnTo>
                <a:lnTo>
                  <a:pt x="144" y="148"/>
                </a:lnTo>
                <a:lnTo>
                  <a:pt x="145" y="148"/>
                </a:lnTo>
                <a:lnTo>
                  <a:pt x="145" y="148"/>
                </a:lnTo>
                <a:lnTo>
                  <a:pt x="148" y="148"/>
                </a:lnTo>
                <a:lnTo>
                  <a:pt x="148" y="138"/>
                </a:lnTo>
                <a:lnTo>
                  <a:pt x="149" y="138"/>
                </a:lnTo>
                <a:lnTo>
                  <a:pt x="149" y="138"/>
                </a:lnTo>
                <a:lnTo>
                  <a:pt x="149" y="138"/>
                </a:lnTo>
                <a:lnTo>
                  <a:pt x="149" y="138"/>
                </a:lnTo>
                <a:lnTo>
                  <a:pt x="150" y="138"/>
                </a:lnTo>
                <a:lnTo>
                  <a:pt x="150" y="138"/>
                </a:lnTo>
                <a:lnTo>
                  <a:pt x="150" y="138"/>
                </a:lnTo>
                <a:lnTo>
                  <a:pt x="150" y="138"/>
                </a:lnTo>
                <a:lnTo>
                  <a:pt x="157" y="138"/>
                </a:lnTo>
                <a:lnTo>
                  <a:pt x="157" y="128"/>
                </a:lnTo>
                <a:lnTo>
                  <a:pt x="162" y="128"/>
                </a:lnTo>
                <a:lnTo>
                  <a:pt x="162" y="128"/>
                </a:lnTo>
                <a:lnTo>
                  <a:pt x="162" y="128"/>
                </a:lnTo>
                <a:lnTo>
                  <a:pt x="162" y="128"/>
                </a:lnTo>
                <a:lnTo>
                  <a:pt x="169" y="128"/>
                </a:lnTo>
                <a:lnTo>
                  <a:pt x="169" y="128"/>
                </a:lnTo>
                <a:lnTo>
                  <a:pt x="169" y="128"/>
                </a:lnTo>
                <a:lnTo>
                  <a:pt x="169" y="128"/>
                </a:lnTo>
                <a:lnTo>
                  <a:pt x="177" y="128"/>
                </a:lnTo>
                <a:lnTo>
                  <a:pt x="177" y="128"/>
                </a:lnTo>
                <a:lnTo>
                  <a:pt x="179" y="128"/>
                </a:lnTo>
                <a:lnTo>
                  <a:pt x="179" y="128"/>
                </a:lnTo>
                <a:lnTo>
                  <a:pt x="184" y="128"/>
                </a:lnTo>
                <a:lnTo>
                  <a:pt x="184" y="128"/>
                </a:lnTo>
                <a:lnTo>
                  <a:pt x="186" y="128"/>
                </a:lnTo>
                <a:lnTo>
                  <a:pt x="186" y="128"/>
                </a:lnTo>
                <a:lnTo>
                  <a:pt x="186" y="128"/>
                </a:lnTo>
                <a:lnTo>
                  <a:pt x="186" y="128"/>
                </a:lnTo>
                <a:lnTo>
                  <a:pt x="187" y="128"/>
                </a:lnTo>
                <a:lnTo>
                  <a:pt x="187" y="128"/>
                </a:lnTo>
                <a:lnTo>
                  <a:pt x="187" y="128"/>
                </a:lnTo>
                <a:lnTo>
                  <a:pt x="187" y="128"/>
                </a:lnTo>
                <a:lnTo>
                  <a:pt x="187" y="128"/>
                </a:lnTo>
                <a:lnTo>
                  <a:pt x="187" y="128"/>
                </a:lnTo>
                <a:lnTo>
                  <a:pt x="188" y="128"/>
                </a:lnTo>
                <a:lnTo>
                  <a:pt x="188" y="116"/>
                </a:lnTo>
                <a:lnTo>
                  <a:pt x="193" y="116"/>
                </a:lnTo>
                <a:lnTo>
                  <a:pt x="193" y="116"/>
                </a:lnTo>
                <a:lnTo>
                  <a:pt x="195" y="116"/>
                </a:lnTo>
                <a:lnTo>
                  <a:pt x="195" y="116"/>
                </a:lnTo>
                <a:lnTo>
                  <a:pt x="195" y="116"/>
                </a:lnTo>
                <a:lnTo>
                  <a:pt x="195" y="116"/>
                </a:lnTo>
                <a:lnTo>
                  <a:pt x="195" y="116"/>
                </a:lnTo>
                <a:lnTo>
                  <a:pt x="195" y="116"/>
                </a:lnTo>
                <a:lnTo>
                  <a:pt x="195" y="116"/>
                </a:lnTo>
                <a:lnTo>
                  <a:pt x="195" y="116"/>
                </a:lnTo>
                <a:lnTo>
                  <a:pt x="198" y="116"/>
                </a:lnTo>
                <a:lnTo>
                  <a:pt x="198" y="116"/>
                </a:lnTo>
                <a:lnTo>
                  <a:pt x="200" y="116"/>
                </a:lnTo>
                <a:lnTo>
                  <a:pt x="200" y="116"/>
                </a:lnTo>
                <a:lnTo>
                  <a:pt x="205" y="116"/>
                </a:lnTo>
                <a:lnTo>
                  <a:pt x="205" y="116"/>
                </a:lnTo>
                <a:lnTo>
                  <a:pt x="205" y="116"/>
                </a:lnTo>
                <a:lnTo>
                  <a:pt x="205" y="116"/>
                </a:lnTo>
                <a:lnTo>
                  <a:pt x="207" y="116"/>
                </a:lnTo>
                <a:lnTo>
                  <a:pt x="207" y="116"/>
                </a:lnTo>
                <a:lnTo>
                  <a:pt x="211" y="116"/>
                </a:lnTo>
                <a:lnTo>
                  <a:pt x="211" y="116"/>
                </a:lnTo>
                <a:lnTo>
                  <a:pt x="215" y="116"/>
                </a:lnTo>
                <a:lnTo>
                  <a:pt x="215" y="116"/>
                </a:lnTo>
                <a:lnTo>
                  <a:pt x="215" y="116"/>
                </a:lnTo>
                <a:lnTo>
                  <a:pt x="215" y="116"/>
                </a:lnTo>
                <a:lnTo>
                  <a:pt x="217" y="116"/>
                </a:lnTo>
                <a:lnTo>
                  <a:pt x="217" y="116"/>
                </a:lnTo>
                <a:lnTo>
                  <a:pt x="217" y="116"/>
                </a:lnTo>
                <a:lnTo>
                  <a:pt x="217" y="116"/>
                </a:lnTo>
                <a:lnTo>
                  <a:pt x="217" y="116"/>
                </a:lnTo>
                <a:lnTo>
                  <a:pt x="217" y="116"/>
                </a:lnTo>
                <a:lnTo>
                  <a:pt x="222" y="116"/>
                </a:lnTo>
                <a:lnTo>
                  <a:pt x="222" y="116"/>
                </a:lnTo>
                <a:lnTo>
                  <a:pt x="222" y="116"/>
                </a:lnTo>
                <a:lnTo>
                  <a:pt x="222" y="116"/>
                </a:lnTo>
                <a:lnTo>
                  <a:pt x="227" y="116"/>
                </a:lnTo>
                <a:lnTo>
                  <a:pt x="227" y="103"/>
                </a:lnTo>
                <a:lnTo>
                  <a:pt x="231" y="103"/>
                </a:lnTo>
                <a:lnTo>
                  <a:pt x="231" y="103"/>
                </a:lnTo>
                <a:lnTo>
                  <a:pt x="231" y="103"/>
                </a:lnTo>
                <a:lnTo>
                  <a:pt x="231" y="103"/>
                </a:lnTo>
                <a:lnTo>
                  <a:pt x="233" y="103"/>
                </a:lnTo>
                <a:lnTo>
                  <a:pt x="233" y="103"/>
                </a:lnTo>
                <a:lnTo>
                  <a:pt x="233" y="103"/>
                </a:lnTo>
                <a:lnTo>
                  <a:pt x="233" y="103"/>
                </a:lnTo>
                <a:lnTo>
                  <a:pt x="234" y="103"/>
                </a:lnTo>
                <a:lnTo>
                  <a:pt x="234" y="103"/>
                </a:lnTo>
                <a:lnTo>
                  <a:pt x="234" y="103"/>
                </a:lnTo>
                <a:lnTo>
                  <a:pt x="234" y="103"/>
                </a:lnTo>
                <a:lnTo>
                  <a:pt x="234" y="103"/>
                </a:lnTo>
                <a:lnTo>
                  <a:pt x="234" y="103"/>
                </a:lnTo>
                <a:lnTo>
                  <a:pt x="234" y="103"/>
                </a:lnTo>
                <a:lnTo>
                  <a:pt x="234" y="103"/>
                </a:lnTo>
                <a:lnTo>
                  <a:pt x="235" y="103"/>
                </a:lnTo>
                <a:lnTo>
                  <a:pt x="235" y="103"/>
                </a:lnTo>
                <a:lnTo>
                  <a:pt x="235" y="103"/>
                </a:lnTo>
                <a:lnTo>
                  <a:pt x="235" y="103"/>
                </a:lnTo>
                <a:lnTo>
                  <a:pt x="238" y="103"/>
                </a:lnTo>
                <a:lnTo>
                  <a:pt x="238" y="90"/>
                </a:lnTo>
                <a:lnTo>
                  <a:pt x="239" y="90"/>
                </a:lnTo>
                <a:lnTo>
                  <a:pt x="239" y="90"/>
                </a:lnTo>
                <a:lnTo>
                  <a:pt x="240" y="90"/>
                </a:lnTo>
                <a:lnTo>
                  <a:pt x="240" y="90"/>
                </a:lnTo>
                <a:lnTo>
                  <a:pt x="240" y="90"/>
                </a:lnTo>
                <a:lnTo>
                  <a:pt x="240" y="90"/>
                </a:lnTo>
                <a:lnTo>
                  <a:pt x="241" y="90"/>
                </a:lnTo>
                <a:lnTo>
                  <a:pt x="241" y="90"/>
                </a:lnTo>
                <a:lnTo>
                  <a:pt x="241" y="90"/>
                </a:lnTo>
                <a:lnTo>
                  <a:pt x="241" y="90"/>
                </a:lnTo>
                <a:lnTo>
                  <a:pt x="243" y="90"/>
                </a:lnTo>
                <a:lnTo>
                  <a:pt x="243" y="90"/>
                </a:lnTo>
                <a:lnTo>
                  <a:pt x="243" y="90"/>
                </a:lnTo>
                <a:lnTo>
                  <a:pt x="243" y="90"/>
                </a:lnTo>
                <a:lnTo>
                  <a:pt x="243" y="90"/>
                </a:lnTo>
                <a:lnTo>
                  <a:pt x="243" y="90"/>
                </a:lnTo>
                <a:lnTo>
                  <a:pt x="244" y="90"/>
                </a:lnTo>
                <a:lnTo>
                  <a:pt x="244" y="90"/>
                </a:lnTo>
                <a:lnTo>
                  <a:pt x="250" y="90"/>
                </a:lnTo>
                <a:lnTo>
                  <a:pt x="250" y="90"/>
                </a:lnTo>
                <a:lnTo>
                  <a:pt x="250" y="90"/>
                </a:lnTo>
                <a:lnTo>
                  <a:pt x="250" y="90"/>
                </a:lnTo>
                <a:lnTo>
                  <a:pt x="250" y="90"/>
                </a:lnTo>
                <a:lnTo>
                  <a:pt x="250" y="90"/>
                </a:lnTo>
                <a:lnTo>
                  <a:pt x="253" y="90"/>
                </a:lnTo>
                <a:lnTo>
                  <a:pt x="253" y="90"/>
                </a:lnTo>
                <a:lnTo>
                  <a:pt x="257" y="90"/>
                </a:lnTo>
                <a:lnTo>
                  <a:pt x="257" y="76"/>
                </a:lnTo>
                <a:lnTo>
                  <a:pt x="257" y="76"/>
                </a:lnTo>
                <a:lnTo>
                  <a:pt x="257" y="76"/>
                </a:lnTo>
                <a:lnTo>
                  <a:pt x="258" y="76"/>
                </a:lnTo>
                <a:lnTo>
                  <a:pt x="258" y="76"/>
                </a:lnTo>
                <a:lnTo>
                  <a:pt x="258" y="76"/>
                </a:lnTo>
                <a:lnTo>
                  <a:pt x="258" y="76"/>
                </a:lnTo>
                <a:lnTo>
                  <a:pt x="262" y="76"/>
                </a:lnTo>
                <a:lnTo>
                  <a:pt x="262" y="76"/>
                </a:lnTo>
                <a:lnTo>
                  <a:pt x="262" y="76"/>
                </a:lnTo>
                <a:lnTo>
                  <a:pt x="262" y="76"/>
                </a:lnTo>
                <a:lnTo>
                  <a:pt x="262" y="76"/>
                </a:lnTo>
                <a:lnTo>
                  <a:pt x="262" y="76"/>
                </a:lnTo>
                <a:lnTo>
                  <a:pt x="267" y="76"/>
                </a:lnTo>
                <a:lnTo>
                  <a:pt x="267" y="76"/>
                </a:lnTo>
                <a:lnTo>
                  <a:pt x="269" y="76"/>
                </a:lnTo>
                <a:lnTo>
                  <a:pt x="269" y="76"/>
                </a:lnTo>
                <a:lnTo>
                  <a:pt x="269" y="76"/>
                </a:lnTo>
                <a:lnTo>
                  <a:pt x="269" y="76"/>
                </a:lnTo>
                <a:lnTo>
                  <a:pt x="271" y="76"/>
                </a:lnTo>
                <a:lnTo>
                  <a:pt x="271" y="76"/>
                </a:lnTo>
                <a:lnTo>
                  <a:pt x="271" y="76"/>
                </a:lnTo>
                <a:lnTo>
                  <a:pt x="271" y="76"/>
                </a:lnTo>
                <a:lnTo>
                  <a:pt x="276" y="76"/>
                </a:lnTo>
                <a:lnTo>
                  <a:pt x="276" y="59"/>
                </a:lnTo>
                <a:lnTo>
                  <a:pt x="276" y="59"/>
                </a:lnTo>
                <a:lnTo>
                  <a:pt x="276" y="59"/>
                </a:lnTo>
                <a:lnTo>
                  <a:pt x="277" y="59"/>
                </a:lnTo>
                <a:lnTo>
                  <a:pt x="277" y="59"/>
                </a:lnTo>
                <a:lnTo>
                  <a:pt x="277" y="59"/>
                </a:lnTo>
                <a:lnTo>
                  <a:pt x="277" y="59"/>
                </a:lnTo>
                <a:lnTo>
                  <a:pt x="277" y="59"/>
                </a:lnTo>
                <a:lnTo>
                  <a:pt x="277" y="59"/>
                </a:lnTo>
                <a:lnTo>
                  <a:pt x="277" y="59"/>
                </a:lnTo>
                <a:lnTo>
                  <a:pt x="277" y="59"/>
                </a:lnTo>
                <a:lnTo>
                  <a:pt x="277" y="59"/>
                </a:lnTo>
                <a:lnTo>
                  <a:pt x="277" y="59"/>
                </a:lnTo>
                <a:lnTo>
                  <a:pt x="278" y="59"/>
                </a:lnTo>
                <a:lnTo>
                  <a:pt x="278" y="59"/>
                </a:lnTo>
                <a:lnTo>
                  <a:pt x="279" y="59"/>
                </a:lnTo>
                <a:lnTo>
                  <a:pt x="279" y="59"/>
                </a:lnTo>
                <a:lnTo>
                  <a:pt x="279" y="59"/>
                </a:lnTo>
                <a:lnTo>
                  <a:pt x="279" y="59"/>
                </a:lnTo>
                <a:lnTo>
                  <a:pt x="279" y="59"/>
                </a:lnTo>
                <a:lnTo>
                  <a:pt x="279" y="59"/>
                </a:lnTo>
                <a:lnTo>
                  <a:pt x="279" y="59"/>
                </a:lnTo>
                <a:lnTo>
                  <a:pt x="279" y="59"/>
                </a:lnTo>
                <a:lnTo>
                  <a:pt x="286" y="59"/>
                </a:lnTo>
                <a:lnTo>
                  <a:pt x="286" y="59"/>
                </a:lnTo>
                <a:lnTo>
                  <a:pt x="286" y="59"/>
                </a:lnTo>
                <a:lnTo>
                  <a:pt x="286" y="59"/>
                </a:lnTo>
                <a:lnTo>
                  <a:pt x="286" y="59"/>
                </a:lnTo>
                <a:lnTo>
                  <a:pt x="286" y="59"/>
                </a:lnTo>
                <a:lnTo>
                  <a:pt x="286" y="59"/>
                </a:lnTo>
                <a:lnTo>
                  <a:pt x="286" y="59"/>
                </a:lnTo>
                <a:lnTo>
                  <a:pt x="287" y="59"/>
                </a:lnTo>
                <a:lnTo>
                  <a:pt x="287" y="59"/>
                </a:lnTo>
                <a:lnTo>
                  <a:pt x="287" y="59"/>
                </a:lnTo>
                <a:lnTo>
                  <a:pt x="287" y="59"/>
                </a:lnTo>
                <a:lnTo>
                  <a:pt x="288" y="59"/>
                </a:lnTo>
                <a:lnTo>
                  <a:pt x="288" y="39"/>
                </a:lnTo>
                <a:lnTo>
                  <a:pt x="288" y="39"/>
                </a:lnTo>
                <a:lnTo>
                  <a:pt x="288" y="39"/>
                </a:lnTo>
                <a:lnTo>
                  <a:pt x="295" y="39"/>
                </a:lnTo>
                <a:lnTo>
                  <a:pt x="295" y="39"/>
                </a:lnTo>
                <a:lnTo>
                  <a:pt x="295" y="39"/>
                </a:lnTo>
                <a:lnTo>
                  <a:pt x="295" y="39"/>
                </a:lnTo>
                <a:lnTo>
                  <a:pt x="296" y="39"/>
                </a:lnTo>
                <a:lnTo>
                  <a:pt x="296" y="39"/>
                </a:lnTo>
                <a:lnTo>
                  <a:pt x="296" y="39"/>
                </a:lnTo>
                <a:lnTo>
                  <a:pt x="296" y="39"/>
                </a:lnTo>
                <a:lnTo>
                  <a:pt x="297" y="39"/>
                </a:lnTo>
                <a:lnTo>
                  <a:pt x="297" y="39"/>
                </a:lnTo>
                <a:lnTo>
                  <a:pt x="297" y="39"/>
                </a:lnTo>
                <a:lnTo>
                  <a:pt x="297" y="39"/>
                </a:lnTo>
                <a:lnTo>
                  <a:pt x="301" y="39"/>
                </a:lnTo>
                <a:lnTo>
                  <a:pt x="301" y="39"/>
                </a:lnTo>
                <a:lnTo>
                  <a:pt x="302" y="39"/>
                </a:lnTo>
                <a:lnTo>
                  <a:pt x="302" y="39"/>
                </a:lnTo>
                <a:lnTo>
                  <a:pt x="302" y="39"/>
                </a:lnTo>
                <a:lnTo>
                  <a:pt x="302" y="39"/>
                </a:lnTo>
                <a:lnTo>
                  <a:pt x="303" y="39"/>
                </a:lnTo>
                <a:lnTo>
                  <a:pt x="303" y="39"/>
                </a:lnTo>
                <a:lnTo>
                  <a:pt x="303" y="39"/>
                </a:lnTo>
                <a:lnTo>
                  <a:pt x="303" y="39"/>
                </a:lnTo>
                <a:lnTo>
                  <a:pt x="303" y="39"/>
                </a:lnTo>
                <a:lnTo>
                  <a:pt x="303" y="39"/>
                </a:lnTo>
                <a:lnTo>
                  <a:pt x="311" y="39"/>
                </a:lnTo>
                <a:lnTo>
                  <a:pt x="311" y="39"/>
                </a:lnTo>
                <a:lnTo>
                  <a:pt x="315" y="39"/>
                </a:lnTo>
                <a:lnTo>
                  <a:pt x="315" y="39"/>
                </a:lnTo>
                <a:lnTo>
                  <a:pt x="315" y="39"/>
                </a:lnTo>
                <a:lnTo>
                  <a:pt x="315" y="39"/>
                </a:lnTo>
                <a:lnTo>
                  <a:pt x="315" y="39"/>
                </a:lnTo>
                <a:lnTo>
                  <a:pt x="315" y="39"/>
                </a:lnTo>
                <a:lnTo>
                  <a:pt x="315" y="39"/>
                </a:lnTo>
                <a:lnTo>
                  <a:pt x="315" y="39"/>
                </a:lnTo>
                <a:lnTo>
                  <a:pt x="316" y="39"/>
                </a:lnTo>
                <a:lnTo>
                  <a:pt x="316" y="39"/>
                </a:lnTo>
                <a:lnTo>
                  <a:pt x="316" y="39"/>
                </a:lnTo>
                <a:lnTo>
                  <a:pt x="316" y="39"/>
                </a:lnTo>
                <a:lnTo>
                  <a:pt x="320" y="39"/>
                </a:lnTo>
                <a:lnTo>
                  <a:pt x="320" y="39"/>
                </a:lnTo>
                <a:lnTo>
                  <a:pt x="321" y="39"/>
                </a:lnTo>
                <a:lnTo>
                  <a:pt x="321" y="39"/>
                </a:lnTo>
                <a:lnTo>
                  <a:pt x="324" y="39"/>
                </a:lnTo>
                <a:lnTo>
                  <a:pt x="324" y="39"/>
                </a:lnTo>
                <a:lnTo>
                  <a:pt x="324" y="39"/>
                </a:lnTo>
                <a:lnTo>
                  <a:pt x="324" y="39"/>
                </a:lnTo>
                <a:lnTo>
                  <a:pt x="324" y="39"/>
                </a:lnTo>
                <a:lnTo>
                  <a:pt x="324" y="39"/>
                </a:lnTo>
                <a:lnTo>
                  <a:pt x="324" y="39"/>
                </a:lnTo>
                <a:lnTo>
                  <a:pt x="324" y="39"/>
                </a:lnTo>
                <a:lnTo>
                  <a:pt x="330" y="39"/>
                </a:lnTo>
                <a:lnTo>
                  <a:pt x="330" y="39"/>
                </a:lnTo>
                <a:lnTo>
                  <a:pt x="331" y="39"/>
                </a:lnTo>
                <a:lnTo>
                  <a:pt x="331" y="39"/>
                </a:lnTo>
                <a:lnTo>
                  <a:pt x="333" y="39"/>
                </a:lnTo>
                <a:lnTo>
                  <a:pt x="333" y="39"/>
                </a:lnTo>
                <a:lnTo>
                  <a:pt x="333" y="39"/>
                </a:lnTo>
                <a:lnTo>
                  <a:pt x="333" y="39"/>
                </a:lnTo>
                <a:lnTo>
                  <a:pt x="333" y="39"/>
                </a:lnTo>
                <a:lnTo>
                  <a:pt x="333" y="39"/>
                </a:lnTo>
                <a:lnTo>
                  <a:pt x="333" y="39"/>
                </a:lnTo>
                <a:lnTo>
                  <a:pt x="333" y="39"/>
                </a:lnTo>
                <a:lnTo>
                  <a:pt x="334" y="39"/>
                </a:lnTo>
                <a:lnTo>
                  <a:pt x="334" y="39"/>
                </a:lnTo>
                <a:lnTo>
                  <a:pt x="334" y="39"/>
                </a:lnTo>
                <a:lnTo>
                  <a:pt x="334" y="39"/>
                </a:lnTo>
                <a:lnTo>
                  <a:pt x="334" y="39"/>
                </a:lnTo>
                <a:lnTo>
                  <a:pt x="334" y="39"/>
                </a:lnTo>
                <a:lnTo>
                  <a:pt x="338" y="39"/>
                </a:lnTo>
                <a:lnTo>
                  <a:pt x="338" y="39"/>
                </a:lnTo>
                <a:lnTo>
                  <a:pt x="339" y="39"/>
                </a:lnTo>
                <a:lnTo>
                  <a:pt x="339" y="39"/>
                </a:lnTo>
                <a:lnTo>
                  <a:pt x="339" y="39"/>
                </a:lnTo>
                <a:lnTo>
                  <a:pt x="339" y="39"/>
                </a:lnTo>
                <a:lnTo>
                  <a:pt x="340" y="39"/>
                </a:lnTo>
                <a:lnTo>
                  <a:pt x="340" y="39"/>
                </a:lnTo>
                <a:lnTo>
                  <a:pt x="341" y="39"/>
                </a:lnTo>
                <a:lnTo>
                  <a:pt x="341" y="39"/>
                </a:lnTo>
                <a:lnTo>
                  <a:pt x="352" y="39"/>
                </a:lnTo>
                <a:lnTo>
                  <a:pt x="352" y="39"/>
                </a:lnTo>
                <a:lnTo>
                  <a:pt x="354" y="39"/>
                </a:lnTo>
                <a:lnTo>
                  <a:pt x="354" y="0"/>
                </a:lnTo>
                <a:lnTo>
                  <a:pt x="358" y="0"/>
                </a:lnTo>
                <a:lnTo>
                  <a:pt x="358" y="0"/>
                </a:lnTo>
              </a:path>
            </a:pathLst>
          </a:custGeom>
          <a:noFill/>
          <a:ln w="57150" cmpd="sng">
            <a:solidFill>
              <a:srgbClr val="00CC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9425" name="Text Box 17"/>
          <p:cNvSpPr txBox="1">
            <a:spLocks noChangeArrowheads="1"/>
          </p:cNvSpPr>
          <p:nvPr/>
        </p:nvSpPr>
        <p:spPr bwMode="auto">
          <a:xfrm>
            <a:off x="4335463" y="5140325"/>
            <a:ext cx="1509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b="1">
                <a:latin typeface="Verdana" charset="0"/>
              </a:rPr>
              <a:t>554</a:t>
            </a:r>
          </a:p>
        </p:txBody>
      </p:sp>
      <p:sp>
        <p:nvSpPr>
          <p:cNvPr id="529426" name="Text Box 18"/>
          <p:cNvSpPr txBox="1">
            <a:spLocks noChangeArrowheads="1"/>
          </p:cNvSpPr>
          <p:nvPr/>
        </p:nvSpPr>
        <p:spPr bwMode="auto">
          <a:xfrm>
            <a:off x="4335463" y="5486400"/>
            <a:ext cx="1509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b="1">
                <a:latin typeface="Verdana" charset="0"/>
              </a:rPr>
              <a:t>583</a:t>
            </a:r>
          </a:p>
        </p:txBody>
      </p:sp>
      <p:sp>
        <p:nvSpPr>
          <p:cNvPr id="529427" name="Text Box 19"/>
          <p:cNvSpPr txBox="1">
            <a:spLocks noChangeArrowheads="1"/>
          </p:cNvSpPr>
          <p:nvPr/>
        </p:nvSpPr>
        <p:spPr bwMode="auto">
          <a:xfrm>
            <a:off x="5651500" y="1865313"/>
            <a:ext cx="15097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latin typeface="Verdana" charset="0"/>
              </a:rPr>
              <a:t>Placebo</a:t>
            </a:r>
          </a:p>
        </p:txBody>
      </p:sp>
      <p:sp>
        <p:nvSpPr>
          <p:cNvPr id="529428" name="Text Box 20"/>
          <p:cNvSpPr txBox="1">
            <a:spLocks noChangeArrowheads="1"/>
          </p:cNvSpPr>
          <p:nvPr/>
        </p:nvSpPr>
        <p:spPr bwMode="auto">
          <a:xfrm>
            <a:off x="4678363" y="3592513"/>
            <a:ext cx="15097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latin typeface="Verdana" charset="0"/>
              </a:rPr>
              <a:t>Losartan</a:t>
            </a:r>
          </a:p>
        </p:txBody>
      </p:sp>
      <p:sp>
        <p:nvSpPr>
          <p:cNvPr id="529429" name="Text Box 21"/>
          <p:cNvSpPr txBox="1">
            <a:spLocks noChangeArrowheads="1"/>
          </p:cNvSpPr>
          <p:nvPr/>
        </p:nvSpPr>
        <p:spPr bwMode="auto">
          <a:xfrm>
            <a:off x="1949450" y="2001838"/>
            <a:ext cx="3101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latin typeface="Verdana" charset="0"/>
              </a:rPr>
              <a:t>Risk reduction=16%</a:t>
            </a:r>
          </a:p>
        </p:txBody>
      </p:sp>
      <p:sp>
        <p:nvSpPr>
          <p:cNvPr id="529430" name="Text Box 22"/>
          <p:cNvSpPr txBox="1">
            <a:spLocks noChangeArrowheads="1"/>
          </p:cNvSpPr>
          <p:nvPr/>
        </p:nvSpPr>
        <p:spPr bwMode="auto">
          <a:xfrm>
            <a:off x="1949450" y="2430463"/>
            <a:ext cx="1317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latin typeface="Verdana" charset="0"/>
              </a:rPr>
              <a:t>P=0.02</a:t>
            </a:r>
          </a:p>
        </p:txBody>
      </p:sp>
      <p:sp>
        <p:nvSpPr>
          <p:cNvPr id="529431" name="Text Box 23"/>
          <p:cNvSpPr txBox="1">
            <a:spLocks noChangeArrowheads="1"/>
          </p:cNvSpPr>
          <p:nvPr/>
        </p:nvSpPr>
        <p:spPr bwMode="auto">
          <a:xfrm>
            <a:off x="1098550" y="5140325"/>
            <a:ext cx="1511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b="1">
                <a:latin typeface="Verdana" charset="0"/>
              </a:rPr>
              <a:t>762</a:t>
            </a:r>
          </a:p>
        </p:txBody>
      </p:sp>
      <p:sp>
        <p:nvSpPr>
          <p:cNvPr id="529432" name="Text Box 24"/>
          <p:cNvSpPr txBox="1">
            <a:spLocks noChangeArrowheads="1"/>
          </p:cNvSpPr>
          <p:nvPr/>
        </p:nvSpPr>
        <p:spPr bwMode="auto">
          <a:xfrm>
            <a:off x="1101725" y="5486400"/>
            <a:ext cx="1509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b="1">
                <a:latin typeface="Verdana" charset="0"/>
              </a:rPr>
              <a:t>751</a:t>
            </a:r>
          </a:p>
        </p:txBody>
      </p:sp>
      <p:sp>
        <p:nvSpPr>
          <p:cNvPr id="529433" name="Text Box 25"/>
          <p:cNvSpPr txBox="1">
            <a:spLocks noChangeArrowheads="1"/>
          </p:cNvSpPr>
          <p:nvPr/>
        </p:nvSpPr>
        <p:spPr bwMode="auto">
          <a:xfrm>
            <a:off x="2573338" y="5140325"/>
            <a:ext cx="1509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b="1">
                <a:latin typeface="Verdana" charset="0"/>
              </a:rPr>
              <a:t>689</a:t>
            </a:r>
          </a:p>
        </p:txBody>
      </p:sp>
      <p:sp>
        <p:nvSpPr>
          <p:cNvPr id="529434" name="Text Box 26"/>
          <p:cNvSpPr txBox="1">
            <a:spLocks noChangeArrowheads="1"/>
          </p:cNvSpPr>
          <p:nvPr/>
        </p:nvSpPr>
        <p:spPr bwMode="auto">
          <a:xfrm>
            <a:off x="2576513" y="5486400"/>
            <a:ext cx="1509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b="1">
                <a:latin typeface="Verdana" charset="0"/>
              </a:rPr>
              <a:t>692</a:t>
            </a:r>
          </a:p>
        </p:txBody>
      </p:sp>
      <p:sp>
        <p:nvSpPr>
          <p:cNvPr id="529435" name="Text Box 27"/>
          <p:cNvSpPr txBox="1">
            <a:spLocks noChangeArrowheads="1"/>
          </p:cNvSpPr>
          <p:nvPr/>
        </p:nvSpPr>
        <p:spPr bwMode="auto">
          <a:xfrm>
            <a:off x="6027738" y="5138738"/>
            <a:ext cx="1509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b="1">
                <a:latin typeface="Verdana" charset="0"/>
              </a:rPr>
              <a:t>295</a:t>
            </a:r>
          </a:p>
        </p:txBody>
      </p:sp>
      <p:sp>
        <p:nvSpPr>
          <p:cNvPr id="529436" name="Text Box 28"/>
          <p:cNvSpPr txBox="1">
            <a:spLocks noChangeArrowheads="1"/>
          </p:cNvSpPr>
          <p:nvPr/>
        </p:nvSpPr>
        <p:spPr bwMode="auto">
          <a:xfrm>
            <a:off x="6027738" y="5486400"/>
            <a:ext cx="15097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b="1">
                <a:latin typeface="Verdana" charset="0"/>
              </a:rPr>
              <a:t>329</a:t>
            </a:r>
          </a:p>
        </p:txBody>
      </p:sp>
      <p:sp>
        <p:nvSpPr>
          <p:cNvPr id="529437" name="Text Box 29"/>
          <p:cNvSpPr txBox="1">
            <a:spLocks noChangeArrowheads="1"/>
          </p:cNvSpPr>
          <p:nvPr/>
        </p:nvSpPr>
        <p:spPr bwMode="auto">
          <a:xfrm>
            <a:off x="8121650" y="5138738"/>
            <a:ext cx="679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b="1">
                <a:latin typeface="Verdana" charset="0"/>
              </a:rPr>
              <a:t>36</a:t>
            </a:r>
          </a:p>
        </p:txBody>
      </p:sp>
      <p:sp>
        <p:nvSpPr>
          <p:cNvPr id="529438" name="Text Box 30"/>
          <p:cNvSpPr txBox="1">
            <a:spLocks noChangeArrowheads="1"/>
          </p:cNvSpPr>
          <p:nvPr/>
        </p:nvSpPr>
        <p:spPr bwMode="auto">
          <a:xfrm>
            <a:off x="8189913" y="5484813"/>
            <a:ext cx="5413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b="1">
                <a:latin typeface="Verdana" charset="0"/>
              </a:rPr>
              <a:t>52</a:t>
            </a:r>
          </a:p>
        </p:txBody>
      </p:sp>
      <p:sp>
        <p:nvSpPr>
          <p:cNvPr id="529439" name="Line 31"/>
          <p:cNvSpPr>
            <a:spLocks noChangeShapeType="1"/>
          </p:cNvSpPr>
          <p:nvPr/>
        </p:nvSpPr>
        <p:spPr bwMode="auto">
          <a:xfrm flipH="1">
            <a:off x="134938" y="5281613"/>
            <a:ext cx="293687" cy="0"/>
          </a:xfrm>
          <a:prstGeom prst="line">
            <a:avLst/>
          </a:prstGeom>
          <a:noFill/>
          <a:ln w="38100">
            <a:solidFill>
              <a:srgbClr val="00CC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9440" name="Line 32"/>
          <p:cNvSpPr>
            <a:spLocks noChangeShapeType="1"/>
          </p:cNvSpPr>
          <p:nvPr/>
        </p:nvSpPr>
        <p:spPr bwMode="auto">
          <a:xfrm flipH="1">
            <a:off x="134938" y="5637213"/>
            <a:ext cx="293687" cy="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529441" name="Rectangle 33"/>
          <p:cNvSpPr>
            <a:spLocks noChangeArrowheads="1"/>
          </p:cNvSpPr>
          <p:nvPr/>
        </p:nvSpPr>
        <p:spPr bwMode="auto">
          <a:xfrm>
            <a:off x="488950" y="5186363"/>
            <a:ext cx="1084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b="1">
                <a:latin typeface="Verdana" charset="0"/>
              </a:rPr>
              <a:t>Placebo</a:t>
            </a:r>
            <a:r>
              <a:rPr lang="en-US" sz="1400" b="1" baseline="30000">
                <a:latin typeface="Verdana" charset="0"/>
              </a:rPr>
              <a:t>† </a:t>
            </a:r>
            <a:r>
              <a:rPr lang="en-US" sz="1400" b="1">
                <a:latin typeface="Verdana" charset="0"/>
              </a:rPr>
              <a:t>(n)</a:t>
            </a:r>
          </a:p>
        </p:txBody>
      </p:sp>
      <p:sp>
        <p:nvSpPr>
          <p:cNvPr id="529442" name="Rectangle 34"/>
          <p:cNvSpPr>
            <a:spLocks noChangeArrowheads="1"/>
          </p:cNvSpPr>
          <p:nvPr/>
        </p:nvSpPr>
        <p:spPr bwMode="auto">
          <a:xfrm>
            <a:off x="481013" y="5532438"/>
            <a:ext cx="11699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b="1">
                <a:latin typeface="Verdana" charset="0"/>
              </a:rPr>
              <a:t>Losartan</a:t>
            </a:r>
            <a:r>
              <a:rPr lang="en-US" sz="1400" b="1" baseline="30000">
                <a:latin typeface="Verdana" charset="0"/>
              </a:rPr>
              <a:t>† </a:t>
            </a:r>
            <a:r>
              <a:rPr lang="en-US" sz="1400" b="1">
                <a:latin typeface="Verdana" charset="0"/>
              </a:rPr>
              <a:t>(n)</a:t>
            </a:r>
          </a:p>
        </p:txBody>
      </p:sp>
    </p:spTree>
    <p:extLst>
      <p:ext uri="{BB962C8B-B14F-4D97-AF65-F5344CB8AC3E}">
        <p14:creationId xmlns:p14="http://schemas.microsoft.com/office/powerpoint/2010/main" val="14940036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38" name="Picture 2" descr="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7772400" cy="5257800"/>
          </a:xfrm>
          <a:prstGeom prst="rect">
            <a:avLst/>
          </a:prstGeom>
          <a:noFill/>
          <a:extLst>
            <a:ext uri="{909E8E84-426E-40dd-AFC4-6F175D3DCCD1}">
              <a14:hiddenFill xmlns:a14="http://schemas.microsoft.com/office/drawing/2010/main">
                <a:solidFill>
                  <a:srgbClr val="FFFFFF"/>
                </a:solidFill>
              </a14:hiddenFill>
            </a:ext>
          </a:extLst>
        </p:spPr>
      </p:pic>
      <p:sp>
        <p:nvSpPr>
          <p:cNvPr id="526339" name="Text Box 3"/>
          <p:cNvSpPr txBox="1">
            <a:spLocks noChangeArrowheads="1"/>
          </p:cNvSpPr>
          <p:nvPr/>
        </p:nvSpPr>
        <p:spPr bwMode="auto">
          <a:xfrm>
            <a:off x="228600" y="36513"/>
            <a:ext cx="7788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400" b="1" dirty="0">
                <a:solidFill>
                  <a:schemeClr val="tx2"/>
                </a:solidFill>
              </a:rPr>
              <a:t>Relative risk for progression of CKD based on current level of SBP and current UP excretion</a:t>
            </a:r>
            <a:r>
              <a:rPr lang="en-US" dirty="0">
                <a:solidFill>
                  <a:schemeClr val="tx2"/>
                </a:solidFill>
              </a:rPr>
              <a:t> </a:t>
            </a:r>
          </a:p>
        </p:txBody>
      </p:sp>
      <p:sp>
        <p:nvSpPr>
          <p:cNvPr id="526340" name="Text Box 4"/>
          <p:cNvSpPr txBox="1">
            <a:spLocks noChangeArrowheads="1"/>
          </p:cNvSpPr>
          <p:nvPr/>
        </p:nvSpPr>
        <p:spPr bwMode="auto">
          <a:xfrm>
            <a:off x="0" y="6208713"/>
            <a:ext cx="571500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a:t>Jafar et al: Ann Intern Med, Volume 139(4) 2003.244-252</a:t>
            </a:r>
            <a:br>
              <a:rPr lang="en-US"/>
            </a:br>
            <a:endParaRPr lang="en-US"/>
          </a:p>
        </p:txBody>
      </p:sp>
    </p:spTree>
    <p:extLst>
      <p:ext uri="{BB962C8B-B14F-4D97-AF65-F5344CB8AC3E}">
        <p14:creationId xmlns:p14="http://schemas.microsoft.com/office/powerpoint/2010/main" val="24480151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0" y="0"/>
            <a:ext cx="9191625" cy="680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1507" name="Line 7"/>
          <p:cNvSpPr>
            <a:spLocks noChangeShapeType="1"/>
          </p:cNvSpPr>
          <p:nvPr/>
        </p:nvSpPr>
        <p:spPr bwMode="auto">
          <a:xfrm>
            <a:off x="1377950" y="1471613"/>
            <a:ext cx="1588" cy="44402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8" name="Line 8"/>
          <p:cNvSpPr>
            <a:spLocks noChangeShapeType="1"/>
          </p:cNvSpPr>
          <p:nvPr/>
        </p:nvSpPr>
        <p:spPr bwMode="auto">
          <a:xfrm>
            <a:off x="1377950" y="5911850"/>
            <a:ext cx="62103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Line 9"/>
          <p:cNvSpPr>
            <a:spLocks noChangeShapeType="1"/>
          </p:cNvSpPr>
          <p:nvPr/>
        </p:nvSpPr>
        <p:spPr bwMode="auto">
          <a:xfrm>
            <a:off x="1377950" y="5911850"/>
            <a:ext cx="1588" cy="952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Line 10"/>
          <p:cNvSpPr>
            <a:spLocks noChangeShapeType="1"/>
          </p:cNvSpPr>
          <p:nvPr/>
        </p:nvSpPr>
        <p:spPr bwMode="auto">
          <a:xfrm>
            <a:off x="2617788" y="5911850"/>
            <a:ext cx="1587" cy="952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1" name="Line 11"/>
          <p:cNvSpPr>
            <a:spLocks noChangeShapeType="1"/>
          </p:cNvSpPr>
          <p:nvPr/>
        </p:nvSpPr>
        <p:spPr bwMode="auto">
          <a:xfrm>
            <a:off x="3857625" y="5911850"/>
            <a:ext cx="1588" cy="952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2" name="Line 12"/>
          <p:cNvSpPr>
            <a:spLocks noChangeShapeType="1"/>
          </p:cNvSpPr>
          <p:nvPr/>
        </p:nvSpPr>
        <p:spPr bwMode="auto">
          <a:xfrm>
            <a:off x="5097463" y="5911850"/>
            <a:ext cx="1587" cy="952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3" name="Line 13"/>
          <p:cNvSpPr>
            <a:spLocks noChangeShapeType="1"/>
          </p:cNvSpPr>
          <p:nvPr/>
        </p:nvSpPr>
        <p:spPr bwMode="auto">
          <a:xfrm>
            <a:off x="6337300" y="5911850"/>
            <a:ext cx="1588" cy="952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4" name="Line 14"/>
          <p:cNvSpPr>
            <a:spLocks noChangeShapeType="1"/>
          </p:cNvSpPr>
          <p:nvPr/>
        </p:nvSpPr>
        <p:spPr bwMode="auto">
          <a:xfrm>
            <a:off x="7577138" y="5911850"/>
            <a:ext cx="1587" cy="952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15" name="Rectangle 15"/>
          <p:cNvSpPr>
            <a:spLocks noChangeArrowheads="1"/>
          </p:cNvSpPr>
          <p:nvPr/>
        </p:nvSpPr>
        <p:spPr bwMode="auto">
          <a:xfrm>
            <a:off x="1314450" y="6027738"/>
            <a:ext cx="16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0 </a:t>
            </a:r>
            <a:endParaRPr lang="en-US" sz="2400"/>
          </a:p>
        </p:txBody>
      </p:sp>
      <p:sp>
        <p:nvSpPr>
          <p:cNvPr id="21516" name="Rectangle 16"/>
          <p:cNvSpPr>
            <a:spLocks noChangeArrowheads="1"/>
          </p:cNvSpPr>
          <p:nvPr/>
        </p:nvSpPr>
        <p:spPr bwMode="auto">
          <a:xfrm>
            <a:off x="2554288" y="6027738"/>
            <a:ext cx="16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1 </a:t>
            </a:r>
            <a:endParaRPr lang="en-US" sz="2400"/>
          </a:p>
        </p:txBody>
      </p:sp>
      <p:sp>
        <p:nvSpPr>
          <p:cNvPr id="21517" name="Rectangle 17"/>
          <p:cNvSpPr>
            <a:spLocks noChangeArrowheads="1"/>
          </p:cNvSpPr>
          <p:nvPr/>
        </p:nvSpPr>
        <p:spPr bwMode="auto">
          <a:xfrm>
            <a:off x="3794125" y="6027738"/>
            <a:ext cx="16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2 </a:t>
            </a:r>
            <a:endParaRPr lang="en-US" sz="2400"/>
          </a:p>
        </p:txBody>
      </p:sp>
      <p:sp>
        <p:nvSpPr>
          <p:cNvPr id="21518" name="Rectangle 18"/>
          <p:cNvSpPr>
            <a:spLocks noChangeArrowheads="1"/>
          </p:cNvSpPr>
          <p:nvPr/>
        </p:nvSpPr>
        <p:spPr bwMode="auto">
          <a:xfrm>
            <a:off x="5033963" y="6027738"/>
            <a:ext cx="16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3 </a:t>
            </a:r>
            <a:endParaRPr lang="en-US" sz="2400"/>
          </a:p>
        </p:txBody>
      </p:sp>
      <p:sp>
        <p:nvSpPr>
          <p:cNvPr id="21519" name="Rectangle 19"/>
          <p:cNvSpPr>
            <a:spLocks noChangeArrowheads="1"/>
          </p:cNvSpPr>
          <p:nvPr/>
        </p:nvSpPr>
        <p:spPr bwMode="auto">
          <a:xfrm>
            <a:off x="6273800" y="6027738"/>
            <a:ext cx="16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4 </a:t>
            </a:r>
            <a:endParaRPr lang="en-US" sz="2400"/>
          </a:p>
        </p:txBody>
      </p:sp>
      <p:sp>
        <p:nvSpPr>
          <p:cNvPr id="21520" name="Rectangle 20"/>
          <p:cNvSpPr>
            <a:spLocks noChangeArrowheads="1"/>
          </p:cNvSpPr>
          <p:nvPr/>
        </p:nvSpPr>
        <p:spPr bwMode="auto">
          <a:xfrm>
            <a:off x="7513638" y="6027738"/>
            <a:ext cx="16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5 </a:t>
            </a:r>
            <a:endParaRPr lang="en-US" sz="2400"/>
          </a:p>
        </p:txBody>
      </p:sp>
      <p:sp>
        <p:nvSpPr>
          <p:cNvPr id="21521" name="Rectangle 21"/>
          <p:cNvSpPr>
            <a:spLocks noChangeArrowheads="1"/>
          </p:cNvSpPr>
          <p:nvPr/>
        </p:nvSpPr>
        <p:spPr bwMode="auto">
          <a:xfrm>
            <a:off x="3644900" y="6357938"/>
            <a:ext cx="1976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Calibri" charset="0"/>
              </a:rPr>
              <a:t>Years of follow-up </a:t>
            </a:r>
            <a:endParaRPr lang="en-US" sz="2400"/>
          </a:p>
        </p:txBody>
      </p:sp>
      <p:sp>
        <p:nvSpPr>
          <p:cNvPr id="21522" name="Line 22"/>
          <p:cNvSpPr>
            <a:spLocks noChangeShapeType="1"/>
          </p:cNvSpPr>
          <p:nvPr/>
        </p:nvSpPr>
        <p:spPr bwMode="auto">
          <a:xfrm flipH="1">
            <a:off x="1282700" y="5911850"/>
            <a:ext cx="9525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3" name="Line 23"/>
          <p:cNvSpPr>
            <a:spLocks noChangeShapeType="1"/>
          </p:cNvSpPr>
          <p:nvPr/>
        </p:nvSpPr>
        <p:spPr bwMode="auto">
          <a:xfrm flipH="1">
            <a:off x="1282700" y="5026025"/>
            <a:ext cx="9525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4" name="Line 24"/>
          <p:cNvSpPr>
            <a:spLocks noChangeShapeType="1"/>
          </p:cNvSpPr>
          <p:nvPr/>
        </p:nvSpPr>
        <p:spPr bwMode="auto">
          <a:xfrm flipH="1">
            <a:off x="1282700" y="4129088"/>
            <a:ext cx="952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5" name="Line 25"/>
          <p:cNvSpPr>
            <a:spLocks noChangeShapeType="1"/>
          </p:cNvSpPr>
          <p:nvPr/>
        </p:nvSpPr>
        <p:spPr bwMode="auto">
          <a:xfrm flipH="1">
            <a:off x="1282700" y="3243263"/>
            <a:ext cx="952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6" name="Line 26"/>
          <p:cNvSpPr>
            <a:spLocks noChangeShapeType="1"/>
          </p:cNvSpPr>
          <p:nvPr/>
        </p:nvSpPr>
        <p:spPr bwMode="auto">
          <a:xfrm flipH="1">
            <a:off x="1282700" y="2357438"/>
            <a:ext cx="952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7" name="Line 27"/>
          <p:cNvSpPr>
            <a:spLocks noChangeShapeType="1"/>
          </p:cNvSpPr>
          <p:nvPr/>
        </p:nvSpPr>
        <p:spPr bwMode="auto">
          <a:xfrm flipH="1">
            <a:off x="1282700" y="1471613"/>
            <a:ext cx="952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28" name="Rectangle 28"/>
          <p:cNvSpPr>
            <a:spLocks noChangeArrowheads="1"/>
          </p:cNvSpPr>
          <p:nvPr/>
        </p:nvSpPr>
        <p:spPr bwMode="auto">
          <a:xfrm>
            <a:off x="1057275" y="5764213"/>
            <a:ext cx="16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0 </a:t>
            </a:r>
            <a:endParaRPr lang="en-US" sz="2400"/>
          </a:p>
        </p:txBody>
      </p:sp>
      <p:sp>
        <p:nvSpPr>
          <p:cNvPr id="21529" name="Rectangle 29"/>
          <p:cNvSpPr>
            <a:spLocks noChangeArrowheads="1"/>
          </p:cNvSpPr>
          <p:nvPr/>
        </p:nvSpPr>
        <p:spPr bwMode="auto">
          <a:xfrm>
            <a:off x="1057275" y="4878388"/>
            <a:ext cx="16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5 </a:t>
            </a:r>
            <a:endParaRPr lang="en-US" sz="2400"/>
          </a:p>
        </p:txBody>
      </p:sp>
      <p:sp>
        <p:nvSpPr>
          <p:cNvPr id="21530" name="Rectangle 30"/>
          <p:cNvSpPr>
            <a:spLocks noChangeArrowheads="1"/>
          </p:cNvSpPr>
          <p:nvPr/>
        </p:nvSpPr>
        <p:spPr bwMode="auto">
          <a:xfrm>
            <a:off x="962025" y="3981450"/>
            <a:ext cx="28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10 </a:t>
            </a:r>
            <a:endParaRPr lang="en-US" sz="2400"/>
          </a:p>
        </p:txBody>
      </p:sp>
      <p:sp>
        <p:nvSpPr>
          <p:cNvPr id="21531" name="Rectangle 31"/>
          <p:cNvSpPr>
            <a:spLocks noChangeArrowheads="1"/>
          </p:cNvSpPr>
          <p:nvPr/>
        </p:nvSpPr>
        <p:spPr bwMode="auto">
          <a:xfrm>
            <a:off x="962025" y="3095625"/>
            <a:ext cx="28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15 </a:t>
            </a:r>
            <a:endParaRPr lang="en-US" sz="2400"/>
          </a:p>
        </p:txBody>
      </p:sp>
      <p:sp>
        <p:nvSpPr>
          <p:cNvPr id="21532" name="Rectangle 32"/>
          <p:cNvSpPr>
            <a:spLocks noChangeArrowheads="1"/>
          </p:cNvSpPr>
          <p:nvPr/>
        </p:nvSpPr>
        <p:spPr bwMode="auto">
          <a:xfrm>
            <a:off x="962025" y="2209800"/>
            <a:ext cx="28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20 </a:t>
            </a:r>
            <a:endParaRPr lang="en-US" sz="2400"/>
          </a:p>
        </p:txBody>
      </p:sp>
      <p:sp>
        <p:nvSpPr>
          <p:cNvPr id="21533" name="Rectangle 33"/>
          <p:cNvSpPr>
            <a:spLocks noChangeArrowheads="1"/>
          </p:cNvSpPr>
          <p:nvPr/>
        </p:nvSpPr>
        <p:spPr bwMode="auto">
          <a:xfrm>
            <a:off x="962025" y="1323975"/>
            <a:ext cx="287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0000"/>
                </a:solidFill>
                <a:latin typeface="Calibri" charset="0"/>
              </a:rPr>
              <a:t>25 </a:t>
            </a:r>
            <a:endParaRPr lang="en-US" sz="2400"/>
          </a:p>
        </p:txBody>
      </p:sp>
      <p:sp>
        <p:nvSpPr>
          <p:cNvPr id="21534" name="Rectangle 34"/>
          <p:cNvSpPr>
            <a:spLocks noChangeArrowheads="1"/>
          </p:cNvSpPr>
          <p:nvPr/>
        </p:nvSpPr>
        <p:spPr bwMode="auto">
          <a:xfrm rot="-5400000">
            <a:off x="-1019968" y="3486944"/>
            <a:ext cx="3278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Calibri" charset="0"/>
              </a:rPr>
              <a:t>Proportion suffering event (%) </a:t>
            </a:r>
            <a:endParaRPr lang="en-US" sz="2400"/>
          </a:p>
        </p:txBody>
      </p:sp>
      <p:sp>
        <p:nvSpPr>
          <p:cNvPr id="1059" name="Freeform 35"/>
          <p:cNvSpPr>
            <a:spLocks/>
          </p:cNvSpPr>
          <p:nvPr/>
        </p:nvSpPr>
        <p:spPr bwMode="auto">
          <a:xfrm>
            <a:off x="1377950" y="3084513"/>
            <a:ext cx="6210300" cy="2827337"/>
          </a:xfrm>
          <a:custGeom>
            <a:avLst/>
            <a:gdLst>
              <a:gd name="T0" fmla="*/ 42863 w 3912"/>
              <a:gd name="T1" fmla="*/ 2795587 h 1781"/>
              <a:gd name="T2" fmla="*/ 119063 w 3912"/>
              <a:gd name="T3" fmla="*/ 2752725 h 1781"/>
              <a:gd name="T4" fmla="*/ 160338 w 3912"/>
              <a:gd name="T5" fmla="*/ 2711450 h 1781"/>
              <a:gd name="T6" fmla="*/ 225425 w 3912"/>
              <a:gd name="T7" fmla="*/ 2679700 h 1781"/>
              <a:gd name="T8" fmla="*/ 268288 w 3912"/>
              <a:gd name="T9" fmla="*/ 2636837 h 1781"/>
              <a:gd name="T10" fmla="*/ 354013 w 3912"/>
              <a:gd name="T11" fmla="*/ 2605087 h 1781"/>
              <a:gd name="T12" fmla="*/ 406400 w 3912"/>
              <a:gd name="T13" fmla="*/ 2541587 h 1781"/>
              <a:gd name="T14" fmla="*/ 492125 w 3912"/>
              <a:gd name="T15" fmla="*/ 2511425 h 1781"/>
              <a:gd name="T16" fmla="*/ 566738 w 3912"/>
              <a:gd name="T17" fmla="*/ 2479675 h 1781"/>
              <a:gd name="T18" fmla="*/ 652463 w 3912"/>
              <a:gd name="T19" fmla="*/ 2436812 h 1781"/>
              <a:gd name="T20" fmla="*/ 717550 w 3912"/>
              <a:gd name="T21" fmla="*/ 2393950 h 1781"/>
              <a:gd name="T22" fmla="*/ 792162 w 3912"/>
              <a:gd name="T23" fmla="*/ 2352675 h 1781"/>
              <a:gd name="T24" fmla="*/ 898525 w 3912"/>
              <a:gd name="T25" fmla="*/ 2320925 h 1781"/>
              <a:gd name="T26" fmla="*/ 995363 w 3912"/>
              <a:gd name="T27" fmla="*/ 2278062 h 1781"/>
              <a:gd name="T28" fmla="*/ 1112838 w 3912"/>
              <a:gd name="T29" fmla="*/ 2236787 h 1781"/>
              <a:gd name="T30" fmla="*/ 1176338 w 3912"/>
              <a:gd name="T31" fmla="*/ 2184400 h 1781"/>
              <a:gd name="T32" fmla="*/ 1262063 w 3912"/>
              <a:gd name="T33" fmla="*/ 2130425 h 1781"/>
              <a:gd name="T34" fmla="*/ 1304925 w 3912"/>
              <a:gd name="T35" fmla="*/ 2089150 h 1781"/>
              <a:gd name="T36" fmla="*/ 1368425 w 3912"/>
              <a:gd name="T37" fmla="*/ 2036762 h 1781"/>
              <a:gd name="T38" fmla="*/ 1422400 w 3912"/>
              <a:gd name="T39" fmla="*/ 1993900 h 1781"/>
              <a:gd name="T40" fmla="*/ 1539875 w 3912"/>
              <a:gd name="T41" fmla="*/ 1941512 h 1781"/>
              <a:gd name="T42" fmla="*/ 1646238 w 3912"/>
              <a:gd name="T43" fmla="*/ 1909762 h 1781"/>
              <a:gd name="T44" fmla="*/ 1774825 w 3912"/>
              <a:gd name="T45" fmla="*/ 1866900 h 1781"/>
              <a:gd name="T46" fmla="*/ 1881188 w 3912"/>
              <a:gd name="T47" fmla="*/ 1835150 h 1781"/>
              <a:gd name="T48" fmla="*/ 1978025 w 3912"/>
              <a:gd name="T49" fmla="*/ 1782762 h 1781"/>
              <a:gd name="T50" fmla="*/ 2032000 w 3912"/>
              <a:gd name="T51" fmla="*/ 1751012 h 1781"/>
              <a:gd name="T52" fmla="*/ 2127250 w 3912"/>
              <a:gd name="T53" fmla="*/ 1698625 h 1781"/>
              <a:gd name="T54" fmla="*/ 2266950 w 3912"/>
              <a:gd name="T55" fmla="*/ 1666875 h 1781"/>
              <a:gd name="T56" fmla="*/ 2330450 w 3912"/>
              <a:gd name="T57" fmla="*/ 1624012 h 1781"/>
              <a:gd name="T58" fmla="*/ 2447925 w 3912"/>
              <a:gd name="T59" fmla="*/ 1582737 h 1781"/>
              <a:gd name="T60" fmla="*/ 2544763 w 3912"/>
              <a:gd name="T61" fmla="*/ 1539875 h 1781"/>
              <a:gd name="T62" fmla="*/ 2673350 w 3912"/>
              <a:gd name="T63" fmla="*/ 1508125 h 1781"/>
              <a:gd name="T64" fmla="*/ 2725738 w 3912"/>
              <a:gd name="T65" fmla="*/ 1455737 h 1781"/>
              <a:gd name="T66" fmla="*/ 2811463 w 3912"/>
              <a:gd name="T67" fmla="*/ 1414462 h 1781"/>
              <a:gd name="T68" fmla="*/ 2897188 w 3912"/>
              <a:gd name="T69" fmla="*/ 1371600 h 1781"/>
              <a:gd name="T70" fmla="*/ 2971800 w 3912"/>
              <a:gd name="T71" fmla="*/ 1328737 h 1781"/>
              <a:gd name="T72" fmla="*/ 3046413 w 3912"/>
              <a:gd name="T73" fmla="*/ 1287462 h 1781"/>
              <a:gd name="T74" fmla="*/ 3195637 w 3912"/>
              <a:gd name="T75" fmla="*/ 1244600 h 1781"/>
              <a:gd name="T76" fmla="*/ 3303588 w 3912"/>
              <a:gd name="T77" fmla="*/ 1192212 h 1781"/>
              <a:gd name="T78" fmla="*/ 3398838 w 3912"/>
              <a:gd name="T79" fmla="*/ 1150937 h 1781"/>
              <a:gd name="T80" fmla="*/ 3473451 w 3912"/>
              <a:gd name="T81" fmla="*/ 1108075 h 1781"/>
              <a:gd name="T82" fmla="*/ 3559176 w 3912"/>
              <a:gd name="T83" fmla="*/ 1044575 h 1781"/>
              <a:gd name="T84" fmla="*/ 3624263 w 3912"/>
              <a:gd name="T85" fmla="*/ 981075 h 1781"/>
              <a:gd name="T86" fmla="*/ 3719513 w 3912"/>
              <a:gd name="T87" fmla="*/ 949325 h 1781"/>
              <a:gd name="T88" fmla="*/ 3848101 w 3912"/>
              <a:gd name="T89" fmla="*/ 896937 h 1781"/>
              <a:gd name="T90" fmla="*/ 4030663 w 3912"/>
              <a:gd name="T91" fmla="*/ 855663 h 1781"/>
              <a:gd name="T92" fmla="*/ 4211638 w 3912"/>
              <a:gd name="T93" fmla="*/ 801687 h 1781"/>
              <a:gd name="T94" fmla="*/ 4392613 w 3912"/>
              <a:gd name="T95" fmla="*/ 769937 h 1781"/>
              <a:gd name="T96" fmla="*/ 4489450 w 3912"/>
              <a:gd name="T97" fmla="*/ 717550 h 1781"/>
              <a:gd name="T98" fmla="*/ 4606925 w 3912"/>
              <a:gd name="T99" fmla="*/ 665162 h 1781"/>
              <a:gd name="T100" fmla="*/ 4670425 w 3912"/>
              <a:gd name="T101" fmla="*/ 612775 h 1781"/>
              <a:gd name="T102" fmla="*/ 4789488 w 3912"/>
              <a:gd name="T103" fmla="*/ 581025 h 1781"/>
              <a:gd name="T104" fmla="*/ 4895850 w 3912"/>
              <a:gd name="T105" fmla="*/ 528637 h 1781"/>
              <a:gd name="T106" fmla="*/ 5087938 w 3912"/>
              <a:gd name="T107" fmla="*/ 474662 h 1781"/>
              <a:gd name="T108" fmla="*/ 5227638 w 3912"/>
              <a:gd name="T109" fmla="*/ 422275 h 1781"/>
              <a:gd name="T110" fmla="*/ 5429250 w 3912"/>
              <a:gd name="T111" fmla="*/ 358775 h 1781"/>
              <a:gd name="T112" fmla="*/ 5557838 w 3912"/>
              <a:gd name="T113" fmla="*/ 285750 h 1781"/>
              <a:gd name="T114" fmla="*/ 5708650 w 3912"/>
              <a:gd name="T115" fmla="*/ 201612 h 1781"/>
              <a:gd name="T116" fmla="*/ 5943600 w 3912"/>
              <a:gd name="T117" fmla="*/ 127000 h 1781"/>
              <a:gd name="T118" fmla="*/ 6135688 w 3912"/>
              <a:gd name="T119" fmla="*/ 42862 h 17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12"/>
              <a:gd name="T181" fmla="*/ 0 h 1781"/>
              <a:gd name="T182" fmla="*/ 3912 w 3912"/>
              <a:gd name="T183" fmla="*/ 1781 h 17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12" h="1781">
                <a:moveTo>
                  <a:pt x="0" y="1781"/>
                </a:moveTo>
                <a:lnTo>
                  <a:pt x="0" y="1781"/>
                </a:lnTo>
                <a:lnTo>
                  <a:pt x="0" y="1774"/>
                </a:lnTo>
                <a:lnTo>
                  <a:pt x="7" y="1774"/>
                </a:lnTo>
                <a:lnTo>
                  <a:pt x="14" y="1774"/>
                </a:lnTo>
                <a:lnTo>
                  <a:pt x="14" y="1768"/>
                </a:lnTo>
                <a:lnTo>
                  <a:pt x="21" y="1768"/>
                </a:lnTo>
                <a:lnTo>
                  <a:pt x="21" y="1761"/>
                </a:lnTo>
                <a:lnTo>
                  <a:pt x="27" y="1761"/>
                </a:lnTo>
                <a:lnTo>
                  <a:pt x="27" y="1754"/>
                </a:lnTo>
                <a:lnTo>
                  <a:pt x="34" y="1754"/>
                </a:lnTo>
                <a:lnTo>
                  <a:pt x="41" y="1754"/>
                </a:lnTo>
                <a:lnTo>
                  <a:pt x="48" y="1754"/>
                </a:lnTo>
                <a:lnTo>
                  <a:pt x="48" y="1748"/>
                </a:lnTo>
                <a:lnTo>
                  <a:pt x="54" y="1748"/>
                </a:lnTo>
                <a:lnTo>
                  <a:pt x="68" y="1748"/>
                </a:lnTo>
                <a:lnTo>
                  <a:pt x="68" y="1741"/>
                </a:lnTo>
                <a:lnTo>
                  <a:pt x="68" y="1734"/>
                </a:lnTo>
                <a:lnTo>
                  <a:pt x="75" y="1734"/>
                </a:lnTo>
                <a:lnTo>
                  <a:pt x="75" y="1728"/>
                </a:lnTo>
                <a:lnTo>
                  <a:pt x="81" y="1728"/>
                </a:lnTo>
                <a:lnTo>
                  <a:pt x="88" y="1728"/>
                </a:lnTo>
                <a:lnTo>
                  <a:pt x="88" y="1721"/>
                </a:lnTo>
                <a:lnTo>
                  <a:pt x="95" y="1721"/>
                </a:lnTo>
                <a:lnTo>
                  <a:pt x="95" y="1714"/>
                </a:lnTo>
                <a:lnTo>
                  <a:pt x="101" y="1714"/>
                </a:lnTo>
                <a:lnTo>
                  <a:pt x="101" y="1708"/>
                </a:lnTo>
                <a:lnTo>
                  <a:pt x="108" y="1708"/>
                </a:lnTo>
                <a:lnTo>
                  <a:pt x="108" y="1701"/>
                </a:lnTo>
                <a:lnTo>
                  <a:pt x="115" y="1701"/>
                </a:lnTo>
                <a:lnTo>
                  <a:pt x="135" y="1701"/>
                </a:lnTo>
                <a:lnTo>
                  <a:pt x="135" y="1695"/>
                </a:lnTo>
                <a:lnTo>
                  <a:pt x="135" y="1688"/>
                </a:lnTo>
                <a:lnTo>
                  <a:pt x="142" y="1688"/>
                </a:lnTo>
                <a:lnTo>
                  <a:pt x="149" y="1688"/>
                </a:lnTo>
                <a:lnTo>
                  <a:pt x="149" y="1681"/>
                </a:lnTo>
                <a:lnTo>
                  <a:pt x="155" y="1681"/>
                </a:lnTo>
                <a:lnTo>
                  <a:pt x="155" y="1675"/>
                </a:lnTo>
                <a:lnTo>
                  <a:pt x="162" y="1675"/>
                </a:lnTo>
                <a:lnTo>
                  <a:pt x="162" y="1668"/>
                </a:lnTo>
                <a:lnTo>
                  <a:pt x="169" y="1668"/>
                </a:lnTo>
                <a:lnTo>
                  <a:pt x="169" y="1661"/>
                </a:lnTo>
                <a:lnTo>
                  <a:pt x="176" y="1661"/>
                </a:lnTo>
                <a:lnTo>
                  <a:pt x="182" y="1661"/>
                </a:lnTo>
                <a:lnTo>
                  <a:pt x="182" y="1655"/>
                </a:lnTo>
                <a:lnTo>
                  <a:pt x="189" y="1655"/>
                </a:lnTo>
                <a:lnTo>
                  <a:pt x="189" y="1648"/>
                </a:lnTo>
                <a:lnTo>
                  <a:pt x="202" y="1648"/>
                </a:lnTo>
                <a:lnTo>
                  <a:pt x="202" y="1641"/>
                </a:lnTo>
                <a:lnTo>
                  <a:pt x="209" y="1641"/>
                </a:lnTo>
                <a:lnTo>
                  <a:pt x="216" y="1641"/>
                </a:lnTo>
                <a:lnTo>
                  <a:pt x="223" y="1641"/>
                </a:lnTo>
                <a:lnTo>
                  <a:pt x="223" y="1635"/>
                </a:lnTo>
                <a:lnTo>
                  <a:pt x="229" y="1635"/>
                </a:lnTo>
                <a:lnTo>
                  <a:pt x="229" y="1628"/>
                </a:lnTo>
                <a:lnTo>
                  <a:pt x="229" y="1621"/>
                </a:lnTo>
                <a:lnTo>
                  <a:pt x="236" y="1621"/>
                </a:lnTo>
                <a:lnTo>
                  <a:pt x="243" y="1621"/>
                </a:lnTo>
                <a:lnTo>
                  <a:pt x="250" y="1621"/>
                </a:lnTo>
                <a:lnTo>
                  <a:pt x="250" y="1615"/>
                </a:lnTo>
                <a:lnTo>
                  <a:pt x="250" y="1608"/>
                </a:lnTo>
                <a:lnTo>
                  <a:pt x="256" y="1608"/>
                </a:lnTo>
                <a:lnTo>
                  <a:pt x="256" y="1601"/>
                </a:lnTo>
                <a:lnTo>
                  <a:pt x="263" y="1601"/>
                </a:lnTo>
                <a:lnTo>
                  <a:pt x="263" y="1595"/>
                </a:lnTo>
                <a:lnTo>
                  <a:pt x="276" y="1595"/>
                </a:lnTo>
                <a:lnTo>
                  <a:pt x="283" y="1595"/>
                </a:lnTo>
                <a:lnTo>
                  <a:pt x="297" y="1595"/>
                </a:lnTo>
                <a:lnTo>
                  <a:pt x="297" y="1588"/>
                </a:lnTo>
                <a:lnTo>
                  <a:pt x="297" y="1582"/>
                </a:lnTo>
                <a:lnTo>
                  <a:pt x="303" y="1582"/>
                </a:lnTo>
                <a:lnTo>
                  <a:pt x="310" y="1582"/>
                </a:lnTo>
                <a:lnTo>
                  <a:pt x="310" y="1575"/>
                </a:lnTo>
                <a:lnTo>
                  <a:pt x="324" y="1575"/>
                </a:lnTo>
                <a:lnTo>
                  <a:pt x="330" y="1575"/>
                </a:lnTo>
                <a:lnTo>
                  <a:pt x="330" y="1568"/>
                </a:lnTo>
                <a:lnTo>
                  <a:pt x="337" y="1568"/>
                </a:lnTo>
                <a:lnTo>
                  <a:pt x="344" y="1568"/>
                </a:lnTo>
                <a:lnTo>
                  <a:pt x="351" y="1568"/>
                </a:lnTo>
                <a:lnTo>
                  <a:pt x="351" y="1562"/>
                </a:lnTo>
                <a:lnTo>
                  <a:pt x="357" y="1562"/>
                </a:lnTo>
                <a:lnTo>
                  <a:pt x="357" y="1555"/>
                </a:lnTo>
                <a:lnTo>
                  <a:pt x="371" y="1555"/>
                </a:lnTo>
                <a:lnTo>
                  <a:pt x="371" y="1548"/>
                </a:lnTo>
                <a:lnTo>
                  <a:pt x="377" y="1548"/>
                </a:lnTo>
                <a:lnTo>
                  <a:pt x="384" y="1548"/>
                </a:lnTo>
                <a:lnTo>
                  <a:pt x="391" y="1548"/>
                </a:lnTo>
                <a:lnTo>
                  <a:pt x="391" y="1542"/>
                </a:lnTo>
                <a:lnTo>
                  <a:pt x="398" y="1542"/>
                </a:lnTo>
                <a:lnTo>
                  <a:pt x="404" y="1542"/>
                </a:lnTo>
                <a:lnTo>
                  <a:pt x="404" y="1535"/>
                </a:lnTo>
                <a:lnTo>
                  <a:pt x="411" y="1535"/>
                </a:lnTo>
                <a:lnTo>
                  <a:pt x="418" y="1535"/>
                </a:lnTo>
                <a:lnTo>
                  <a:pt x="425" y="1535"/>
                </a:lnTo>
                <a:lnTo>
                  <a:pt x="425" y="1528"/>
                </a:lnTo>
                <a:lnTo>
                  <a:pt x="431" y="1528"/>
                </a:lnTo>
                <a:lnTo>
                  <a:pt x="431" y="1522"/>
                </a:lnTo>
                <a:lnTo>
                  <a:pt x="438" y="1522"/>
                </a:lnTo>
                <a:lnTo>
                  <a:pt x="438" y="1515"/>
                </a:lnTo>
                <a:lnTo>
                  <a:pt x="438" y="1508"/>
                </a:lnTo>
                <a:lnTo>
                  <a:pt x="452" y="1508"/>
                </a:lnTo>
                <a:lnTo>
                  <a:pt x="458" y="1508"/>
                </a:lnTo>
                <a:lnTo>
                  <a:pt x="458" y="1502"/>
                </a:lnTo>
                <a:lnTo>
                  <a:pt x="478" y="1502"/>
                </a:lnTo>
                <a:lnTo>
                  <a:pt x="478" y="1495"/>
                </a:lnTo>
                <a:lnTo>
                  <a:pt x="492" y="1495"/>
                </a:lnTo>
                <a:lnTo>
                  <a:pt x="492" y="1489"/>
                </a:lnTo>
                <a:lnTo>
                  <a:pt x="492" y="1482"/>
                </a:lnTo>
                <a:lnTo>
                  <a:pt x="499" y="1482"/>
                </a:lnTo>
                <a:lnTo>
                  <a:pt x="505" y="1482"/>
                </a:lnTo>
                <a:lnTo>
                  <a:pt x="505" y="1475"/>
                </a:lnTo>
                <a:lnTo>
                  <a:pt x="519" y="1475"/>
                </a:lnTo>
                <a:lnTo>
                  <a:pt x="532" y="1475"/>
                </a:lnTo>
                <a:lnTo>
                  <a:pt x="532" y="1469"/>
                </a:lnTo>
                <a:lnTo>
                  <a:pt x="546" y="1469"/>
                </a:lnTo>
                <a:lnTo>
                  <a:pt x="553" y="1469"/>
                </a:lnTo>
                <a:lnTo>
                  <a:pt x="553" y="1462"/>
                </a:lnTo>
                <a:lnTo>
                  <a:pt x="559" y="1462"/>
                </a:lnTo>
                <a:lnTo>
                  <a:pt x="566" y="1462"/>
                </a:lnTo>
                <a:lnTo>
                  <a:pt x="573" y="1462"/>
                </a:lnTo>
                <a:lnTo>
                  <a:pt x="573" y="1455"/>
                </a:lnTo>
                <a:lnTo>
                  <a:pt x="573" y="1449"/>
                </a:lnTo>
                <a:lnTo>
                  <a:pt x="579" y="1449"/>
                </a:lnTo>
                <a:lnTo>
                  <a:pt x="579" y="1442"/>
                </a:lnTo>
                <a:lnTo>
                  <a:pt x="593" y="1442"/>
                </a:lnTo>
                <a:lnTo>
                  <a:pt x="613" y="1442"/>
                </a:lnTo>
                <a:lnTo>
                  <a:pt x="613" y="1435"/>
                </a:lnTo>
                <a:lnTo>
                  <a:pt x="620" y="1435"/>
                </a:lnTo>
                <a:lnTo>
                  <a:pt x="627" y="1435"/>
                </a:lnTo>
                <a:lnTo>
                  <a:pt x="627" y="1429"/>
                </a:lnTo>
                <a:lnTo>
                  <a:pt x="633" y="1429"/>
                </a:lnTo>
                <a:lnTo>
                  <a:pt x="640" y="1429"/>
                </a:lnTo>
                <a:lnTo>
                  <a:pt x="640" y="1422"/>
                </a:lnTo>
                <a:lnTo>
                  <a:pt x="647" y="1422"/>
                </a:lnTo>
                <a:lnTo>
                  <a:pt x="653" y="1422"/>
                </a:lnTo>
                <a:lnTo>
                  <a:pt x="667" y="1422"/>
                </a:lnTo>
                <a:lnTo>
                  <a:pt x="667" y="1415"/>
                </a:lnTo>
                <a:lnTo>
                  <a:pt x="674" y="1415"/>
                </a:lnTo>
                <a:lnTo>
                  <a:pt x="694" y="1415"/>
                </a:lnTo>
                <a:lnTo>
                  <a:pt x="694" y="1409"/>
                </a:lnTo>
                <a:lnTo>
                  <a:pt x="701" y="1409"/>
                </a:lnTo>
                <a:lnTo>
                  <a:pt x="701" y="1402"/>
                </a:lnTo>
                <a:lnTo>
                  <a:pt x="714" y="1402"/>
                </a:lnTo>
                <a:lnTo>
                  <a:pt x="714" y="1396"/>
                </a:lnTo>
                <a:lnTo>
                  <a:pt x="721" y="1396"/>
                </a:lnTo>
                <a:lnTo>
                  <a:pt x="728" y="1396"/>
                </a:lnTo>
                <a:lnTo>
                  <a:pt x="728" y="1389"/>
                </a:lnTo>
                <a:lnTo>
                  <a:pt x="734" y="1389"/>
                </a:lnTo>
                <a:lnTo>
                  <a:pt x="734" y="1382"/>
                </a:lnTo>
                <a:lnTo>
                  <a:pt x="741" y="1382"/>
                </a:lnTo>
                <a:lnTo>
                  <a:pt x="741" y="1376"/>
                </a:lnTo>
                <a:lnTo>
                  <a:pt x="748" y="1376"/>
                </a:lnTo>
                <a:lnTo>
                  <a:pt x="748" y="1369"/>
                </a:lnTo>
                <a:lnTo>
                  <a:pt x="754" y="1369"/>
                </a:lnTo>
                <a:lnTo>
                  <a:pt x="754" y="1362"/>
                </a:lnTo>
                <a:lnTo>
                  <a:pt x="761" y="1362"/>
                </a:lnTo>
                <a:lnTo>
                  <a:pt x="761" y="1356"/>
                </a:lnTo>
                <a:lnTo>
                  <a:pt x="775" y="1356"/>
                </a:lnTo>
                <a:lnTo>
                  <a:pt x="788" y="1356"/>
                </a:lnTo>
                <a:lnTo>
                  <a:pt x="788" y="1349"/>
                </a:lnTo>
                <a:lnTo>
                  <a:pt x="795" y="1349"/>
                </a:lnTo>
                <a:lnTo>
                  <a:pt x="795" y="1342"/>
                </a:lnTo>
                <a:lnTo>
                  <a:pt x="802" y="1342"/>
                </a:lnTo>
                <a:lnTo>
                  <a:pt x="802" y="1336"/>
                </a:lnTo>
                <a:lnTo>
                  <a:pt x="808" y="1336"/>
                </a:lnTo>
                <a:lnTo>
                  <a:pt x="808" y="1329"/>
                </a:lnTo>
                <a:lnTo>
                  <a:pt x="808" y="1322"/>
                </a:lnTo>
                <a:lnTo>
                  <a:pt x="815" y="1322"/>
                </a:lnTo>
                <a:lnTo>
                  <a:pt x="815" y="1316"/>
                </a:lnTo>
                <a:lnTo>
                  <a:pt x="822" y="1316"/>
                </a:lnTo>
                <a:lnTo>
                  <a:pt x="822" y="1309"/>
                </a:lnTo>
                <a:lnTo>
                  <a:pt x="829" y="1309"/>
                </a:lnTo>
                <a:lnTo>
                  <a:pt x="835" y="1309"/>
                </a:lnTo>
                <a:lnTo>
                  <a:pt x="835" y="1303"/>
                </a:lnTo>
                <a:lnTo>
                  <a:pt x="842" y="1303"/>
                </a:lnTo>
                <a:lnTo>
                  <a:pt x="842" y="1296"/>
                </a:lnTo>
                <a:lnTo>
                  <a:pt x="849" y="1296"/>
                </a:lnTo>
                <a:lnTo>
                  <a:pt x="849" y="1289"/>
                </a:lnTo>
                <a:lnTo>
                  <a:pt x="855" y="1289"/>
                </a:lnTo>
                <a:lnTo>
                  <a:pt x="855" y="1283"/>
                </a:lnTo>
                <a:lnTo>
                  <a:pt x="862" y="1283"/>
                </a:lnTo>
                <a:lnTo>
                  <a:pt x="862" y="1276"/>
                </a:lnTo>
                <a:lnTo>
                  <a:pt x="869" y="1276"/>
                </a:lnTo>
                <a:lnTo>
                  <a:pt x="869" y="1269"/>
                </a:lnTo>
                <a:lnTo>
                  <a:pt x="876" y="1269"/>
                </a:lnTo>
                <a:lnTo>
                  <a:pt x="876" y="1263"/>
                </a:lnTo>
                <a:lnTo>
                  <a:pt x="882" y="1263"/>
                </a:lnTo>
                <a:lnTo>
                  <a:pt x="889" y="1263"/>
                </a:lnTo>
                <a:lnTo>
                  <a:pt x="889" y="1256"/>
                </a:lnTo>
                <a:lnTo>
                  <a:pt x="896" y="1256"/>
                </a:lnTo>
                <a:lnTo>
                  <a:pt x="896" y="1249"/>
                </a:lnTo>
                <a:lnTo>
                  <a:pt x="896" y="1243"/>
                </a:lnTo>
                <a:lnTo>
                  <a:pt x="909" y="1243"/>
                </a:lnTo>
                <a:lnTo>
                  <a:pt x="909" y="1236"/>
                </a:lnTo>
                <a:lnTo>
                  <a:pt x="943" y="1236"/>
                </a:lnTo>
                <a:lnTo>
                  <a:pt x="943" y="1229"/>
                </a:lnTo>
                <a:lnTo>
                  <a:pt x="950" y="1229"/>
                </a:lnTo>
                <a:lnTo>
                  <a:pt x="963" y="1229"/>
                </a:lnTo>
                <a:lnTo>
                  <a:pt x="963" y="1223"/>
                </a:lnTo>
                <a:lnTo>
                  <a:pt x="970" y="1223"/>
                </a:lnTo>
                <a:lnTo>
                  <a:pt x="983" y="1223"/>
                </a:lnTo>
                <a:lnTo>
                  <a:pt x="983" y="1216"/>
                </a:lnTo>
                <a:lnTo>
                  <a:pt x="997" y="1216"/>
                </a:lnTo>
                <a:lnTo>
                  <a:pt x="1004" y="1216"/>
                </a:lnTo>
                <a:lnTo>
                  <a:pt x="1017" y="1216"/>
                </a:lnTo>
                <a:lnTo>
                  <a:pt x="1017" y="1210"/>
                </a:lnTo>
                <a:lnTo>
                  <a:pt x="1024" y="1210"/>
                </a:lnTo>
                <a:lnTo>
                  <a:pt x="1024" y="1203"/>
                </a:lnTo>
                <a:lnTo>
                  <a:pt x="1031" y="1203"/>
                </a:lnTo>
                <a:lnTo>
                  <a:pt x="1037" y="1203"/>
                </a:lnTo>
                <a:lnTo>
                  <a:pt x="1037" y="1196"/>
                </a:lnTo>
                <a:lnTo>
                  <a:pt x="1051" y="1196"/>
                </a:lnTo>
                <a:lnTo>
                  <a:pt x="1057" y="1196"/>
                </a:lnTo>
                <a:lnTo>
                  <a:pt x="1057" y="1190"/>
                </a:lnTo>
                <a:lnTo>
                  <a:pt x="1078" y="1190"/>
                </a:lnTo>
                <a:lnTo>
                  <a:pt x="1084" y="1190"/>
                </a:lnTo>
                <a:lnTo>
                  <a:pt x="1084" y="1183"/>
                </a:lnTo>
                <a:lnTo>
                  <a:pt x="1091" y="1183"/>
                </a:lnTo>
                <a:lnTo>
                  <a:pt x="1091" y="1176"/>
                </a:lnTo>
                <a:lnTo>
                  <a:pt x="1118" y="1176"/>
                </a:lnTo>
                <a:lnTo>
                  <a:pt x="1118" y="1170"/>
                </a:lnTo>
                <a:lnTo>
                  <a:pt x="1125" y="1170"/>
                </a:lnTo>
                <a:lnTo>
                  <a:pt x="1138" y="1170"/>
                </a:lnTo>
                <a:lnTo>
                  <a:pt x="1152" y="1170"/>
                </a:lnTo>
                <a:lnTo>
                  <a:pt x="1152" y="1163"/>
                </a:lnTo>
                <a:lnTo>
                  <a:pt x="1165" y="1163"/>
                </a:lnTo>
                <a:lnTo>
                  <a:pt x="1172" y="1163"/>
                </a:lnTo>
                <a:lnTo>
                  <a:pt x="1172" y="1156"/>
                </a:lnTo>
                <a:lnTo>
                  <a:pt x="1179" y="1156"/>
                </a:lnTo>
                <a:lnTo>
                  <a:pt x="1185" y="1156"/>
                </a:lnTo>
                <a:lnTo>
                  <a:pt x="1185" y="1150"/>
                </a:lnTo>
                <a:lnTo>
                  <a:pt x="1199" y="1150"/>
                </a:lnTo>
                <a:lnTo>
                  <a:pt x="1206" y="1150"/>
                </a:lnTo>
                <a:lnTo>
                  <a:pt x="1206" y="1143"/>
                </a:lnTo>
                <a:lnTo>
                  <a:pt x="1212" y="1143"/>
                </a:lnTo>
                <a:lnTo>
                  <a:pt x="1219" y="1143"/>
                </a:lnTo>
                <a:lnTo>
                  <a:pt x="1219" y="1136"/>
                </a:lnTo>
                <a:lnTo>
                  <a:pt x="1226" y="1136"/>
                </a:lnTo>
                <a:lnTo>
                  <a:pt x="1226" y="1130"/>
                </a:lnTo>
                <a:lnTo>
                  <a:pt x="1232" y="1130"/>
                </a:lnTo>
                <a:lnTo>
                  <a:pt x="1239" y="1130"/>
                </a:lnTo>
                <a:lnTo>
                  <a:pt x="1246" y="1130"/>
                </a:lnTo>
                <a:lnTo>
                  <a:pt x="1246" y="1123"/>
                </a:lnTo>
                <a:lnTo>
                  <a:pt x="1253" y="1123"/>
                </a:lnTo>
                <a:lnTo>
                  <a:pt x="1253" y="1117"/>
                </a:lnTo>
                <a:lnTo>
                  <a:pt x="1259" y="1117"/>
                </a:lnTo>
                <a:lnTo>
                  <a:pt x="1266" y="1117"/>
                </a:lnTo>
                <a:lnTo>
                  <a:pt x="1266" y="1110"/>
                </a:lnTo>
                <a:lnTo>
                  <a:pt x="1273" y="1110"/>
                </a:lnTo>
                <a:lnTo>
                  <a:pt x="1273" y="1103"/>
                </a:lnTo>
                <a:lnTo>
                  <a:pt x="1280" y="1103"/>
                </a:lnTo>
                <a:lnTo>
                  <a:pt x="1280" y="1097"/>
                </a:lnTo>
                <a:lnTo>
                  <a:pt x="1286" y="1097"/>
                </a:lnTo>
                <a:lnTo>
                  <a:pt x="1286" y="1090"/>
                </a:lnTo>
                <a:lnTo>
                  <a:pt x="1293" y="1090"/>
                </a:lnTo>
                <a:lnTo>
                  <a:pt x="1300" y="1090"/>
                </a:lnTo>
                <a:lnTo>
                  <a:pt x="1307" y="1090"/>
                </a:lnTo>
                <a:lnTo>
                  <a:pt x="1307" y="1083"/>
                </a:lnTo>
                <a:lnTo>
                  <a:pt x="1313" y="1083"/>
                </a:lnTo>
                <a:lnTo>
                  <a:pt x="1313" y="1077"/>
                </a:lnTo>
                <a:lnTo>
                  <a:pt x="1320" y="1077"/>
                </a:lnTo>
                <a:lnTo>
                  <a:pt x="1340" y="1077"/>
                </a:lnTo>
                <a:lnTo>
                  <a:pt x="1340" y="1070"/>
                </a:lnTo>
                <a:lnTo>
                  <a:pt x="1374" y="1070"/>
                </a:lnTo>
                <a:lnTo>
                  <a:pt x="1374" y="1063"/>
                </a:lnTo>
                <a:lnTo>
                  <a:pt x="1381" y="1063"/>
                </a:lnTo>
                <a:lnTo>
                  <a:pt x="1387" y="1063"/>
                </a:lnTo>
                <a:lnTo>
                  <a:pt x="1387" y="1057"/>
                </a:lnTo>
                <a:lnTo>
                  <a:pt x="1401" y="1057"/>
                </a:lnTo>
                <a:lnTo>
                  <a:pt x="1408" y="1057"/>
                </a:lnTo>
                <a:lnTo>
                  <a:pt x="1408" y="1050"/>
                </a:lnTo>
                <a:lnTo>
                  <a:pt x="1414" y="1050"/>
                </a:lnTo>
                <a:lnTo>
                  <a:pt x="1428" y="1050"/>
                </a:lnTo>
                <a:lnTo>
                  <a:pt x="1428" y="1043"/>
                </a:lnTo>
                <a:lnTo>
                  <a:pt x="1441" y="1043"/>
                </a:lnTo>
                <a:lnTo>
                  <a:pt x="1441" y="1037"/>
                </a:lnTo>
                <a:lnTo>
                  <a:pt x="1448" y="1037"/>
                </a:lnTo>
                <a:lnTo>
                  <a:pt x="1455" y="1037"/>
                </a:lnTo>
                <a:lnTo>
                  <a:pt x="1455" y="1030"/>
                </a:lnTo>
                <a:lnTo>
                  <a:pt x="1461" y="1030"/>
                </a:lnTo>
                <a:lnTo>
                  <a:pt x="1461" y="1023"/>
                </a:lnTo>
                <a:lnTo>
                  <a:pt x="1468" y="1023"/>
                </a:lnTo>
                <a:lnTo>
                  <a:pt x="1488" y="1023"/>
                </a:lnTo>
                <a:lnTo>
                  <a:pt x="1488" y="1017"/>
                </a:lnTo>
                <a:lnTo>
                  <a:pt x="1495" y="1017"/>
                </a:lnTo>
                <a:lnTo>
                  <a:pt x="1502" y="1017"/>
                </a:lnTo>
                <a:lnTo>
                  <a:pt x="1502" y="1010"/>
                </a:lnTo>
                <a:lnTo>
                  <a:pt x="1515" y="1010"/>
                </a:lnTo>
                <a:lnTo>
                  <a:pt x="1522" y="1010"/>
                </a:lnTo>
                <a:lnTo>
                  <a:pt x="1522" y="1004"/>
                </a:lnTo>
                <a:lnTo>
                  <a:pt x="1529" y="1004"/>
                </a:lnTo>
                <a:lnTo>
                  <a:pt x="1529" y="997"/>
                </a:lnTo>
                <a:lnTo>
                  <a:pt x="1542" y="997"/>
                </a:lnTo>
                <a:lnTo>
                  <a:pt x="1542" y="990"/>
                </a:lnTo>
                <a:lnTo>
                  <a:pt x="1549" y="990"/>
                </a:lnTo>
                <a:lnTo>
                  <a:pt x="1556" y="990"/>
                </a:lnTo>
                <a:lnTo>
                  <a:pt x="1556" y="984"/>
                </a:lnTo>
                <a:lnTo>
                  <a:pt x="1562" y="984"/>
                </a:lnTo>
                <a:lnTo>
                  <a:pt x="1569" y="984"/>
                </a:lnTo>
                <a:lnTo>
                  <a:pt x="1569" y="977"/>
                </a:lnTo>
                <a:lnTo>
                  <a:pt x="1576" y="977"/>
                </a:lnTo>
                <a:lnTo>
                  <a:pt x="1589" y="977"/>
                </a:lnTo>
                <a:lnTo>
                  <a:pt x="1603" y="977"/>
                </a:lnTo>
                <a:lnTo>
                  <a:pt x="1603" y="970"/>
                </a:lnTo>
                <a:lnTo>
                  <a:pt x="1609" y="970"/>
                </a:lnTo>
                <a:lnTo>
                  <a:pt x="1609" y="964"/>
                </a:lnTo>
                <a:lnTo>
                  <a:pt x="1623" y="964"/>
                </a:lnTo>
                <a:lnTo>
                  <a:pt x="1650" y="964"/>
                </a:lnTo>
                <a:lnTo>
                  <a:pt x="1657" y="964"/>
                </a:lnTo>
                <a:lnTo>
                  <a:pt x="1657" y="957"/>
                </a:lnTo>
                <a:lnTo>
                  <a:pt x="1663" y="957"/>
                </a:lnTo>
                <a:lnTo>
                  <a:pt x="1663" y="950"/>
                </a:lnTo>
                <a:lnTo>
                  <a:pt x="1677" y="950"/>
                </a:lnTo>
                <a:lnTo>
                  <a:pt x="1684" y="950"/>
                </a:lnTo>
                <a:lnTo>
                  <a:pt x="1684" y="944"/>
                </a:lnTo>
                <a:lnTo>
                  <a:pt x="1690" y="944"/>
                </a:lnTo>
                <a:lnTo>
                  <a:pt x="1690" y="937"/>
                </a:lnTo>
                <a:lnTo>
                  <a:pt x="1697" y="937"/>
                </a:lnTo>
                <a:lnTo>
                  <a:pt x="1697" y="930"/>
                </a:lnTo>
                <a:lnTo>
                  <a:pt x="1710" y="930"/>
                </a:lnTo>
                <a:lnTo>
                  <a:pt x="1710" y="924"/>
                </a:lnTo>
                <a:lnTo>
                  <a:pt x="1710" y="917"/>
                </a:lnTo>
                <a:lnTo>
                  <a:pt x="1717" y="917"/>
                </a:lnTo>
                <a:lnTo>
                  <a:pt x="1737" y="917"/>
                </a:lnTo>
                <a:lnTo>
                  <a:pt x="1737" y="911"/>
                </a:lnTo>
                <a:lnTo>
                  <a:pt x="1751" y="911"/>
                </a:lnTo>
                <a:lnTo>
                  <a:pt x="1751" y="904"/>
                </a:lnTo>
                <a:lnTo>
                  <a:pt x="1758" y="904"/>
                </a:lnTo>
                <a:lnTo>
                  <a:pt x="1764" y="904"/>
                </a:lnTo>
                <a:lnTo>
                  <a:pt x="1764" y="897"/>
                </a:lnTo>
                <a:lnTo>
                  <a:pt x="1764" y="891"/>
                </a:lnTo>
                <a:lnTo>
                  <a:pt x="1771" y="891"/>
                </a:lnTo>
                <a:lnTo>
                  <a:pt x="1778" y="891"/>
                </a:lnTo>
                <a:lnTo>
                  <a:pt x="1778" y="884"/>
                </a:lnTo>
                <a:lnTo>
                  <a:pt x="1785" y="884"/>
                </a:lnTo>
                <a:lnTo>
                  <a:pt x="1785" y="877"/>
                </a:lnTo>
                <a:lnTo>
                  <a:pt x="1798" y="877"/>
                </a:lnTo>
                <a:lnTo>
                  <a:pt x="1798" y="871"/>
                </a:lnTo>
                <a:lnTo>
                  <a:pt x="1811" y="871"/>
                </a:lnTo>
                <a:lnTo>
                  <a:pt x="1811" y="864"/>
                </a:lnTo>
                <a:lnTo>
                  <a:pt x="1825" y="864"/>
                </a:lnTo>
                <a:lnTo>
                  <a:pt x="1832" y="864"/>
                </a:lnTo>
                <a:lnTo>
                  <a:pt x="1832" y="857"/>
                </a:lnTo>
                <a:lnTo>
                  <a:pt x="1838" y="857"/>
                </a:lnTo>
                <a:lnTo>
                  <a:pt x="1845" y="857"/>
                </a:lnTo>
                <a:lnTo>
                  <a:pt x="1845" y="851"/>
                </a:lnTo>
                <a:lnTo>
                  <a:pt x="1852" y="851"/>
                </a:lnTo>
                <a:lnTo>
                  <a:pt x="1852" y="844"/>
                </a:lnTo>
                <a:lnTo>
                  <a:pt x="1859" y="844"/>
                </a:lnTo>
                <a:lnTo>
                  <a:pt x="1859" y="837"/>
                </a:lnTo>
                <a:lnTo>
                  <a:pt x="1872" y="837"/>
                </a:lnTo>
                <a:lnTo>
                  <a:pt x="1879" y="837"/>
                </a:lnTo>
                <a:lnTo>
                  <a:pt x="1879" y="831"/>
                </a:lnTo>
                <a:lnTo>
                  <a:pt x="1886" y="831"/>
                </a:lnTo>
                <a:lnTo>
                  <a:pt x="1886" y="824"/>
                </a:lnTo>
                <a:lnTo>
                  <a:pt x="1892" y="824"/>
                </a:lnTo>
                <a:lnTo>
                  <a:pt x="1899" y="824"/>
                </a:lnTo>
                <a:lnTo>
                  <a:pt x="1899" y="818"/>
                </a:lnTo>
                <a:lnTo>
                  <a:pt x="1919" y="818"/>
                </a:lnTo>
                <a:lnTo>
                  <a:pt x="1919" y="811"/>
                </a:lnTo>
                <a:lnTo>
                  <a:pt x="1926" y="811"/>
                </a:lnTo>
                <a:lnTo>
                  <a:pt x="1933" y="811"/>
                </a:lnTo>
                <a:lnTo>
                  <a:pt x="1933" y="804"/>
                </a:lnTo>
                <a:lnTo>
                  <a:pt x="1939" y="804"/>
                </a:lnTo>
                <a:lnTo>
                  <a:pt x="1946" y="804"/>
                </a:lnTo>
                <a:lnTo>
                  <a:pt x="1946" y="798"/>
                </a:lnTo>
                <a:lnTo>
                  <a:pt x="1953" y="798"/>
                </a:lnTo>
                <a:lnTo>
                  <a:pt x="1980" y="798"/>
                </a:lnTo>
                <a:lnTo>
                  <a:pt x="1980" y="791"/>
                </a:lnTo>
                <a:lnTo>
                  <a:pt x="1993" y="791"/>
                </a:lnTo>
                <a:lnTo>
                  <a:pt x="2007" y="791"/>
                </a:lnTo>
                <a:lnTo>
                  <a:pt x="2007" y="784"/>
                </a:lnTo>
                <a:lnTo>
                  <a:pt x="2013" y="784"/>
                </a:lnTo>
                <a:lnTo>
                  <a:pt x="2020" y="784"/>
                </a:lnTo>
                <a:lnTo>
                  <a:pt x="2020" y="778"/>
                </a:lnTo>
                <a:lnTo>
                  <a:pt x="2034" y="778"/>
                </a:lnTo>
                <a:lnTo>
                  <a:pt x="2034" y="771"/>
                </a:lnTo>
                <a:lnTo>
                  <a:pt x="2054" y="771"/>
                </a:lnTo>
                <a:lnTo>
                  <a:pt x="2067" y="771"/>
                </a:lnTo>
                <a:lnTo>
                  <a:pt x="2067" y="764"/>
                </a:lnTo>
                <a:lnTo>
                  <a:pt x="2074" y="764"/>
                </a:lnTo>
                <a:lnTo>
                  <a:pt x="2074" y="758"/>
                </a:lnTo>
                <a:lnTo>
                  <a:pt x="2081" y="758"/>
                </a:lnTo>
                <a:lnTo>
                  <a:pt x="2081" y="751"/>
                </a:lnTo>
                <a:lnTo>
                  <a:pt x="2087" y="751"/>
                </a:lnTo>
                <a:lnTo>
                  <a:pt x="2087" y="744"/>
                </a:lnTo>
                <a:lnTo>
                  <a:pt x="2094" y="744"/>
                </a:lnTo>
                <a:lnTo>
                  <a:pt x="2108" y="744"/>
                </a:lnTo>
                <a:lnTo>
                  <a:pt x="2108" y="738"/>
                </a:lnTo>
                <a:lnTo>
                  <a:pt x="2114" y="738"/>
                </a:lnTo>
                <a:lnTo>
                  <a:pt x="2121" y="738"/>
                </a:lnTo>
                <a:lnTo>
                  <a:pt x="2121" y="731"/>
                </a:lnTo>
                <a:lnTo>
                  <a:pt x="2128" y="731"/>
                </a:lnTo>
                <a:lnTo>
                  <a:pt x="2135" y="731"/>
                </a:lnTo>
                <a:lnTo>
                  <a:pt x="2135" y="725"/>
                </a:lnTo>
                <a:lnTo>
                  <a:pt x="2141" y="725"/>
                </a:lnTo>
                <a:lnTo>
                  <a:pt x="2141" y="718"/>
                </a:lnTo>
                <a:lnTo>
                  <a:pt x="2148" y="718"/>
                </a:lnTo>
                <a:lnTo>
                  <a:pt x="2168" y="718"/>
                </a:lnTo>
                <a:lnTo>
                  <a:pt x="2168" y="711"/>
                </a:lnTo>
                <a:lnTo>
                  <a:pt x="2168" y="705"/>
                </a:lnTo>
                <a:lnTo>
                  <a:pt x="2175" y="705"/>
                </a:lnTo>
                <a:lnTo>
                  <a:pt x="2182" y="705"/>
                </a:lnTo>
                <a:lnTo>
                  <a:pt x="2182" y="698"/>
                </a:lnTo>
                <a:lnTo>
                  <a:pt x="2188" y="698"/>
                </a:lnTo>
                <a:lnTo>
                  <a:pt x="2195" y="698"/>
                </a:lnTo>
                <a:lnTo>
                  <a:pt x="2195" y="691"/>
                </a:lnTo>
                <a:lnTo>
                  <a:pt x="2195" y="685"/>
                </a:lnTo>
                <a:lnTo>
                  <a:pt x="2202" y="685"/>
                </a:lnTo>
                <a:lnTo>
                  <a:pt x="2202" y="678"/>
                </a:lnTo>
                <a:lnTo>
                  <a:pt x="2202" y="671"/>
                </a:lnTo>
                <a:lnTo>
                  <a:pt x="2209" y="671"/>
                </a:lnTo>
                <a:lnTo>
                  <a:pt x="2209" y="665"/>
                </a:lnTo>
                <a:lnTo>
                  <a:pt x="2236" y="665"/>
                </a:lnTo>
                <a:lnTo>
                  <a:pt x="2242" y="665"/>
                </a:lnTo>
                <a:lnTo>
                  <a:pt x="2242" y="658"/>
                </a:lnTo>
                <a:lnTo>
                  <a:pt x="2249" y="658"/>
                </a:lnTo>
                <a:lnTo>
                  <a:pt x="2249" y="651"/>
                </a:lnTo>
                <a:lnTo>
                  <a:pt x="2256" y="651"/>
                </a:lnTo>
                <a:lnTo>
                  <a:pt x="2256" y="645"/>
                </a:lnTo>
                <a:lnTo>
                  <a:pt x="2263" y="645"/>
                </a:lnTo>
                <a:lnTo>
                  <a:pt x="2269" y="645"/>
                </a:lnTo>
                <a:lnTo>
                  <a:pt x="2269" y="632"/>
                </a:lnTo>
                <a:lnTo>
                  <a:pt x="2276" y="632"/>
                </a:lnTo>
                <a:lnTo>
                  <a:pt x="2283" y="632"/>
                </a:lnTo>
                <a:lnTo>
                  <a:pt x="2283" y="625"/>
                </a:lnTo>
                <a:lnTo>
                  <a:pt x="2283" y="618"/>
                </a:lnTo>
                <a:lnTo>
                  <a:pt x="2296" y="618"/>
                </a:lnTo>
                <a:lnTo>
                  <a:pt x="2296" y="612"/>
                </a:lnTo>
                <a:lnTo>
                  <a:pt x="2310" y="612"/>
                </a:lnTo>
                <a:lnTo>
                  <a:pt x="2310" y="605"/>
                </a:lnTo>
                <a:lnTo>
                  <a:pt x="2323" y="605"/>
                </a:lnTo>
                <a:lnTo>
                  <a:pt x="2323" y="598"/>
                </a:lnTo>
                <a:lnTo>
                  <a:pt x="2337" y="598"/>
                </a:lnTo>
                <a:lnTo>
                  <a:pt x="2343" y="598"/>
                </a:lnTo>
                <a:lnTo>
                  <a:pt x="2343" y="592"/>
                </a:lnTo>
                <a:lnTo>
                  <a:pt x="2350" y="592"/>
                </a:lnTo>
                <a:lnTo>
                  <a:pt x="2357" y="592"/>
                </a:lnTo>
                <a:lnTo>
                  <a:pt x="2357" y="585"/>
                </a:lnTo>
                <a:lnTo>
                  <a:pt x="2363" y="585"/>
                </a:lnTo>
                <a:lnTo>
                  <a:pt x="2370" y="585"/>
                </a:lnTo>
                <a:lnTo>
                  <a:pt x="2370" y="578"/>
                </a:lnTo>
                <a:lnTo>
                  <a:pt x="2384" y="578"/>
                </a:lnTo>
                <a:lnTo>
                  <a:pt x="2397" y="578"/>
                </a:lnTo>
                <a:lnTo>
                  <a:pt x="2397" y="572"/>
                </a:lnTo>
                <a:lnTo>
                  <a:pt x="2424" y="572"/>
                </a:lnTo>
                <a:lnTo>
                  <a:pt x="2424" y="565"/>
                </a:lnTo>
                <a:lnTo>
                  <a:pt x="2438" y="565"/>
                </a:lnTo>
                <a:lnTo>
                  <a:pt x="2478" y="565"/>
                </a:lnTo>
                <a:lnTo>
                  <a:pt x="2478" y="558"/>
                </a:lnTo>
                <a:lnTo>
                  <a:pt x="2491" y="558"/>
                </a:lnTo>
                <a:lnTo>
                  <a:pt x="2498" y="558"/>
                </a:lnTo>
                <a:lnTo>
                  <a:pt x="2498" y="552"/>
                </a:lnTo>
                <a:lnTo>
                  <a:pt x="2518" y="552"/>
                </a:lnTo>
                <a:lnTo>
                  <a:pt x="2525" y="552"/>
                </a:lnTo>
                <a:lnTo>
                  <a:pt x="2525" y="545"/>
                </a:lnTo>
                <a:lnTo>
                  <a:pt x="2532" y="545"/>
                </a:lnTo>
                <a:lnTo>
                  <a:pt x="2532" y="539"/>
                </a:lnTo>
                <a:lnTo>
                  <a:pt x="2539" y="539"/>
                </a:lnTo>
                <a:lnTo>
                  <a:pt x="2565" y="539"/>
                </a:lnTo>
                <a:lnTo>
                  <a:pt x="2565" y="532"/>
                </a:lnTo>
                <a:lnTo>
                  <a:pt x="2572" y="532"/>
                </a:lnTo>
                <a:lnTo>
                  <a:pt x="2592" y="532"/>
                </a:lnTo>
                <a:lnTo>
                  <a:pt x="2613" y="532"/>
                </a:lnTo>
                <a:lnTo>
                  <a:pt x="2613" y="525"/>
                </a:lnTo>
                <a:lnTo>
                  <a:pt x="2633" y="525"/>
                </a:lnTo>
                <a:lnTo>
                  <a:pt x="2633" y="519"/>
                </a:lnTo>
                <a:lnTo>
                  <a:pt x="2640" y="519"/>
                </a:lnTo>
                <a:lnTo>
                  <a:pt x="2640" y="512"/>
                </a:lnTo>
                <a:lnTo>
                  <a:pt x="2653" y="512"/>
                </a:lnTo>
                <a:lnTo>
                  <a:pt x="2653" y="505"/>
                </a:lnTo>
                <a:lnTo>
                  <a:pt x="2660" y="505"/>
                </a:lnTo>
                <a:lnTo>
                  <a:pt x="2707" y="505"/>
                </a:lnTo>
                <a:lnTo>
                  <a:pt x="2707" y="499"/>
                </a:lnTo>
                <a:lnTo>
                  <a:pt x="2720" y="499"/>
                </a:lnTo>
                <a:lnTo>
                  <a:pt x="2734" y="499"/>
                </a:lnTo>
                <a:lnTo>
                  <a:pt x="2734" y="492"/>
                </a:lnTo>
                <a:lnTo>
                  <a:pt x="2741" y="492"/>
                </a:lnTo>
                <a:lnTo>
                  <a:pt x="2747" y="492"/>
                </a:lnTo>
                <a:lnTo>
                  <a:pt x="2747" y="485"/>
                </a:lnTo>
                <a:lnTo>
                  <a:pt x="2761" y="485"/>
                </a:lnTo>
                <a:lnTo>
                  <a:pt x="2767" y="485"/>
                </a:lnTo>
                <a:lnTo>
                  <a:pt x="2767" y="479"/>
                </a:lnTo>
                <a:lnTo>
                  <a:pt x="2767" y="472"/>
                </a:lnTo>
                <a:lnTo>
                  <a:pt x="2781" y="472"/>
                </a:lnTo>
                <a:lnTo>
                  <a:pt x="2781" y="465"/>
                </a:lnTo>
                <a:lnTo>
                  <a:pt x="2801" y="465"/>
                </a:lnTo>
                <a:lnTo>
                  <a:pt x="2808" y="465"/>
                </a:lnTo>
                <a:lnTo>
                  <a:pt x="2808" y="459"/>
                </a:lnTo>
                <a:lnTo>
                  <a:pt x="2821" y="459"/>
                </a:lnTo>
                <a:lnTo>
                  <a:pt x="2821" y="452"/>
                </a:lnTo>
                <a:lnTo>
                  <a:pt x="2828" y="452"/>
                </a:lnTo>
                <a:lnTo>
                  <a:pt x="2835" y="452"/>
                </a:lnTo>
                <a:lnTo>
                  <a:pt x="2835" y="445"/>
                </a:lnTo>
                <a:lnTo>
                  <a:pt x="2848" y="445"/>
                </a:lnTo>
                <a:lnTo>
                  <a:pt x="2848" y="439"/>
                </a:lnTo>
                <a:lnTo>
                  <a:pt x="2855" y="439"/>
                </a:lnTo>
                <a:lnTo>
                  <a:pt x="2855" y="432"/>
                </a:lnTo>
                <a:lnTo>
                  <a:pt x="2862" y="432"/>
                </a:lnTo>
                <a:lnTo>
                  <a:pt x="2868" y="432"/>
                </a:lnTo>
                <a:lnTo>
                  <a:pt x="2868" y="426"/>
                </a:lnTo>
                <a:lnTo>
                  <a:pt x="2875" y="426"/>
                </a:lnTo>
                <a:lnTo>
                  <a:pt x="2882" y="426"/>
                </a:lnTo>
                <a:lnTo>
                  <a:pt x="2895" y="426"/>
                </a:lnTo>
                <a:lnTo>
                  <a:pt x="2895" y="419"/>
                </a:lnTo>
                <a:lnTo>
                  <a:pt x="2902" y="419"/>
                </a:lnTo>
                <a:lnTo>
                  <a:pt x="2916" y="419"/>
                </a:lnTo>
                <a:lnTo>
                  <a:pt x="2916" y="412"/>
                </a:lnTo>
                <a:lnTo>
                  <a:pt x="2922" y="412"/>
                </a:lnTo>
                <a:lnTo>
                  <a:pt x="2922" y="406"/>
                </a:lnTo>
                <a:lnTo>
                  <a:pt x="2929" y="406"/>
                </a:lnTo>
                <a:lnTo>
                  <a:pt x="2936" y="406"/>
                </a:lnTo>
                <a:lnTo>
                  <a:pt x="2936" y="399"/>
                </a:lnTo>
                <a:lnTo>
                  <a:pt x="2942" y="399"/>
                </a:lnTo>
                <a:lnTo>
                  <a:pt x="2942" y="392"/>
                </a:lnTo>
                <a:lnTo>
                  <a:pt x="2942" y="386"/>
                </a:lnTo>
                <a:lnTo>
                  <a:pt x="2963" y="386"/>
                </a:lnTo>
                <a:lnTo>
                  <a:pt x="2976" y="386"/>
                </a:lnTo>
                <a:lnTo>
                  <a:pt x="2976" y="379"/>
                </a:lnTo>
                <a:lnTo>
                  <a:pt x="2983" y="379"/>
                </a:lnTo>
                <a:lnTo>
                  <a:pt x="2983" y="372"/>
                </a:lnTo>
                <a:lnTo>
                  <a:pt x="2990" y="372"/>
                </a:lnTo>
                <a:lnTo>
                  <a:pt x="2996" y="372"/>
                </a:lnTo>
                <a:lnTo>
                  <a:pt x="2996" y="366"/>
                </a:lnTo>
                <a:lnTo>
                  <a:pt x="3017" y="366"/>
                </a:lnTo>
                <a:lnTo>
                  <a:pt x="3017" y="359"/>
                </a:lnTo>
                <a:lnTo>
                  <a:pt x="3030" y="359"/>
                </a:lnTo>
                <a:lnTo>
                  <a:pt x="3043" y="359"/>
                </a:lnTo>
                <a:lnTo>
                  <a:pt x="3043" y="352"/>
                </a:lnTo>
                <a:lnTo>
                  <a:pt x="3050" y="352"/>
                </a:lnTo>
                <a:lnTo>
                  <a:pt x="3050" y="346"/>
                </a:lnTo>
                <a:lnTo>
                  <a:pt x="3057" y="346"/>
                </a:lnTo>
                <a:lnTo>
                  <a:pt x="3070" y="346"/>
                </a:lnTo>
                <a:lnTo>
                  <a:pt x="3070" y="339"/>
                </a:lnTo>
                <a:lnTo>
                  <a:pt x="3077" y="339"/>
                </a:lnTo>
                <a:lnTo>
                  <a:pt x="3084" y="339"/>
                </a:lnTo>
                <a:lnTo>
                  <a:pt x="3084" y="333"/>
                </a:lnTo>
                <a:lnTo>
                  <a:pt x="3084" y="326"/>
                </a:lnTo>
                <a:lnTo>
                  <a:pt x="3091" y="326"/>
                </a:lnTo>
                <a:lnTo>
                  <a:pt x="3091" y="319"/>
                </a:lnTo>
                <a:lnTo>
                  <a:pt x="3104" y="319"/>
                </a:lnTo>
                <a:lnTo>
                  <a:pt x="3131" y="319"/>
                </a:lnTo>
                <a:lnTo>
                  <a:pt x="3131" y="313"/>
                </a:lnTo>
                <a:lnTo>
                  <a:pt x="3131" y="306"/>
                </a:lnTo>
                <a:lnTo>
                  <a:pt x="3165" y="306"/>
                </a:lnTo>
                <a:lnTo>
                  <a:pt x="3198" y="306"/>
                </a:lnTo>
                <a:lnTo>
                  <a:pt x="3198" y="299"/>
                </a:lnTo>
                <a:lnTo>
                  <a:pt x="3205" y="299"/>
                </a:lnTo>
                <a:lnTo>
                  <a:pt x="3218" y="299"/>
                </a:lnTo>
                <a:lnTo>
                  <a:pt x="3218" y="293"/>
                </a:lnTo>
                <a:lnTo>
                  <a:pt x="3245" y="293"/>
                </a:lnTo>
                <a:lnTo>
                  <a:pt x="3245" y="286"/>
                </a:lnTo>
                <a:lnTo>
                  <a:pt x="3259" y="286"/>
                </a:lnTo>
                <a:lnTo>
                  <a:pt x="3266" y="286"/>
                </a:lnTo>
                <a:lnTo>
                  <a:pt x="3266" y="279"/>
                </a:lnTo>
                <a:lnTo>
                  <a:pt x="3272" y="279"/>
                </a:lnTo>
                <a:lnTo>
                  <a:pt x="3272" y="273"/>
                </a:lnTo>
                <a:lnTo>
                  <a:pt x="3279" y="273"/>
                </a:lnTo>
                <a:lnTo>
                  <a:pt x="3286" y="273"/>
                </a:lnTo>
                <a:lnTo>
                  <a:pt x="3286" y="266"/>
                </a:lnTo>
                <a:lnTo>
                  <a:pt x="3293" y="266"/>
                </a:lnTo>
                <a:lnTo>
                  <a:pt x="3333" y="266"/>
                </a:lnTo>
                <a:lnTo>
                  <a:pt x="3333" y="259"/>
                </a:lnTo>
                <a:lnTo>
                  <a:pt x="3353" y="259"/>
                </a:lnTo>
                <a:lnTo>
                  <a:pt x="3353" y="253"/>
                </a:lnTo>
                <a:lnTo>
                  <a:pt x="3360" y="253"/>
                </a:lnTo>
                <a:lnTo>
                  <a:pt x="3360" y="246"/>
                </a:lnTo>
                <a:lnTo>
                  <a:pt x="3387" y="246"/>
                </a:lnTo>
                <a:lnTo>
                  <a:pt x="3387" y="240"/>
                </a:lnTo>
                <a:lnTo>
                  <a:pt x="3400" y="240"/>
                </a:lnTo>
                <a:lnTo>
                  <a:pt x="3400" y="233"/>
                </a:lnTo>
                <a:lnTo>
                  <a:pt x="3414" y="233"/>
                </a:lnTo>
                <a:lnTo>
                  <a:pt x="3414" y="226"/>
                </a:lnTo>
                <a:lnTo>
                  <a:pt x="3420" y="226"/>
                </a:lnTo>
                <a:lnTo>
                  <a:pt x="3427" y="226"/>
                </a:lnTo>
                <a:lnTo>
                  <a:pt x="3427" y="220"/>
                </a:lnTo>
                <a:lnTo>
                  <a:pt x="3427" y="213"/>
                </a:lnTo>
                <a:lnTo>
                  <a:pt x="3434" y="213"/>
                </a:lnTo>
                <a:lnTo>
                  <a:pt x="3434" y="206"/>
                </a:lnTo>
                <a:lnTo>
                  <a:pt x="3454" y="206"/>
                </a:lnTo>
                <a:lnTo>
                  <a:pt x="3454" y="200"/>
                </a:lnTo>
                <a:lnTo>
                  <a:pt x="3454" y="193"/>
                </a:lnTo>
                <a:lnTo>
                  <a:pt x="3474" y="193"/>
                </a:lnTo>
                <a:lnTo>
                  <a:pt x="3474" y="186"/>
                </a:lnTo>
                <a:lnTo>
                  <a:pt x="3481" y="186"/>
                </a:lnTo>
                <a:lnTo>
                  <a:pt x="3481" y="180"/>
                </a:lnTo>
                <a:lnTo>
                  <a:pt x="3501" y="180"/>
                </a:lnTo>
                <a:lnTo>
                  <a:pt x="3515" y="180"/>
                </a:lnTo>
                <a:lnTo>
                  <a:pt x="3515" y="166"/>
                </a:lnTo>
                <a:lnTo>
                  <a:pt x="3528" y="166"/>
                </a:lnTo>
                <a:lnTo>
                  <a:pt x="3528" y="160"/>
                </a:lnTo>
                <a:lnTo>
                  <a:pt x="3535" y="160"/>
                </a:lnTo>
                <a:lnTo>
                  <a:pt x="3542" y="160"/>
                </a:lnTo>
                <a:lnTo>
                  <a:pt x="3542" y="153"/>
                </a:lnTo>
                <a:lnTo>
                  <a:pt x="3548" y="153"/>
                </a:lnTo>
                <a:lnTo>
                  <a:pt x="3548" y="147"/>
                </a:lnTo>
                <a:lnTo>
                  <a:pt x="3562" y="147"/>
                </a:lnTo>
                <a:lnTo>
                  <a:pt x="3562" y="140"/>
                </a:lnTo>
                <a:lnTo>
                  <a:pt x="3575" y="140"/>
                </a:lnTo>
                <a:lnTo>
                  <a:pt x="3575" y="133"/>
                </a:lnTo>
                <a:lnTo>
                  <a:pt x="3582" y="133"/>
                </a:lnTo>
                <a:lnTo>
                  <a:pt x="3582" y="127"/>
                </a:lnTo>
                <a:lnTo>
                  <a:pt x="3596" y="127"/>
                </a:lnTo>
                <a:lnTo>
                  <a:pt x="3602" y="127"/>
                </a:lnTo>
                <a:lnTo>
                  <a:pt x="3602" y="120"/>
                </a:lnTo>
                <a:lnTo>
                  <a:pt x="3649" y="120"/>
                </a:lnTo>
                <a:lnTo>
                  <a:pt x="3649" y="113"/>
                </a:lnTo>
                <a:lnTo>
                  <a:pt x="3670" y="113"/>
                </a:lnTo>
                <a:lnTo>
                  <a:pt x="3670" y="107"/>
                </a:lnTo>
                <a:lnTo>
                  <a:pt x="3683" y="107"/>
                </a:lnTo>
                <a:lnTo>
                  <a:pt x="3683" y="100"/>
                </a:lnTo>
                <a:lnTo>
                  <a:pt x="3717" y="100"/>
                </a:lnTo>
                <a:lnTo>
                  <a:pt x="3717" y="93"/>
                </a:lnTo>
                <a:lnTo>
                  <a:pt x="3730" y="93"/>
                </a:lnTo>
                <a:lnTo>
                  <a:pt x="3730" y="87"/>
                </a:lnTo>
                <a:lnTo>
                  <a:pt x="3737" y="87"/>
                </a:lnTo>
                <a:lnTo>
                  <a:pt x="3737" y="80"/>
                </a:lnTo>
                <a:lnTo>
                  <a:pt x="3744" y="80"/>
                </a:lnTo>
                <a:lnTo>
                  <a:pt x="3757" y="80"/>
                </a:lnTo>
                <a:lnTo>
                  <a:pt x="3757" y="73"/>
                </a:lnTo>
                <a:lnTo>
                  <a:pt x="3771" y="73"/>
                </a:lnTo>
                <a:lnTo>
                  <a:pt x="3771" y="67"/>
                </a:lnTo>
                <a:lnTo>
                  <a:pt x="3784" y="67"/>
                </a:lnTo>
                <a:lnTo>
                  <a:pt x="3784" y="60"/>
                </a:lnTo>
                <a:lnTo>
                  <a:pt x="3824" y="60"/>
                </a:lnTo>
                <a:lnTo>
                  <a:pt x="3824" y="54"/>
                </a:lnTo>
                <a:lnTo>
                  <a:pt x="3831" y="54"/>
                </a:lnTo>
                <a:lnTo>
                  <a:pt x="3831" y="47"/>
                </a:lnTo>
                <a:lnTo>
                  <a:pt x="3838" y="47"/>
                </a:lnTo>
                <a:lnTo>
                  <a:pt x="3838" y="40"/>
                </a:lnTo>
                <a:lnTo>
                  <a:pt x="3845" y="40"/>
                </a:lnTo>
                <a:lnTo>
                  <a:pt x="3845" y="34"/>
                </a:lnTo>
                <a:lnTo>
                  <a:pt x="3851" y="34"/>
                </a:lnTo>
                <a:lnTo>
                  <a:pt x="3851" y="27"/>
                </a:lnTo>
                <a:lnTo>
                  <a:pt x="3865" y="27"/>
                </a:lnTo>
                <a:lnTo>
                  <a:pt x="3865" y="20"/>
                </a:lnTo>
                <a:lnTo>
                  <a:pt x="3878" y="20"/>
                </a:lnTo>
                <a:lnTo>
                  <a:pt x="3878" y="14"/>
                </a:lnTo>
                <a:lnTo>
                  <a:pt x="3905" y="14"/>
                </a:lnTo>
                <a:lnTo>
                  <a:pt x="3905" y="7"/>
                </a:lnTo>
                <a:lnTo>
                  <a:pt x="3905" y="0"/>
                </a:lnTo>
                <a:lnTo>
                  <a:pt x="3912" y="0"/>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60" name="Freeform 36"/>
          <p:cNvSpPr>
            <a:spLocks/>
          </p:cNvSpPr>
          <p:nvPr/>
        </p:nvSpPr>
        <p:spPr bwMode="auto">
          <a:xfrm>
            <a:off x="1377950" y="3613150"/>
            <a:ext cx="6210300" cy="2287588"/>
          </a:xfrm>
          <a:custGeom>
            <a:avLst/>
            <a:gdLst>
              <a:gd name="T0" fmla="*/ 107950 w 3912"/>
              <a:gd name="T1" fmla="*/ 2255838 h 1441"/>
              <a:gd name="T2" fmla="*/ 193675 w 3912"/>
              <a:gd name="T3" fmla="*/ 2224088 h 1441"/>
              <a:gd name="T4" fmla="*/ 225425 w 3912"/>
              <a:gd name="T5" fmla="*/ 2192338 h 1441"/>
              <a:gd name="T6" fmla="*/ 246063 w 3912"/>
              <a:gd name="T7" fmla="*/ 2162176 h 1441"/>
              <a:gd name="T8" fmla="*/ 300038 w 3912"/>
              <a:gd name="T9" fmla="*/ 2130426 h 1441"/>
              <a:gd name="T10" fmla="*/ 331788 w 3912"/>
              <a:gd name="T11" fmla="*/ 2098676 h 1441"/>
              <a:gd name="T12" fmla="*/ 417513 w 3912"/>
              <a:gd name="T13" fmla="*/ 2066926 h 1441"/>
              <a:gd name="T14" fmla="*/ 481013 w 3912"/>
              <a:gd name="T15" fmla="*/ 2024063 h 1441"/>
              <a:gd name="T16" fmla="*/ 523875 w 3912"/>
              <a:gd name="T17" fmla="*/ 1992313 h 1441"/>
              <a:gd name="T18" fmla="*/ 598488 w 3912"/>
              <a:gd name="T19" fmla="*/ 1960563 h 1441"/>
              <a:gd name="T20" fmla="*/ 663575 w 3912"/>
              <a:gd name="T21" fmla="*/ 1928813 h 1441"/>
              <a:gd name="T22" fmla="*/ 706438 w 3912"/>
              <a:gd name="T23" fmla="*/ 1887538 h 1441"/>
              <a:gd name="T24" fmla="*/ 792162 w 3912"/>
              <a:gd name="T25" fmla="*/ 1855788 h 1441"/>
              <a:gd name="T26" fmla="*/ 877888 w 3912"/>
              <a:gd name="T27" fmla="*/ 1835151 h 1441"/>
              <a:gd name="T28" fmla="*/ 941388 w 3912"/>
              <a:gd name="T29" fmla="*/ 1803401 h 1441"/>
              <a:gd name="T30" fmla="*/ 1047750 w 3912"/>
              <a:gd name="T31" fmla="*/ 1771651 h 1441"/>
              <a:gd name="T32" fmla="*/ 1112838 w 3912"/>
              <a:gd name="T33" fmla="*/ 1739901 h 1441"/>
              <a:gd name="T34" fmla="*/ 1293813 w 3912"/>
              <a:gd name="T35" fmla="*/ 1708151 h 1441"/>
              <a:gd name="T36" fmla="*/ 1400175 w 3912"/>
              <a:gd name="T37" fmla="*/ 1676401 h 1441"/>
              <a:gd name="T38" fmla="*/ 1497013 w 3912"/>
              <a:gd name="T39" fmla="*/ 1644651 h 1441"/>
              <a:gd name="T40" fmla="*/ 1603375 w 3912"/>
              <a:gd name="T41" fmla="*/ 1601788 h 1441"/>
              <a:gd name="T42" fmla="*/ 1646238 w 3912"/>
              <a:gd name="T43" fmla="*/ 1570038 h 1441"/>
              <a:gd name="T44" fmla="*/ 1720850 w 3912"/>
              <a:gd name="T45" fmla="*/ 1539875 h 1441"/>
              <a:gd name="T46" fmla="*/ 1774825 w 3912"/>
              <a:gd name="T47" fmla="*/ 1508125 h 1441"/>
              <a:gd name="T48" fmla="*/ 1892300 w 3912"/>
              <a:gd name="T49" fmla="*/ 1485900 h 1441"/>
              <a:gd name="T50" fmla="*/ 1946275 w 3912"/>
              <a:gd name="T51" fmla="*/ 1454150 h 1441"/>
              <a:gd name="T52" fmla="*/ 2052638 w 3912"/>
              <a:gd name="T53" fmla="*/ 1422400 h 1441"/>
              <a:gd name="T54" fmla="*/ 2106613 w 3912"/>
              <a:gd name="T55" fmla="*/ 1381125 h 1441"/>
              <a:gd name="T56" fmla="*/ 2192338 w 3912"/>
              <a:gd name="T57" fmla="*/ 1349375 h 1441"/>
              <a:gd name="T58" fmla="*/ 2255838 w 3912"/>
              <a:gd name="T59" fmla="*/ 1317625 h 1441"/>
              <a:gd name="T60" fmla="*/ 2362200 w 3912"/>
              <a:gd name="T61" fmla="*/ 1274763 h 1441"/>
              <a:gd name="T62" fmla="*/ 2447925 w 3912"/>
              <a:gd name="T63" fmla="*/ 1244600 h 1441"/>
              <a:gd name="T64" fmla="*/ 2544763 w 3912"/>
              <a:gd name="T65" fmla="*/ 1212850 h 1441"/>
              <a:gd name="T66" fmla="*/ 2693988 w 3912"/>
              <a:gd name="T67" fmla="*/ 1181100 h 1441"/>
              <a:gd name="T68" fmla="*/ 2736850 w 3912"/>
              <a:gd name="T69" fmla="*/ 1138238 h 1441"/>
              <a:gd name="T70" fmla="*/ 2843213 w 3912"/>
              <a:gd name="T71" fmla="*/ 1106488 h 1441"/>
              <a:gd name="T72" fmla="*/ 2928938 w 3912"/>
              <a:gd name="T73" fmla="*/ 1065213 h 1441"/>
              <a:gd name="T74" fmla="*/ 2994025 w 3912"/>
              <a:gd name="T75" fmla="*/ 1033463 h 1441"/>
              <a:gd name="T76" fmla="*/ 3089275 w 3912"/>
              <a:gd name="T77" fmla="*/ 1001713 h 1441"/>
              <a:gd name="T78" fmla="*/ 3206750 w 3912"/>
              <a:gd name="T79" fmla="*/ 958850 h 1441"/>
              <a:gd name="T80" fmla="*/ 3346451 w 3912"/>
              <a:gd name="T81" fmla="*/ 927100 h 1441"/>
              <a:gd name="T82" fmla="*/ 3495676 w 3912"/>
              <a:gd name="T83" fmla="*/ 895350 h 1441"/>
              <a:gd name="T84" fmla="*/ 3549651 w 3912"/>
              <a:gd name="T85" fmla="*/ 854075 h 1441"/>
              <a:gd name="T86" fmla="*/ 3602038 w 3912"/>
              <a:gd name="T87" fmla="*/ 811213 h 1441"/>
              <a:gd name="T88" fmla="*/ 3667126 w 3912"/>
              <a:gd name="T89" fmla="*/ 779463 h 1441"/>
              <a:gd name="T90" fmla="*/ 3762376 w 3912"/>
              <a:gd name="T91" fmla="*/ 738188 h 1441"/>
              <a:gd name="T92" fmla="*/ 3902076 w 3912"/>
              <a:gd name="T93" fmla="*/ 706438 h 1441"/>
              <a:gd name="T94" fmla="*/ 4105276 w 3912"/>
              <a:gd name="T95" fmla="*/ 674688 h 1441"/>
              <a:gd name="T96" fmla="*/ 4211638 w 3912"/>
              <a:gd name="T97" fmla="*/ 642938 h 1441"/>
              <a:gd name="T98" fmla="*/ 4308475 w 3912"/>
              <a:gd name="T99" fmla="*/ 600075 h 1441"/>
              <a:gd name="T100" fmla="*/ 4360863 w 3912"/>
              <a:gd name="T101" fmla="*/ 568325 h 1441"/>
              <a:gd name="T102" fmla="*/ 4457700 w 3912"/>
              <a:gd name="T103" fmla="*/ 536575 h 1441"/>
              <a:gd name="T104" fmla="*/ 4564063 w 3912"/>
              <a:gd name="T105" fmla="*/ 495300 h 1441"/>
              <a:gd name="T106" fmla="*/ 4670425 w 3912"/>
              <a:gd name="T107" fmla="*/ 452438 h 1441"/>
              <a:gd name="T108" fmla="*/ 4873625 w 3912"/>
              <a:gd name="T109" fmla="*/ 420688 h 1441"/>
              <a:gd name="T110" fmla="*/ 4991100 w 3912"/>
              <a:gd name="T111" fmla="*/ 379413 h 1441"/>
              <a:gd name="T112" fmla="*/ 5173663 w 3912"/>
              <a:gd name="T113" fmla="*/ 336550 h 1441"/>
              <a:gd name="T114" fmla="*/ 5280025 w 3912"/>
              <a:gd name="T115" fmla="*/ 284163 h 1441"/>
              <a:gd name="T116" fmla="*/ 5440363 w 3912"/>
              <a:gd name="T117" fmla="*/ 231775 h 1441"/>
              <a:gd name="T118" fmla="*/ 5589588 w 3912"/>
              <a:gd name="T119" fmla="*/ 177800 h 1441"/>
              <a:gd name="T120" fmla="*/ 5729288 w 3912"/>
              <a:gd name="T121" fmla="*/ 115888 h 1441"/>
              <a:gd name="T122" fmla="*/ 5975350 w 3912"/>
              <a:gd name="T123" fmla="*/ 41275 h 14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2"/>
              <a:gd name="T187" fmla="*/ 0 h 1441"/>
              <a:gd name="T188" fmla="*/ 3912 w 3912"/>
              <a:gd name="T189" fmla="*/ 1441 h 14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2" h="1441">
                <a:moveTo>
                  <a:pt x="0" y="1441"/>
                </a:moveTo>
                <a:lnTo>
                  <a:pt x="14" y="1441"/>
                </a:lnTo>
                <a:lnTo>
                  <a:pt x="27" y="1441"/>
                </a:lnTo>
                <a:lnTo>
                  <a:pt x="34" y="1441"/>
                </a:lnTo>
                <a:lnTo>
                  <a:pt x="34" y="1435"/>
                </a:lnTo>
                <a:lnTo>
                  <a:pt x="34" y="1428"/>
                </a:lnTo>
                <a:lnTo>
                  <a:pt x="61" y="1428"/>
                </a:lnTo>
                <a:lnTo>
                  <a:pt x="61" y="1421"/>
                </a:lnTo>
                <a:lnTo>
                  <a:pt x="68" y="1421"/>
                </a:lnTo>
                <a:lnTo>
                  <a:pt x="75" y="1421"/>
                </a:lnTo>
                <a:lnTo>
                  <a:pt x="75" y="1415"/>
                </a:lnTo>
                <a:lnTo>
                  <a:pt x="81" y="1415"/>
                </a:lnTo>
                <a:lnTo>
                  <a:pt x="88" y="1415"/>
                </a:lnTo>
                <a:lnTo>
                  <a:pt x="88" y="1408"/>
                </a:lnTo>
                <a:lnTo>
                  <a:pt x="108" y="1408"/>
                </a:lnTo>
                <a:lnTo>
                  <a:pt x="122" y="1408"/>
                </a:lnTo>
                <a:lnTo>
                  <a:pt x="122" y="1401"/>
                </a:lnTo>
                <a:lnTo>
                  <a:pt x="128" y="1401"/>
                </a:lnTo>
                <a:lnTo>
                  <a:pt x="128" y="1395"/>
                </a:lnTo>
                <a:lnTo>
                  <a:pt x="135" y="1395"/>
                </a:lnTo>
                <a:lnTo>
                  <a:pt x="135" y="1388"/>
                </a:lnTo>
                <a:lnTo>
                  <a:pt x="135" y="1381"/>
                </a:lnTo>
                <a:lnTo>
                  <a:pt x="142" y="1381"/>
                </a:lnTo>
                <a:lnTo>
                  <a:pt x="142" y="1375"/>
                </a:lnTo>
                <a:lnTo>
                  <a:pt x="149" y="1375"/>
                </a:lnTo>
                <a:lnTo>
                  <a:pt x="149" y="1368"/>
                </a:lnTo>
                <a:lnTo>
                  <a:pt x="155" y="1368"/>
                </a:lnTo>
                <a:lnTo>
                  <a:pt x="155" y="1362"/>
                </a:lnTo>
                <a:lnTo>
                  <a:pt x="155" y="1355"/>
                </a:lnTo>
                <a:lnTo>
                  <a:pt x="162" y="1355"/>
                </a:lnTo>
                <a:lnTo>
                  <a:pt x="162" y="1348"/>
                </a:lnTo>
                <a:lnTo>
                  <a:pt x="169" y="1348"/>
                </a:lnTo>
                <a:lnTo>
                  <a:pt x="182" y="1348"/>
                </a:lnTo>
                <a:lnTo>
                  <a:pt x="182" y="1342"/>
                </a:lnTo>
                <a:lnTo>
                  <a:pt x="189" y="1342"/>
                </a:lnTo>
                <a:lnTo>
                  <a:pt x="189" y="1335"/>
                </a:lnTo>
                <a:lnTo>
                  <a:pt x="196" y="1335"/>
                </a:lnTo>
                <a:lnTo>
                  <a:pt x="196" y="1328"/>
                </a:lnTo>
                <a:lnTo>
                  <a:pt x="202" y="1328"/>
                </a:lnTo>
                <a:lnTo>
                  <a:pt x="209" y="1328"/>
                </a:lnTo>
                <a:lnTo>
                  <a:pt x="209" y="1322"/>
                </a:lnTo>
                <a:lnTo>
                  <a:pt x="209" y="1315"/>
                </a:lnTo>
                <a:lnTo>
                  <a:pt x="216" y="1315"/>
                </a:lnTo>
                <a:lnTo>
                  <a:pt x="236" y="1315"/>
                </a:lnTo>
                <a:lnTo>
                  <a:pt x="236" y="1308"/>
                </a:lnTo>
                <a:lnTo>
                  <a:pt x="250" y="1308"/>
                </a:lnTo>
                <a:lnTo>
                  <a:pt x="250" y="1302"/>
                </a:lnTo>
                <a:lnTo>
                  <a:pt x="256" y="1302"/>
                </a:lnTo>
                <a:lnTo>
                  <a:pt x="263" y="1302"/>
                </a:lnTo>
                <a:lnTo>
                  <a:pt x="263" y="1295"/>
                </a:lnTo>
                <a:lnTo>
                  <a:pt x="276" y="1295"/>
                </a:lnTo>
                <a:lnTo>
                  <a:pt x="276" y="1288"/>
                </a:lnTo>
                <a:lnTo>
                  <a:pt x="283" y="1288"/>
                </a:lnTo>
                <a:lnTo>
                  <a:pt x="283" y="1282"/>
                </a:lnTo>
                <a:lnTo>
                  <a:pt x="290" y="1282"/>
                </a:lnTo>
                <a:lnTo>
                  <a:pt x="290" y="1275"/>
                </a:lnTo>
                <a:lnTo>
                  <a:pt x="297" y="1275"/>
                </a:lnTo>
                <a:lnTo>
                  <a:pt x="303" y="1275"/>
                </a:lnTo>
                <a:lnTo>
                  <a:pt x="310" y="1275"/>
                </a:lnTo>
                <a:lnTo>
                  <a:pt x="310" y="1268"/>
                </a:lnTo>
                <a:lnTo>
                  <a:pt x="317" y="1268"/>
                </a:lnTo>
                <a:lnTo>
                  <a:pt x="324" y="1268"/>
                </a:lnTo>
                <a:lnTo>
                  <a:pt x="324" y="1262"/>
                </a:lnTo>
                <a:lnTo>
                  <a:pt x="330" y="1262"/>
                </a:lnTo>
                <a:lnTo>
                  <a:pt x="330" y="1255"/>
                </a:lnTo>
                <a:lnTo>
                  <a:pt x="337" y="1255"/>
                </a:lnTo>
                <a:lnTo>
                  <a:pt x="337" y="1249"/>
                </a:lnTo>
                <a:lnTo>
                  <a:pt x="344" y="1249"/>
                </a:lnTo>
                <a:lnTo>
                  <a:pt x="344" y="1242"/>
                </a:lnTo>
                <a:lnTo>
                  <a:pt x="357" y="1242"/>
                </a:lnTo>
                <a:lnTo>
                  <a:pt x="357" y="1235"/>
                </a:lnTo>
                <a:lnTo>
                  <a:pt x="371" y="1235"/>
                </a:lnTo>
                <a:lnTo>
                  <a:pt x="377" y="1235"/>
                </a:lnTo>
                <a:lnTo>
                  <a:pt x="377" y="1229"/>
                </a:lnTo>
                <a:lnTo>
                  <a:pt x="384" y="1229"/>
                </a:lnTo>
                <a:lnTo>
                  <a:pt x="384" y="1222"/>
                </a:lnTo>
                <a:lnTo>
                  <a:pt x="391" y="1222"/>
                </a:lnTo>
                <a:lnTo>
                  <a:pt x="398" y="1222"/>
                </a:lnTo>
                <a:lnTo>
                  <a:pt x="398" y="1215"/>
                </a:lnTo>
                <a:lnTo>
                  <a:pt x="404" y="1215"/>
                </a:lnTo>
                <a:lnTo>
                  <a:pt x="411" y="1215"/>
                </a:lnTo>
                <a:lnTo>
                  <a:pt x="418" y="1215"/>
                </a:lnTo>
                <a:lnTo>
                  <a:pt x="418" y="1209"/>
                </a:lnTo>
                <a:lnTo>
                  <a:pt x="425" y="1209"/>
                </a:lnTo>
                <a:lnTo>
                  <a:pt x="431" y="1209"/>
                </a:lnTo>
                <a:lnTo>
                  <a:pt x="431" y="1202"/>
                </a:lnTo>
                <a:lnTo>
                  <a:pt x="438" y="1202"/>
                </a:lnTo>
                <a:lnTo>
                  <a:pt x="438" y="1195"/>
                </a:lnTo>
                <a:lnTo>
                  <a:pt x="445" y="1195"/>
                </a:lnTo>
                <a:lnTo>
                  <a:pt x="445" y="1189"/>
                </a:lnTo>
                <a:lnTo>
                  <a:pt x="452" y="1189"/>
                </a:lnTo>
                <a:lnTo>
                  <a:pt x="458" y="1189"/>
                </a:lnTo>
                <a:lnTo>
                  <a:pt x="458" y="1182"/>
                </a:lnTo>
                <a:lnTo>
                  <a:pt x="465" y="1182"/>
                </a:lnTo>
                <a:lnTo>
                  <a:pt x="478" y="1182"/>
                </a:lnTo>
                <a:lnTo>
                  <a:pt x="478" y="1175"/>
                </a:lnTo>
                <a:lnTo>
                  <a:pt x="485" y="1175"/>
                </a:lnTo>
                <a:lnTo>
                  <a:pt x="485" y="1169"/>
                </a:lnTo>
                <a:lnTo>
                  <a:pt x="499" y="1169"/>
                </a:lnTo>
                <a:lnTo>
                  <a:pt x="505" y="1169"/>
                </a:lnTo>
                <a:lnTo>
                  <a:pt x="519" y="1169"/>
                </a:lnTo>
                <a:lnTo>
                  <a:pt x="519" y="1162"/>
                </a:lnTo>
                <a:lnTo>
                  <a:pt x="532" y="1162"/>
                </a:lnTo>
                <a:lnTo>
                  <a:pt x="539" y="1162"/>
                </a:lnTo>
                <a:lnTo>
                  <a:pt x="539" y="1156"/>
                </a:lnTo>
                <a:lnTo>
                  <a:pt x="553" y="1156"/>
                </a:lnTo>
                <a:lnTo>
                  <a:pt x="553" y="1149"/>
                </a:lnTo>
                <a:lnTo>
                  <a:pt x="559" y="1149"/>
                </a:lnTo>
                <a:lnTo>
                  <a:pt x="566" y="1149"/>
                </a:lnTo>
                <a:lnTo>
                  <a:pt x="573" y="1149"/>
                </a:lnTo>
                <a:lnTo>
                  <a:pt x="573" y="1142"/>
                </a:lnTo>
                <a:lnTo>
                  <a:pt x="586" y="1142"/>
                </a:lnTo>
                <a:lnTo>
                  <a:pt x="586" y="1136"/>
                </a:lnTo>
                <a:lnTo>
                  <a:pt x="593" y="1136"/>
                </a:lnTo>
                <a:lnTo>
                  <a:pt x="593" y="1129"/>
                </a:lnTo>
                <a:lnTo>
                  <a:pt x="606" y="1129"/>
                </a:lnTo>
                <a:lnTo>
                  <a:pt x="620" y="1129"/>
                </a:lnTo>
                <a:lnTo>
                  <a:pt x="620" y="1122"/>
                </a:lnTo>
                <a:lnTo>
                  <a:pt x="640" y="1122"/>
                </a:lnTo>
                <a:lnTo>
                  <a:pt x="647" y="1122"/>
                </a:lnTo>
                <a:lnTo>
                  <a:pt x="647" y="1116"/>
                </a:lnTo>
                <a:lnTo>
                  <a:pt x="653" y="1116"/>
                </a:lnTo>
                <a:lnTo>
                  <a:pt x="660" y="1116"/>
                </a:lnTo>
                <a:lnTo>
                  <a:pt x="660" y="1109"/>
                </a:lnTo>
                <a:lnTo>
                  <a:pt x="667" y="1109"/>
                </a:lnTo>
                <a:lnTo>
                  <a:pt x="680" y="1109"/>
                </a:lnTo>
                <a:lnTo>
                  <a:pt x="680" y="1102"/>
                </a:lnTo>
                <a:lnTo>
                  <a:pt x="687" y="1102"/>
                </a:lnTo>
                <a:lnTo>
                  <a:pt x="694" y="1102"/>
                </a:lnTo>
                <a:lnTo>
                  <a:pt x="694" y="1096"/>
                </a:lnTo>
                <a:lnTo>
                  <a:pt x="701" y="1096"/>
                </a:lnTo>
                <a:lnTo>
                  <a:pt x="707" y="1096"/>
                </a:lnTo>
                <a:lnTo>
                  <a:pt x="707" y="1089"/>
                </a:lnTo>
                <a:lnTo>
                  <a:pt x="734" y="1089"/>
                </a:lnTo>
                <a:lnTo>
                  <a:pt x="741" y="1089"/>
                </a:lnTo>
                <a:lnTo>
                  <a:pt x="741" y="1082"/>
                </a:lnTo>
                <a:lnTo>
                  <a:pt x="781" y="1082"/>
                </a:lnTo>
                <a:lnTo>
                  <a:pt x="788" y="1082"/>
                </a:lnTo>
                <a:lnTo>
                  <a:pt x="788" y="1076"/>
                </a:lnTo>
                <a:lnTo>
                  <a:pt x="802" y="1076"/>
                </a:lnTo>
                <a:lnTo>
                  <a:pt x="815" y="1076"/>
                </a:lnTo>
                <a:lnTo>
                  <a:pt x="815" y="1069"/>
                </a:lnTo>
                <a:lnTo>
                  <a:pt x="815" y="1063"/>
                </a:lnTo>
                <a:lnTo>
                  <a:pt x="829" y="1063"/>
                </a:lnTo>
                <a:lnTo>
                  <a:pt x="842" y="1063"/>
                </a:lnTo>
                <a:lnTo>
                  <a:pt x="842" y="1056"/>
                </a:lnTo>
                <a:lnTo>
                  <a:pt x="855" y="1056"/>
                </a:lnTo>
                <a:lnTo>
                  <a:pt x="882" y="1056"/>
                </a:lnTo>
                <a:lnTo>
                  <a:pt x="882" y="1049"/>
                </a:lnTo>
                <a:lnTo>
                  <a:pt x="889" y="1049"/>
                </a:lnTo>
                <a:lnTo>
                  <a:pt x="889" y="1043"/>
                </a:lnTo>
                <a:lnTo>
                  <a:pt x="909" y="1043"/>
                </a:lnTo>
                <a:lnTo>
                  <a:pt x="936" y="1043"/>
                </a:lnTo>
                <a:lnTo>
                  <a:pt x="936" y="1036"/>
                </a:lnTo>
                <a:lnTo>
                  <a:pt x="943" y="1036"/>
                </a:lnTo>
                <a:lnTo>
                  <a:pt x="943" y="1029"/>
                </a:lnTo>
                <a:lnTo>
                  <a:pt x="977" y="1029"/>
                </a:lnTo>
                <a:lnTo>
                  <a:pt x="977" y="1023"/>
                </a:lnTo>
                <a:lnTo>
                  <a:pt x="983" y="1023"/>
                </a:lnTo>
                <a:lnTo>
                  <a:pt x="983" y="1016"/>
                </a:lnTo>
                <a:lnTo>
                  <a:pt x="997" y="1016"/>
                </a:lnTo>
                <a:lnTo>
                  <a:pt x="1004" y="1016"/>
                </a:lnTo>
                <a:lnTo>
                  <a:pt x="1004" y="1009"/>
                </a:lnTo>
                <a:lnTo>
                  <a:pt x="1010" y="1009"/>
                </a:lnTo>
                <a:lnTo>
                  <a:pt x="1010" y="1003"/>
                </a:lnTo>
                <a:lnTo>
                  <a:pt x="1017" y="1003"/>
                </a:lnTo>
                <a:lnTo>
                  <a:pt x="1017" y="996"/>
                </a:lnTo>
                <a:lnTo>
                  <a:pt x="1024" y="996"/>
                </a:lnTo>
                <a:lnTo>
                  <a:pt x="1024" y="989"/>
                </a:lnTo>
                <a:lnTo>
                  <a:pt x="1031" y="989"/>
                </a:lnTo>
                <a:lnTo>
                  <a:pt x="1037" y="989"/>
                </a:lnTo>
                <a:lnTo>
                  <a:pt x="1037" y="983"/>
                </a:lnTo>
                <a:lnTo>
                  <a:pt x="1044" y="983"/>
                </a:lnTo>
                <a:lnTo>
                  <a:pt x="1051" y="983"/>
                </a:lnTo>
                <a:lnTo>
                  <a:pt x="1051" y="976"/>
                </a:lnTo>
                <a:lnTo>
                  <a:pt x="1057" y="976"/>
                </a:lnTo>
                <a:lnTo>
                  <a:pt x="1064" y="976"/>
                </a:lnTo>
                <a:lnTo>
                  <a:pt x="1071" y="976"/>
                </a:lnTo>
                <a:lnTo>
                  <a:pt x="1071" y="970"/>
                </a:lnTo>
                <a:lnTo>
                  <a:pt x="1084" y="970"/>
                </a:lnTo>
                <a:lnTo>
                  <a:pt x="1091" y="970"/>
                </a:lnTo>
                <a:lnTo>
                  <a:pt x="1091" y="963"/>
                </a:lnTo>
                <a:lnTo>
                  <a:pt x="1111" y="963"/>
                </a:lnTo>
                <a:lnTo>
                  <a:pt x="1111" y="956"/>
                </a:lnTo>
                <a:lnTo>
                  <a:pt x="1118" y="956"/>
                </a:lnTo>
                <a:lnTo>
                  <a:pt x="1118" y="950"/>
                </a:lnTo>
                <a:lnTo>
                  <a:pt x="1125" y="950"/>
                </a:lnTo>
                <a:lnTo>
                  <a:pt x="1138" y="950"/>
                </a:lnTo>
                <a:lnTo>
                  <a:pt x="1138" y="943"/>
                </a:lnTo>
                <a:lnTo>
                  <a:pt x="1158" y="943"/>
                </a:lnTo>
                <a:lnTo>
                  <a:pt x="1165" y="943"/>
                </a:lnTo>
                <a:lnTo>
                  <a:pt x="1172" y="943"/>
                </a:lnTo>
                <a:lnTo>
                  <a:pt x="1172" y="936"/>
                </a:lnTo>
                <a:lnTo>
                  <a:pt x="1192" y="936"/>
                </a:lnTo>
                <a:lnTo>
                  <a:pt x="1192" y="930"/>
                </a:lnTo>
                <a:lnTo>
                  <a:pt x="1199" y="930"/>
                </a:lnTo>
                <a:lnTo>
                  <a:pt x="1199" y="923"/>
                </a:lnTo>
                <a:lnTo>
                  <a:pt x="1206" y="923"/>
                </a:lnTo>
                <a:lnTo>
                  <a:pt x="1206" y="916"/>
                </a:lnTo>
                <a:lnTo>
                  <a:pt x="1219" y="916"/>
                </a:lnTo>
                <a:lnTo>
                  <a:pt x="1226" y="916"/>
                </a:lnTo>
                <a:lnTo>
                  <a:pt x="1226" y="910"/>
                </a:lnTo>
                <a:lnTo>
                  <a:pt x="1232" y="910"/>
                </a:lnTo>
                <a:lnTo>
                  <a:pt x="1232" y="903"/>
                </a:lnTo>
                <a:lnTo>
                  <a:pt x="1253" y="903"/>
                </a:lnTo>
                <a:lnTo>
                  <a:pt x="1253" y="896"/>
                </a:lnTo>
                <a:lnTo>
                  <a:pt x="1273" y="896"/>
                </a:lnTo>
                <a:lnTo>
                  <a:pt x="1293" y="896"/>
                </a:lnTo>
                <a:lnTo>
                  <a:pt x="1293" y="890"/>
                </a:lnTo>
                <a:lnTo>
                  <a:pt x="1307" y="890"/>
                </a:lnTo>
                <a:lnTo>
                  <a:pt x="1307" y="883"/>
                </a:lnTo>
                <a:lnTo>
                  <a:pt x="1307" y="877"/>
                </a:lnTo>
                <a:lnTo>
                  <a:pt x="1313" y="877"/>
                </a:lnTo>
                <a:lnTo>
                  <a:pt x="1320" y="877"/>
                </a:lnTo>
                <a:lnTo>
                  <a:pt x="1320" y="870"/>
                </a:lnTo>
                <a:lnTo>
                  <a:pt x="1327" y="870"/>
                </a:lnTo>
                <a:lnTo>
                  <a:pt x="1327" y="863"/>
                </a:lnTo>
                <a:lnTo>
                  <a:pt x="1333" y="863"/>
                </a:lnTo>
                <a:lnTo>
                  <a:pt x="1347" y="863"/>
                </a:lnTo>
                <a:lnTo>
                  <a:pt x="1354" y="863"/>
                </a:lnTo>
                <a:lnTo>
                  <a:pt x="1354" y="857"/>
                </a:lnTo>
                <a:lnTo>
                  <a:pt x="1360" y="857"/>
                </a:lnTo>
                <a:lnTo>
                  <a:pt x="1360" y="850"/>
                </a:lnTo>
                <a:lnTo>
                  <a:pt x="1374" y="850"/>
                </a:lnTo>
                <a:lnTo>
                  <a:pt x="1381" y="850"/>
                </a:lnTo>
                <a:lnTo>
                  <a:pt x="1381" y="843"/>
                </a:lnTo>
                <a:lnTo>
                  <a:pt x="1394" y="843"/>
                </a:lnTo>
                <a:lnTo>
                  <a:pt x="1394" y="837"/>
                </a:lnTo>
                <a:lnTo>
                  <a:pt x="1401" y="837"/>
                </a:lnTo>
                <a:lnTo>
                  <a:pt x="1408" y="837"/>
                </a:lnTo>
                <a:lnTo>
                  <a:pt x="1414" y="837"/>
                </a:lnTo>
                <a:lnTo>
                  <a:pt x="1414" y="830"/>
                </a:lnTo>
                <a:lnTo>
                  <a:pt x="1421" y="830"/>
                </a:lnTo>
                <a:lnTo>
                  <a:pt x="1421" y="823"/>
                </a:lnTo>
                <a:lnTo>
                  <a:pt x="1434" y="823"/>
                </a:lnTo>
                <a:lnTo>
                  <a:pt x="1448" y="823"/>
                </a:lnTo>
                <a:lnTo>
                  <a:pt x="1448" y="817"/>
                </a:lnTo>
                <a:lnTo>
                  <a:pt x="1461" y="817"/>
                </a:lnTo>
                <a:lnTo>
                  <a:pt x="1475" y="817"/>
                </a:lnTo>
                <a:lnTo>
                  <a:pt x="1475" y="810"/>
                </a:lnTo>
                <a:lnTo>
                  <a:pt x="1482" y="810"/>
                </a:lnTo>
                <a:lnTo>
                  <a:pt x="1482" y="803"/>
                </a:lnTo>
                <a:lnTo>
                  <a:pt x="1488" y="803"/>
                </a:lnTo>
                <a:lnTo>
                  <a:pt x="1502" y="803"/>
                </a:lnTo>
                <a:lnTo>
                  <a:pt x="1502" y="797"/>
                </a:lnTo>
                <a:lnTo>
                  <a:pt x="1508" y="797"/>
                </a:lnTo>
                <a:lnTo>
                  <a:pt x="1515" y="797"/>
                </a:lnTo>
                <a:lnTo>
                  <a:pt x="1515" y="790"/>
                </a:lnTo>
                <a:lnTo>
                  <a:pt x="1529" y="790"/>
                </a:lnTo>
                <a:lnTo>
                  <a:pt x="1529" y="784"/>
                </a:lnTo>
                <a:lnTo>
                  <a:pt x="1542" y="784"/>
                </a:lnTo>
                <a:lnTo>
                  <a:pt x="1542" y="777"/>
                </a:lnTo>
                <a:lnTo>
                  <a:pt x="1549" y="777"/>
                </a:lnTo>
                <a:lnTo>
                  <a:pt x="1562" y="777"/>
                </a:lnTo>
                <a:lnTo>
                  <a:pt x="1562" y="770"/>
                </a:lnTo>
                <a:lnTo>
                  <a:pt x="1569" y="770"/>
                </a:lnTo>
                <a:lnTo>
                  <a:pt x="1583" y="770"/>
                </a:lnTo>
                <a:lnTo>
                  <a:pt x="1583" y="764"/>
                </a:lnTo>
                <a:lnTo>
                  <a:pt x="1589" y="764"/>
                </a:lnTo>
                <a:lnTo>
                  <a:pt x="1603" y="764"/>
                </a:lnTo>
                <a:lnTo>
                  <a:pt x="1603" y="757"/>
                </a:lnTo>
                <a:lnTo>
                  <a:pt x="1630" y="757"/>
                </a:lnTo>
                <a:lnTo>
                  <a:pt x="1630" y="750"/>
                </a:lnTo>
                <a:lnTo>
                  <a:pt x="1636" y="750"/>
                </a:lnTo>
                <a:lnTo>
                  <a:pt x="1650" y="750"/>
                </a:lnTo>
                <a:lnTo>
                  <a:pt x="1650" y="744"/>
                </a:lnTo>
                <a:lnTo>
                  <a:pt x="1657" y="744"/>
                </a:lnTo>
                <a:lnTo>
                  <a:pt x="1677" y="744"/>
                </a:lnTo>
                <a:lnTo>
                  <a:pt x="1697" y="744"/>
                </a:lnTo>
                <a:lnTo>
                  <a:pt x="1697" y="737"/>
                </a:lnTo>
                <a:lnTo>
                  <a:pt x="1704" y="737"/>
                </a:lnTo>
                <a:lnTo>
                  <a:pt x="1704" y="730"/>
                </a:lnTo>
                <a:lnTo>
                  <a:pt x="1710" y="730"/>
                </a:lnTo>
                <a:lnTo>
                  <a:pt x="1717" y="730"/>
                </a:lnTo>
                <a:lnTo>
                  <a:pt x="1717" y="724"/>
                </a:lnTo>
                <a:lnTo>
                  <a:pt x="1724" y="724"/>
                </a:lnTo>
                <a:lnTo>
                  <a:pt x="1724" y="717"/>
                </a:lnTo>
                <a:lnTo>
                  <a:pt x="1737" y="717"/>
                </a:lnTo>
                <a:lnTo>
                  <a:pt x="1737" y="710"/>
                </a:lnTo>
                <a:lnTo>
                  <a:pt x="1751" y="710"/>
                </a:lnTo>
                <a:lnTo>
                  <a:pt x="1751" y="704"/>
                </a:lnTo>
                <a:lnTo>
                  <a:pt x="1758" y="704"/>
                </a:lnTo>
                <a:lnTo>
                  <a:pt x="1771" y="704"/>
                </a:lnTo>
                <a:lnTo>
                  <a:pt x="1771" y="697"/>
                </a:lnTo>
                <a:lnTo>
                  <a:pt x="1785" y="697"/>
                </a:lnTo>
                <a:lnTo>
                  <a:pt x="1791" y="697"/>
                </a:lnTo>
                <a:lnTo>
                  <a:pt x="1791" y="690"/>
                </a:lnTo>
                <a:lnTo>
                  <a:pt x="1805" y="690"/>
                </a:lnTo>
                <a:lnTo>
                  <a:pt x="1805" y="684"/>
                </a:lnTo>
                <a:lnTo>
                  <a:pt x="1811" y="684"/>
                </a:lnTo>
                <a:lnTo>
                  <a:pt x="1811" y="677"/>
                </a:lnTo>
                <a:lnTo>
                  <a:pt x="1825" y="677"/>
                </a:lnTo>
                <a:lnTo>
                  <a:pt x="1825" y="671"/>
                </a:lnTo>
                <a:lnTo>
                  <a:pt x="1845" y="671"/>
                </a:lnTo>
                <a:lnTo>
                  <a:pt x="1852" y="671"/>
                </a:lnTo>
                <a:lnTo>
                  <a:pt x="1852" y="664"/>
                </a:lnTo>
                <a:lnTo>
                  <a:pt x="1852" y="657"/>
                </a:lnTo>
                <a:lnTo>
                  <a:pt x="1859" y="657"/>
                </a:lnTo>
                <a:lnTo>
                  <a:pt x="1872" y="657"/>
                </a:lnTo>
                <a:lnTo>
                  <a:pt x="1872" y="651"/>
                </a:lnTo>
                <a:lnTo>
                  <a:pt x="1879" y="651"/>
                </a:lnTo>
                <a:lnTo>
                  <a:pt x="1886" y="651"/>
                </a:lnTo>
                <a:lnTo>
                  <a:pt x="1886" y="644"/>
                </a:lnTo>
                <a:lnTo>
                  <a:pt x="1892" y="644"/>
                </a:lnTo>
                <a:lnTo>
                  <a:pt x="1899" y="644"/>
                </a:lnTo>
                <a:lnTo>
                  <a:pt x="1899" y="637"/>
                </a:lnTo>
                <a:lnTo>
                  <a:pt x="1912" y="637"/>
                </a:lnTo>
                <a:lnTo>
                  <a:pt x="1926" y="637"/>
                </a:lnTo>
                <a:lnTo>
                  <a:pt x="1926" y="631"/>
                </a:lnTo>
                <a:lnTo>
                  <a:pt x="1946" y="631"/>
                </a:lnTo>
                <a:lnTo>
                  <a:pt x="1946" y="624"/>
                </a:lnTo>
                <a:lnTo>
                  <a:pt x="1973" y="624"/>
                </a:lnTo>
                <a:lnTo>
                  <a:pt x="1986" y="624"/>
                </a:lnTo>
                <a:lnTo>
                  <a:pt x="1986" y="617"/>
                </a:lnTo>
                <a:lnTo>
                  <a:pt x="2007" y="617"/>
                </a:lnTo>
                <a:lnTo>
                  <a:pt x="2013" y="617"/>
                </a:lnTo>
                <a:lnTo>
                  <a:pt x="2013" y="611"/>
                </a:lnTo>
                <a:lnTo>
                  <a:pt x="2013" y="604"/>
                </a:lnTo>
                <a:lnTo>
                  <a:pt x="2020" y="604"/>
                </a:lnTo>
                <a:lnTo>
                  <a:pt x="2027" y="604"/>
                </a:lnTo>
                <a:lnTo>
                  <a:pt x="2027" y="597"/>
                </a:lnTo>
                <a:lnTo>
                  <a:pt x="2047" y="597"/>
                </a:lnTo>
                <a:lnTo>
                  <a:pt x="2054" y="597"/>
                </a:lnTo>
                <a:lnTo>
                  <a:pt x="2054" y="591"/>
                </a:lnTo>
                <a:lnTo>
                  <a:pt x="2094" y="591"/>
                </a:lnTo>
                <a:lnTo>
                  <a:pt x="2108" y="591"/>
                </a:lnTo>
                <a:lnTo>
                  <a:pt x="2108" y="584"/>
                </a:lnTo>
                <a:lnTo>
                  <a:pt x="2121" y="584"/>
                </a:lnTo>
                <a:lnTo>
                  <a:pt x="2121" y="578"/>
                </a:lnTo>
                <a:lnTo>
                  <a:pt x="2128" y="578"/>
                </a:lnTo>
                <a:lnTo>
                  <a:pt x="2135" y="578"/>
                </a:lnTo>
                <a:lnTo>
                  <a:pt x="2175" y="578"/>
                </a:lnTo>
                <a:lnTo>
                  <a:pt x="2175" y="571"/>
                </a:lnTo>
                <a:lnTo>
                  <a:pt x="2182" y="571"/>
                </a:lnTo>
                <a:lnTo>
                  <a:pt x="2182" y="564"/>
                </a:lnTo>
                <a:lnTo>
                  <a:pt x="2195" y="564"/>
                </a:lnTo>
                <a:lnTo>
                  <a:pt x="2202" y="564"/>
                </a:lnTo>
                <a:lnTo>
                  <a:pt x="2202" y="558"/>
                </a:lnTo>
                <a:lnTo>
                  <a:pt x="2209" y="558"/>
                </a:lnTo>
                <a:lnTo>
                  <a:pt x="2215" y="558"/>
                </a:lnTo>
                <a:lnTo>
                  <a:pt x="2215" y="551"/>
                </a:lnTo>
                <a:lnTo>
                  <a:pt x="2222" y="551"/>
                </a:lnTo>
                <a:lnTo>
                  <a:pt x="2229" y="551"/>
                </a:lnTo>
                <a:lnTo>
                  <a:pt x="2229" y="544"/>
                </a:lnTo>
                <a:lnTo>
                  <a:pt x="2229" y="538"/>
                </a:lnTo>
                <a:lnTo>
                  <a:pt x="2236" y="538"/>
                </a:lnTo>
                <a:lnTo>
                  <a:pt x="2236" y="531"/>
                </a:lnTo>
                <a:lnTo>
                  <a:pt x="2236" y="524"/>
                </a:lnTo>
                <a:lnTo>
                  <a:pt x="2242" y="524"/>
                </a:lnTo>
                <a:lnTo>
                  <a:pt x="2249" y="524"/>
                </a:lnTo>
                <a:lnTo>
                  <a:pt x="2256" y="524"/>
                </a:lnTo>
                <a:lnTo>
                  <a:pt x="2256" y="518"/>
                </a:lnTo>
                <a:lnTo>
                  <a:pt x="2263" y="518"/>
                </a:lnTo>
                <a:lnTo>
                  <a:pt x="2263" y="511"/>
                </a:lnTo>
                <a:lnTo>
                  <a:pt x="2269" y="511"/>
                </a:lnTo>
                <a:lnTo>
                  <a:pt x="2269" y="504"/>
                </a:lnTo>
                <a:lnTo>
                  <a:pt x="2276" y="504"/>
                </a:lnTo>
                <a:lnTo>
                  <a:pt x="2276" y="498"/>
                </a:lnTo>
                <a:lnTo>
                  <a:pt x="2283" y="498"/>
                </a:lnTo>
                <a:lnTo>
                  <a:pt x="2289" y="498"/>
                </a:lnTo>
                <a:lnTo>
                  <a:pt x="2289" y="491"/>
                </a:lnTo>
                <a:lnTo>
                  <a:pt x="2296" y="491"/>
                </a:lnTo>
                <a:lnTo>
                  <a:pt x="2310" y="491"/>
                </a:lnTo>
                <a:lnTo>
                  <a:pt x="2310" y="485"/>
                </a:lnTo>
                <a:lnTo>
                  <a:pt x="2316" y="485"/>
                </a:lnTo>
                <a:lnTo>
                  <a:pt x="2323" y="485"/>
                </a:lnTo>
                <a:lnTo>
                  <a:pt x="2323" y="478"/>
                </a:lnTo>
                <a:lnTo>
                  <a:pt x="2350" y="478"/>
                </a:lnTo>
                <a:lnTo>
                  <a:pt x="2350" y="471"/>
                </a:lnTo>
                <a:lnTo>
                  <a:pt x="2357" y="471"/>
                </a:lnTo>
                <a:lnTo>
                  <a:pt x="2357" y="465"/>
                </a:lnTo>
                <a:lnTo>
                  <a:pt x="2370" y="465"/>
                </a:lnTo>
                <a:lnTo>
                  <a:pt x="2384" y="465"/>
                </a:lnTo>
                <a:lnTo>
                  <a:pt x="2397" y="465"/>
                </a:lnTo>
                <a:lnTo>
                  <a:pt x="2397" y="458"/>
                </a:lnTo>
                <a:lnTo>
                  <a:pt x="2417" y="458"/>
                </a:lnTo>
                <a:lnTo>
                  <a:pt x="2444" y="458"/>
                </a:lnTo>
                <a:lnTo>
                  <a:pt x="2444" y="451"/>
                </a:lnTo>
                <a:lnTo>
                  <a:pt x="2451" y="451"/>
                </a:lnTo>
                <a:lnTo>
                  <a:pt x="2451" y="445"/>
                </a:lnTo>
                <a:lnTo>
                  <a:pt x="2458" y="445"/>
                </a:lnTo>
                <a:lnTo>
                  <a:pt x="2458" y="438"/>
                </a:lnTo>
                <a:lnTo>
                  <a:pt x="2464" y="438"/>
                </a:lnTo>
                <a:lnTo>
                  <a:pt x="2471" y="438"/>
                </a:lnTo>
                <a:lnTo>
                  <a:pt x="2498" y="438"/>
                </a:lnTo>
                <a:lnTo>
                  <a:pt x="2498" y="431"/>
                </a:lnTo>
                <a:lnTo>
                  <a:pt x="2532" y="431"/>
                </a:lnTo>
                <a:lnTo>
                  <a:pt x="2559" y="431"/>
                </a:lnTo>
                <a:lnTo>
                  <a:pt x="2559" y="425"/>
                </a:lnTo>
                <a:lnTo>
                  <a:pt x="2579" y="425"/>
                </a:lnTo>
                <a:lnTo>
                  <a:pt x="2586" y="425"/>
                </a:lnTo>
                <a:lnTo>
                  <a:pt x="2586" y="418"/>
                </a:lnTo>
                <a:lnTo>
                  <a:pt x="2592" y="418"/>
                </a:lnTo>
                <a:lnTo>
                  <a:pt x="2599" y="418"/>
                </a:lnTo>
                <a:lnTo>
                  <a:pt x="2599" y="411"/>
                </a:lnTo>
                <a:lnTo>
                  <a:pt x="2613" y="411"/>
                </a:lnTo>
                <a:lnTo>
                  <a:pt x="2633" y="411"/>
                </a:lnTo>
                <a:lnTo>
                  <a:pt x="2633" y="405"/>
                </a:lnTo>
                <a:lnTo>
                  <a:pt x="2646" y="405"/>
                </a:lnTo>
                <a:lnTo>
                  <a:pt x="2653" y="405"/>
                </a:lnTo>
                <a:lnTo>
                  <a:pt x="2653" y="398"/>
                </a:lnTo>
                <a:lnTo>
                  <a:pt x="2673" y="398"/>
                </a:lnTo>
                <a:lnTo>
                  <a:pt x="2680" y="398"/>
                </a:lnTo>
                <a:lnTo>
                  <a:pt x="2680" y="392"/>
                </a:lnTo>
                <a:lnTo>
                  <a:pt x="2687" y="392"/>
                </a:lnTo>
                <a:lnTo>
                  <a:pt x="2693" y="392"/>
                </a:lnTo>
                <a:lnTo>
                  <a:pt x="2693" y="385"/>
                </a:lnTo>
                <a:lnTo>
                  <a:pt x="2700" y="385"/>
                </a:lnTo>
                <a:lnTo>
                  <a:pt x="2707" y="385"/>
                </a:lnTo>
                <a:lnTo>
                  <a:pt x="2707" y="378"/>
                </a:lnTo>
                <a:lnTo>
                  <a:pt x="2714" y="378"/>
                </a:lnTo>
                <a:lnTo>
                  <a:pt x="2714" y="372"/>
                </a:lnTo>
                <a:lnTo>
                  <a:pt x="2720" y="372"/>
                </a:lnTo>
                <a:lnTo>
                  <a:pt x="2720" y="365"/>
                </a:lnTo>
                <a:lnTo>
                  <a:pt x="2734" y="365"/>
                </a:lnTo>
                <a:lnTo>
                  <a:pt x="2734" y="358"/>
                </a:lnTo>
                <a:lnTo>
                  <a:pt x="2741" y="358"/>
                </a:lnTo>
                <a:lnTo>
                  <a:pt x="2747" y="358"/>
                </a:lnTo>
                <a:lnTo>
                  <a:pt x="2747" y="352"/>
                </a:lnTo>
                <a:lnTo>
                  <a:pt x="2754" y="352"/>
                </a:lnTo>
                <a:lnTo>
                  <a:pt x="2781" y="352"/>
                </a:lnTo>
                <a:lnTo>
                  <a:pt x="2781" y="345"/>
                </a:lnTo>
                <a:lnTo>
                  <a:pt x="2788" y="345"/>
                </a:lnTo>
                <a:lnTo>
                  <a:pt x="2794" y="345"/>
                </a:lnTo>
                <a:lnTo>
                  <a:pt x="2794" y="338"/>
                </a:lnTo>
                <a:lnTo>
                  <a:pt x="2801" y="338"/>
                </a:lnTo>
                <a:lnTo>
                  <a:pt x="2808" y="338"/>
                </a:lnTo>
                <a:lnTo>
                  <a:pt x="2808" y="332"/>
                </a:lnTo>
                <a:lnTo>
                  <a:pt x="2815" y="332"/>
                </a:lnTo>
                <a:lnTo>
                  <a:pt x="2815" y="325"/>
                </a:lnTo>
                <a:lnTo>
                  <a:pt x="2835" y="325"/>
                </a:lnTo>
                <a:lnTo>
                  <a:pt x="2835" y="318"/>
                </a:lnTo>
                <a:lnTo>
                  <a:pt x="2841" y="318"/>
                </a:lnTo>
                <a:lnTo>
                  <a:pt x="2862" y="318"/>
                </a:lnTo>
                <a:lnTo>
                  <a:pt x="2862" y="312"/>
                </a:lnTo>
                <a:lnTo>
                  <a:pt x="2875" y="312"/>
                </a:lnTo>
                <a:lnTo>
                  <a:pt x="2875" y="305"/>
                </a:lnTo>
                <a:lnTo>
                  <a:pt x="2882" y="305"/>
                </a:lnTo>
                <a:lnTo>
                  <a:pt x="2882" y="299"/>
                </a:lnTo>
                <a:lnTo>
                  <a:pt x="2895" y="299"/>
                </a:lnTo>
                <a:lnTo>
                  <a:pt x="2902" y="299"/>
                </a:lnTo>
                <a:lnTo>
                  <a:pt x="2902" y="292"/>
                </a:lnTo>
                <a:lnTo>
                  <a:pt x="2909" y="292"/>
                </a:lnTo>
                <a:lnTo>
                  <a:pt x="2909" y="285"/>
                </a:lnTo>
                <a:lnTo>
                  <a:pt x="2942" y="285"/>
                </a:lnTo>
                <a:lnTo>
                  <a:pt x="2963" y="285"/>
                </a:lnTo>
                <a:lnTo>
                  <a:pt x="2963" y="279"/>
                </a:lnTo>
                <a:lnTo>
                  <a:pt x="2983" y="279"/>
                </a:lnTo>
                <a:lnTo>
                  <a:pt x="2983" y="272"/>
                </a:lnTo>
                <a:lnTo>
                  <a:pt x="3023" y="272"/>
                </a:lnTo>
                <a:lnTo>
                  <a:pt x="3050" y="272"/>
                </a:lnTo>
                <a:lnTo>
                  <a:pt x="3050" y="265"/>
                </a:lnTo>
                <a:lnTo>
                  <a:pt x="3057" y="265"/>
                </a:lnTo>
                <a:lnTo>
                  <a:pt x="3070" y="265"/>
                </a:lnTo>
                <a:lnTo>
                  <a:pt x="3070" y="259"/>
                </a:lnTo>
                <a:lnTo>
                  <a:pt x="3077" y="259"/>
                </a:lnTo>
                <a:lnTo>
                  <a:pt x="3077" y="252"/>
                </a:lnTo>
                <a:lnTo>
                  <a:pt x="3084" y="252"/>
                </a:lnTo>
                <a:lnTo>
                  <a:pt x="3091" y="252"/>
                </a:lnTo>
                <a:lnTo>
                  <a:pt x="3091" y="245"/>
                </a:lnTo>
                <a:lnTo>
                  <a:pt x="3091" y="239"/>
                </a:lnTo>
                <a:lnTo>
                  <a:pt x="3144" y="239"/>
                </a:lnTo>
                <a:lnTo>
                  <a:pt x="3158" y="239"/>
                </a:lnTo>
                <a:lnTo>
                  <a:pt x="3158" y="232"/>
                </a:lnTo>
                <a:lnTo>
                  <a:pt x="3165" y="232"/>
                </a:lnTo>
                <a:lnTo>
                  <a:pt x="3165" y="225"/>
                </a:lnTo>
                <a:lnTo>
                  <a:pt x="3212" y="225"/>
                </a:lnTo>
                <a:lnTo>
                  <a:pt x="3239" y="225"/>
                </a:lnTo>
                <a:lnTo>
                  <a:pt x="3239" y="219"/>
                </a:lnTo>
                <a:lnTo>
                  <a:pt x="3245" y="219"/>
                </a:lnTo>
                <a:lnTo>
                  <a:pt x="3245" y="212"/>
                </a:lnTo>
                <a:lnTo>
                  <a:pt x="3252" y="212"/>
                </a:lnTo>
                <a:lnTo>
                  <a:pt x="3259" y="212"/>
                </a:lnTo>
                <a:lnTo>
                  <a:pt x="3259" y="206"/>
                </a:lnTo>
                <a:lnTo>
                  <a:pt x="3266" y="206"/>
                </a:lnTo>
                <a:lnTo>
                  <a:pt x="3279" y="206"/>
                </a:lnTo>
                <a:lnTo>
                  <a:pt x="3279" y="199"/>
                </a:lnTo>
                <a:lnTo>
                  <a:pt x="3279" y="192"/>
                </a:lnTo>
                <a:lnTo>
                  <a:pt x="3293" y="192"/>
                </a:lnTo>
                <a:lnTo>
                  <a:pt x="3293" y="186"/>
                </a:lnTo>
                <a:lnTo>
                  <a:pt x="3306" y="186"/>
                </a:lnTo>
                <a:lnTo>
                  <a:pt x="3306" y="179"/>
                </a:lnTo>
                <a:lnTo>
                  <a:pt x="3313" y="179"/>
                </a:lnTo>
                <a:lnTo>
                  <a:pt x="3326" y="179"/>
                </a:lnTo>
                <a:lnTo>
                  <a:pt x="3326" y="172"/>
                </a:lnTo>
                <a:lnTo>
                  <a:pt x="3333" y="172"/>
                </a:lnTo>
                <a:lnTo>
                  <a:pt x="3333" y="166"/>
                </a:lnTo>
                <a:lnTo>
                  <a:pt x="3340" y="166"/>
                </a:lnTo>
                <a:lnTo>
                  <a:pt x="3360" y="166"/>
                </a:lnTo>
                <a:lnTo>
                  <a:pt x="3360" y="159"/>
                </a:lnTo>
                <a:lnTo>
                  <a:pt x="3394" y="159"/>
                </a:lnTo>
                <a:lnTo>
                  <a:pt x="3407" y="159"/>
                </a:lnTo>
                <a:lnTo>
                  <a:pt x="3407" y="152"/>
                </a:lnTo>
                <a:lnTo>
                  <a:pt x="3420" y="152"/>
                </a:lnTo>
                <a:lnTo>
                  <a:pt x="3420" y="146"/>
                </a:lnTo>
                <a:lnTo>
                  <a:pt x="3427" y="146"/>
                </a:lnTo>
                <a:lnTo>
                  <a:pt x="3427" y="139"/>
                </a:lnTo>
                <a:lnTo>
                  <a:pt x="3441" y="139"/>
                </a:lnTo>
                <a:lnTo>
                  <a:pt x="3447" y="139"/>
                </a:lnTo>
                <a:lnTo>
                  <a:pt x="3447" y="132"/>
                </a:lnTo>
                <a:lnTo>
                  <a:pt x="3461" y="132"/>
                </a:lnTo>
                <a:lnTo>
                  <a:pt x="3461" y="126"/>
                </a:lnTo>
                <a:lnTo>
                  <a:pt x="3468" y="126"/>
                </a:lnTo>
                <a:lnTo>
                  <a:pt x="3474" y="126"/>
                </a:lnTo>
                <a:lnTo>
                  <a:pt x="3474" y="119"/>
                </a:lnTo>
                <a:lnTo>
                  <a:pt x="3515" y="119"/>
                </a:lnTo>
                <a:lnTo>
                  <a:pt x="3515" y="112"/>
                </a:lnTo>
                <a:lnTo>
                  <a:pt x="3521" y="112"/>
                </a:lnTo>
                <a:lnTo>
                  <a:pt x="3521" y="106"/>
                </a:lnTo>
                <a:lnTo>
                  <a:pt x="3548" y="106"/>
                </a:lnTo>
                <a:lnTo>
                  <a:pt x="3569" y="106"/>
                </a:lnTo>
                <a:lnTo>
                  <a:pt x="3569" y="99"/>
                </a:lnTo>
                <a:lnTo>
                  <a:pt x="3569" y="93"/>
                </a:lnTo>
                <a:lnTo>
                  <a:pt x="3582" y="93"/>
                </a:lnTo>
                <a:lnTo>
                  <a:pt x="3582" y="86"/>
                </a:lnTo>
                <a:lnTo>
                  <a:pt x="3589" y="86"/>
                </a:lnTo>
                <a:lnTo>
                  <a:pt x="3589" y="79"/>
                </a:lnTo>
                <a:lnTo>
                  <a:pt x="3602" y="79"/>
                </a:lnTo>
                <a:lnTo>
                  <a:pt x="3602" y="73"/>
                </a:lnTo>
                <a:lnTo>
                  <a:pt x="3609" y="73"/>
                </a:lnTo>
                <a:lnTo>
                  <a:pt x="3609" y="66"/>
                </a:lnTo>
                <a:lnTo>
                  <a:pt x="3622" y="66"/>
                </a:lnTo>
                <a:lnTo>
                  <a:pt x="3622" y="59"/>
                </a:lnTo>
                <a:lnTo>
                  <a:pt x="3643" y="59"/>
                </a:lnTo>
                <a:lnTo>
                  <a:pt x="3643" y="53"/>
                </a:lnTo>
                <a:lnTo>
                  <a:pt x="3656" y="53"/>
                </a:lnTo>
                <a:lnTo>
                  <a:pt x="3656" y="46"/>
                </a:lnTo>
                <a:lnTo>
                  <a:pt x="3676" y="46"/>
                </a:lnTo>
                <a:lnTo>
                  <a:pt x="3676" y="39"/>
                </a:lnTo>
                <a:lnTo>
                  <a:pt x="3683" y="39"/>
                </a:lnTo>
                <a:lnTo>
                  <a:pt x="3683" y="33"/>
                </a:lnTo>
                <a:lnTo>
                  <a:pt x="3737" y="33"/>
                </a:lnTo>
                <a:lnTo>
                  <a:pt x="3737" y="26"/>
                </a:lnTo>
                <a:lnTo>
                  <a:pt x="3764" y="26"/>
                </a:lnTo>
                <a:lnTo>
                  <a:pt x="3764" y="19"/>
                </a:lnTo>
                <a:lnTo>
                  <a:pt x="3771" y="19"/>
                </a:lnTo>
                <a:lnTo>
                  <a:pt x="3771" y="13"/>
                </a:lnTo>
                <a:lnTo>
                  <a:pt x="3784" y="13"/>
                </a:lnTo>
                <a:lnTo>
                  <a:pt x="3784" y="6"/>
                </a:lnTo>
                <a:lnTo>
                  <a:pt x="3811" y="6"/>
                </a:lnTo>
                <a:lnTo>
                  <a:pt x="3885" y="6"/>
                </a:lnTo>
                <a:lnTo>
                  <a:pt x="3885" y="0"/>
                </a:lnTo>
                <a:lnTo>
                  <a:pt x="3912" y="0"/>
                </a:lnTo>
              </a:path>
            </a:pathLst>
          </a:custGeom>
          <a:noFill/>
          <a:ln w="25400">
            <a:solidFill>
              <a:srgbClr val="9933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nvGrpSpPr>
          <p:cNvPr id="2" name="Group 39"/>
          <p:cNvGrpSpPr>
            <a:grpSpLocks/>
          </p:cNvGrpSpPr>
          <p:nvPr/>
        </p:nvGrpSpPr>
        <p:grpSpPr bwMode="auto">
          <a:xfrm>
            <a:off x="2978150" y="2033588"/>
            <a:ext cx="3524250" cy="717550"/>
            <a:chOff x="2978576" y="1690253"/>
            <a:chExt cx="3523400" cy="718188"/>
          </a:xfrm>
        </p:grpSpPr>
        <p:sp>
          <p:nvSpPr>
            <p:cNvPr id="21541" name="Rectangle 37"/>
            <p:cNvSpPr>
              <a:spLocks noChangeArrowheads="1"/>
            </p:cNvSpPr>
            <p:nvPr/>
          </p:nvSpPr>
          <p:spPr bwMode="auto">
            <a:xfrm>
              <a:off x="2978576" y="1690253"/>
              <a:ext cx="352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400" b="1">
                  <a:solidFill>
                    <a:srgbClr val="000000"/>
                  </a:solidFill>
                  <a:latin typeface="Calibri" charset="0"/>
                </a:rPr>
                <a:t>Risk ratio 0.83 (0.74 – 0.94) </a:t>
              </a:r>
              <a:endParaRPr lang="en-US" sz="3200"/>
            </a:p>
          </p:txBody>
        </p:sp>
        <p:sp>
          <p:nvSpPr>
            <p:cNvPr id="21542" name="Rectangle 38"/>
            <p:cNvSpPr>
              <a:spLocks noChangeArrowheads="1"/>
            </p:cNvSpPr>
            <p:nvPr/>
          </p:nvSpPr>
          <p:spPr bwMode="auto">
            <a:xfrm>
              <a:off x="3471405" y="2039109"/>
              <a:ext cx="24779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2400" b="1">
                  <a:solidFill>
                    <a:srgbClr val="000000"/>
                  </a:solidFill>
                  <a:latin typeface="Calibri" charset="0"/>
                </a:rPr>
                <a:t>Logrank 2P=0.0022 </a:t>
              </a:r>
              <a:endParaRPr lang="en-US" sz="3200"/>
            </a:p>
          </p:txBody>
        </p:sp>
      </p:grpSp>
      <p:sp>
        <p:nvSpPr>
          <p:cNvPr id="1063" name="Rectangle 39"/>
          <p:cNvSpPr>
            <a:spLocks noChangeArrowheads="1"/>
          </p:cNvSpPr>
          <p:nvPr/>
        </p:nvSpPr>
        <p:spPr bwMode="auto">
          <a:xfrm>
            <a:off x="7694613" y="2768600"/>
            <a:ext cx="1052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solidFill>
                  <a:srgbClr val="000000"/>
                </a:solidFill>
                <a:latin typeface="Calibri" charset="0"/>
              </a:rPr>
              <a:t>Placebo </a:t>
            </a:r>
            <a:endParaRPr lang="en-US" sz="3200"/>
          </a:p>
        </p:txBody>
      </p:sp>
      <p:sp>
        <p:nvSpPr>
          <p:cNvPr id="1064" name="Rectangle 40"/>
          <p:cNvSpPr>
            <a:spLocks noChangeArrowheads="1"/>
          </p:cNvSpPr>
          <p:nvPr/>
        </p:nvSpPr>
        <p:spPr bwMode="auto">
          <a:xfrm>
            <a:off x="7651750" y="3465513"/>
            <a:ext cx="117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a:solidFill>
                  <a:srgbClr val="000000"/>
                </a:solidFill>
                <a:latin typeface="Calibri" charset="0"/>
              </a:rPr>
              <a:t>Eze/simv </a:t>
            </a:r>
            <a:endParaRPr lang="en-US" sz="3200"/>
          </a:p>
        </p:txBody>
      </p:sp>
      <p:sp>
        <p:nvSpPr>
          <p:cNvPr id="39" name="Title 1"/>
          <p:cNvSpPr txBox="1">
            <a:spLocks/>
          </p:cNvSpPr>
          <p:nvPr/>
        </p:nvSpPr>
        <p:spPr>
          <a:xfrm>
            <a:off x="0" y="0"/>
            <a:ext cx="8906859" cy="981075"/>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anchor="ctr"/>
          <a:lstStyle/>
          <a:p>
            <a:pPr algn="ctr" eaLnBrk="0" hangingPunct="0">
              <a:tabLst>
                <a:tab pos="3584575" algn="l"/>
              </a:tabLst>
              <a:defRPr/>
            </a:pPr>
            <a:r>
              <a:rPr lang="en-GB" sz="2800" b="1" dirty="0">
                <a:solidFill>
                  <a:schemeClr val="tx2"/>
                </a:solidFill>
              </a:rPr>
              <a:t>SHARP: Major Atherosclerotic Events</a:t>
            </a:r>
          </a:p>
        </p:txBody>
      </p:sp>
    </p:spTree>
    <p:extLst>
      <p:ext uri="{BB962C8B-B14F-4D97-AF65-F5344CB8AC3E}">
        <p14:creationId xmlns:p14="http://schemas.microsoft.com/office/powerpoint/2010/main" val="3016299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9"/>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6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60"/>
                                        </p:tgtEl>
                                        <p:attrNameLst>
                                          <p:attrName>style.visibility</p:attrName>
                                        </p:attrNameLst>
                                      </p:cBhvr>
                                      <p:to>
                                        <p:strVal val="visible"/>
                                      </p:to>
                                    </p:set>
                                    <p:animEffect transition="in" filter="wipe(left)">
                                      <p:cBhvr>
                                        <p:cTn id="14" dur="5000"/>
                                        <p:tgtEl>
                                          <p:spTgt spid="1060"/>
                                        </p:tgtEl>
                                      </p:cBhvr>
                                    </p:animEffect>
                                  </p:childTnLst>
                                </p:cTn>
                              </p:par>
                            </p:childTnLst>
                          </p:cTn>
                        </p:par>
                        <p:par>
                          <p:cTn id="15" fill="hold" nodeType="afterGroup">
                            <p:stCondLst>
                              <p:cond delay="5000"/>
                            </p:stCondLst>
                            <p:childTnLst>
                              <p:par>
                                <p:cTn id="16" presetID="1" presetClass="entr" presetSubtype="0" fill="hold" grpId="0" nodeType="afterEffect">
                                  <p:stCondLst>
                                    <p:cond delay="0"/>
                                  </p:stCondLst>
                                  <p:childTnLst>
                                    <p:set>
                                      <p:cBhvr>
                                        <p:cTn id="17" dur="1" fill="hold">
                                          <p:stCondLst>
                                            <p:cond delay="0"/>
                                          </p:stCondLst>
                                        </p:cTn>
                                        <p:tgtEl>
                                          <p:spTgt spid="1064"/>
                                        </p:tgtEl>
                                        <p:attrNameLst>
                                          <p:attrName>style.visibility</p:attrName>
                                        </p:attrNameLst>
                                      </p:cBhvr>
                                      <p:to>
                                        <p:strVal val="visible"/>
                                      </p:to>
                                    </p:set>
                                  </p:childTnLst>
                                </p:cTn>
                              </p:par>
                            </p:childTnLst>
                          </p:cTn>
                        </p:par>
                        <p:par>
                          <p:cTn id="18" fill="hold" nodeType="afterGroup">
                            <p:stCondLst>
                              <p:cond delay="5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 grpId="0" animBg="1"/>
      <p:bldP spid="1060" grpId="0" animBg="1"/>
      <p:bldP spid="1063" grpId="0"/>
      <p:bldP spid="10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654"/>
            <a:ext cx="6305550" cy="967050"/>
          </a:xfrm>
        </p:spPr>
        <p:txBody>
          <a:bodyPr/>
          <a:lstStyle/>
          <a:p>
            <a:r>
              <a:rPr lang="en-US" dirty="0" err="1">
                <a:solidFill>
                  <a:srgbClr val="203772"/>
                </a:solidFill>
              </a:rPr>
              <a:t>eGFR</a:t>
            </a:r>
            <a:r>
              <a:rPr lang="en-US" dirty="0">
                <a:solidFill>
                  <a:srgbClr val="203772"/>
                </a:solidFill>
              </a:rPr>
              <a:t> Reporting</a:t>
            </a:r>
          </a:p>
        </p:txBody>
      </p:sp>
      <p:sp>
        <p:nvSpPr>
          <p:cNvPr id="9" name="Content Placeholder 2"/>
          <p:cNvSpPr txBox="1">
            <a:spLocks/>
          </p:cNvSpPr>
          <p:nvPr/>
        </p:nvSpPr>
        <p:spPr bwMode="auto">
          <a:xfrm>
            <a:off x="457200" y="1413704"/>
            <a:ext cx="8229600" cy="471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a:buFont typeface="Wingdings" panose="05000000000000000000" pitchFamily="2" charset="2"/>
              <a:buChar char="q"/>
              <a:defRPr/>
            </a:pPr>
            <a:r>
              <a:rPr lang="en-US" sz="2800" kern="0" dirty="0" smtClean="0">
                <a:ea typeface="ＭＳ Ｐゴシック" charset="0"/>
              </a:rPr>
              <a:t>In the US and UK, estimated GFR (</a:t>
            </a:r>
            <a:r>
              <a:rPr lang="en-US" sz="2800" kern="0" dirty="0" err="1" smtClean="0">
                <a:ea typeface="ＭＳ Ｐゴシック" charset="0"/>
              </a:rPr>
              <a:t>eGFR</a:t>
            </a:r>
            <a:r>
              <a:rPr lang="en-US" sz="2800" kern="0" dirty="0" smtClean="0">
                <a:ea typeface="ＭＳ Ｐゴシック" charset="0"/>
              </a:rPr>
              <a:t>) is reported by more than 75% of clinical laboratories when serum creatinine is measured</a:t>
            </a:r>
          </a:p>
          <a:p>
            <a:pPr marL="0" indent="0">
              <a:buNone/>
              <a:defRPr/>
            </a:pPr>
            <a:endParaRPr lang="en-US" sz="1800" kern="0" dirty="0" smtClean="0">
              <a:ea typeface="ＭＳ Ｐゴシック" charset="0"/>
            </a:endParaRPr>
          </a:p>
          <a:p>
            <a:pPr>
              <a:buFont typeface="Wingdings" charset="0"/>
              <a:buChar char="n"/>
              <a:defRPr/>
            </a:pPr>
            <a:endParaRPr lang="en-US" sz="1800" kern="0" dirty="0">
              <a:ea typeface="ＭＳ Ｐゴシック" charset="0"/>
            </a:endParaRPr>
          </a:p>
        </p:txBody>
      </p:sp>
    </p:spTree>
    <p:extLst>
      <p:ext uri="{BB962C8B-B14F-4D97-AF65-F5344CB8AC3E}">
        <p14:creationId xmlns:p14="http://schemas.microsoft.com/office/powerpoint/2010/main" val="32340842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772"/>
                </a:solidFill>
              </a:rPr>
              <a:t>GFR Estimation Equations</a:t>
            </a:r>
          </a:p>
        </p:txBody>
      </p:sp>
      <p:sp>
        <p:nvSpPr>
          <p:cNvPr id="4" name="Content Placeholder 2"/>
          <p:cNvSpPr>
            <a:spLocks noGrp="1"/>
          </p:cNvSpPr>
          <p:nvPr>
            <p:ph idx="1"/>
          </p:nvPr>
        </p:nvSpPr>
        <p:spPr>
          <a:xfrm>
            <a:off x="457200" y="1261158"/>
            <a:ext cx="8686800" cy="4724400"/>
          </a:xfrm>
        </p:spPr>
        <p:txBody>
          <a:bodyPr/>
          <a:lstStyle/>
          <a:p>
            <a:r>
              <a:rPr lang="en-US" sz="1600" dirty="0" smtClean="0"/>
              <a:t>CKD-EPI Equation (original)</a:t>
            </a:r>
          </a:p>
          <a:p>
            <a:r>
              <a:rPr lang="en-US" sz="1600" dirty="0" smtClean="0"/>
              <a:t>For men and SCR ≤ 0.9: 		141 x (</a:t>
            </a:r>
            <a:r>
              <a:rPr lang="en-US" sz="1600" dirty="0" err="1" smtClean="0"/>
              <a:t>SCr</a:t>
            </a:r>
            <a:r>
              <a:rPr lang="en-US" sz="1600" dirty="0" smtClean="0"/>
              <a:t>/0.9)</a:t>
            </a:r>
            <a:r>
              <a:rPr lang="en-US" sz="1600" baseline="30000" dirty="0" smtClean="0"/>
              <a:t>-0.411</a:t>
            </a:r>
            <a:r>
              <a:rPr lang="en-US" sz="1600" dirty="0" smtClean="0"/>
              <a:t> x (0.993)</a:t>
            </a:r>
            <a:r>
              <a:rPr lang="en-US" sz="1600" baseline="30000" dirty="0" smtClean="0"/>
              <a:t>age</a:t>
            </a:r>
            <a:endParaRPr lang="en-US" sz="1600" dirty="0" smtClean="0"/>
          </a:p>
          <a:p>
            <a:r>
              <a:rPr lang="en-US" sz="1600" dirty="0" smtClean="0"/>
              <a:t>For men and SCR &gt; 0.9: 		141 x (</a:t>
            </a:r>
            <a:r>
              <a:rPr lang="en-US" sz="1600" dirty="0" err="1" smtClean="0"/>
              <a:t>SCr</a:t>
            </a:r>
            <a:r>
              <a:rPr lang="en-US" sz="1600" dirty="0" smtClean="0"/>
              <a:t>/0.9)</a:t>
            </a:r>
            <a:r>
              <a:rPr lang="en-US" sz="1600" baseline="30000" dirty="0" smtClean="0"/>
              <a:t>-1.209</a:t>
            </a:r>
            <a:r>
              <a:rPr lang="en-US" sz="1600" dirty="0" smtClean="0"/>
              <a:t> x (0.993)</a:t>
            </a:r>
            <a:r>
              <a:rPr lang="en-US" sz="1600" baseline="30000" dirty="0" smtClean="0"/>
              <a:t>age</a:t>
            </a:r>
            <a:endParaRPr lang="en-US" sz="1600" dirty="0" smtClean="0"/>
          </a:p>
          <a:p>
            <a:r>
              <a:rPr lang="en-US" sz="1600" dirty="0" smtClean="0"/>
              <a:t>For women and SCR ≤ 0.7: 	144 x (</a:t>
            </a:r>
            <a:r>
              <a:rPr lang="en-US" sz="1600" dirty="0" err="1" smtClean="0"/>
              <a:t>SCr</a:t>
            </a:r>
            <a:r>
              <a:rPr lang="en-US" sz="1600" dirty="0" smtClean="0"/>
              <a:t>/0.7)</a:t>
            </a:r>
            <a:r>
              <a:rPr lang="en-US" sz="1600" baseline="30000" dirty="0" smtClean="0"/>
              <a:t>-0.329</a:t>
            </a:r>
            <a:r>
              <a:rPr lang="en-US" sz="1600" dirty="0" smtClean="0"/>
              <a:t> x (0.993)</a:t>
            </a:r>
            <a:r>
              <a:rPr lang="en-US" sz="1600" baseline="30000" dirty="0" smtClean="0"/>
              <a:t>age</a:t>
            </a:r>
            <a:endParaRPr lang="en-US" sz="1600" dirty="0" smtClean="0"/>
          </a:p>
          <a:p>
            <a:r>
              <a:rPr lang="en-US" sz="1600" dirty="0" smtClean="0"/>
              <a:t>For women and SCR &gt; 0.7: 	144 x (</a:t>
            </a:r>
            <a:r>
              <a:rPr lang="en-US" sz="1600" dirty="0" err="1" smtClean="0"/>
              <a:t>SCr</a:t>
            </a:r>
            <a:r>
              <a:rPr lang="en-US" sz="1600" dirty="0" smtClean="0"/>
              <a:t>/0.7)</a:t>
            </a:r>
            <a:r>
              <a:rPr lang="en-US" sz="1600" baseline="30000" dirty="0" smtClean="0"/>
              <a:t>-1.209</a:t>
            </a:r>
            <a:r>
              <a:rPr lang="en-US" sz="1600" dirty="0" smtClean="0"/>
              <a:t> x (0.993)</a:t>
            </a:r>
            <a:r>
              <a:rPr lang="en-US" sz="1600" baseline="30000" dirty="0" smtClean="0"/>
              <a:t>age</a:t>
            </a:r>
            <a:endParaRPr lang="en-US" sz="1600" dirty="0" smtClean="0"/>
          </a:p>
          <a:p>
            <a:r>
              <a:rPr lang="en-US" sz="1600" dirty="0" smtClean="0"/>
              <a:t>	</a:t>
            </a:r>
          </a:p>
          <a:p>
            <a:r>
              <a:rPr lang="en-US" sz="1600" dirty="0" smtClean="0"/>
              <a:t>MDRD Study equation (Original)</a:t>
            </a:r>
          </a:p>
          <a:p>
            <a:r>
              <a:rPr lang="en-US" sz="1600" dirty="0" smtClean="0"/>
              <a:t>GFR = 175 x SCr</a:t>
            </a:r>
            <a:r>
              <a:rPr lang="en-US" sz="1600" baseline="30000" dirty="0" smtClean="0"/>
              <a:t>-1.154 </a:t>
            </a:r>
            <a:r>
              <a:rPr lang="en-US" sz="1600" dirty="0" smtClean="0"/>
              <a:t>x age</a:t>
            </a:r>
            <a:r>
              <a:rPr lang="en-US" sz="1600" baseline="30000" dirty="0" smtClean="0"/>
              <a:t>-0.203 </a:t>
            </a:r>
            <a:r>
              <a:rPr lang="en-US" sz="1600" dirty="0" smtClean="0"/>
              <a:t>  If woman:  GFR x 0.742 </a:t>
            </a:r>
          </a:p>
          <a:p>
            <a:r>
              <a:rPr lang="en-US" sz="1600" dirty="0" smtClean="0"/>
              <a:t> </a:t>
            </a:r>
          </a:p>
          <a:p>
            <a:r>
              <a:rPr lang="en-US" sz="1600" dirty="0" smtClean="0"/>
              <a:t>Japanese CKD-EPI Equation	= 0.813 x </a:t>
            </a:r>
            <a:r>
              <a:rPr lang="en-US" sz="1600" dirty="0" err="1" smtClean="0"/>
              <a:t>eGFR</a:t>
            </a:r>
            <a:r>
              <a:rPr lang="en-US" sz="1600" dirty="0" smtClean="0"/>
              <a:t>-EPI</a:t>
            </a:r>
          </a:p>
          <a:p>
            <a:r>
              <a:rPr lang="en-US" sz="1600" dirty="0" smtClean="0"/>
              <a:t> </a:t>
            </a:r>
          </a:p>
          <a:p>
            <a:r>
              <a:rPr lang="en-US" sz="1600" dirty="0" smtClean="0"/>
              <a:t>Japanese MDRD Equation	= 0.808 x MDRD</a:t>
            </a:r>
          </a:p>
          <a:p>
            <a:r>
              <a:rPr lang="en-US" sz="1600" dirty="0" smtClean="0"/>
              <a:t> </a:t>
            </a:r>
          </a:p>
          <a:p>
            <a:r>
              <a:rPr lang="en-US" sz="1600" dirty="0" smtClean="0"/>
              <a:t>Chinese MDRD Equation		= 1.233 x MDRD</a:t>
            </a:r>
          </a:p>
          <a:p>
            <a:endParaRPr lang="en-US" sz="1600" dirty="0" smtClean="0"/>
          </a:p>
          <a:p>
            <a:r>
              <a:rPr lang="en-US" sz="1600" dirty="0" smtClean="0"/>
              <a:t>CKD-</a:t>
            </a:r>
            <a:r>
              <a:rPr lang="en-US" sz="1600" dirty="0" err="1" smtClean="0"/>
              <a:t>EPI</a:t>
            </a:r>
            <a:r>
              <a:rPr lang="en-US" sz="1600" baseline="-25000" dirty="0" err="1" smtClean="0"/>
              <a:t>cr</a:t>
            </a:r>
            <a:r>
              <a:rPr lang="en-US" sz="1600" dirty="0" smtClean="0"/>
              <a:t> Pakistan equation</a:t>
            </a:r>
            <a:r>
              <a:rPr lang="en-GB" sz="1600" dirty="0" smtClean="0"/>
              <a:t>                </a:t>
            </a:r>
            <a:r>
              <a:rPr lang="en-US" sz="1600" dirty="0" smtClean="0"/>
              <a:t>0.686 × CKD-EPI</a:t>
            </a:r>
            <a:r>
              <a:rPr lang="en-US" sz="1600" baseline="-25000" dirty="0" smtClean="0"/>
              <a:t>cr</a:t>
            </a:r>
            <a:r>
              <a:rPr lang="en-US" sz="1600" baseline="30000" dirty="0" smtClean="0"/>
              <a:t>1.059</a:t>
            </a:r>
            <a:endParaRPr lang="en-GB" sz="1600" dirty="0" smtClean="0"/>
          </a:p>
          <a:p>
            <a:endParaRPr lang="en-US" sz="1600" dirty="0" smtClean="0"/>
          </a:p>
          <a:p>
            <a:pPr>
              <a:buFont typeface="Wingdings" panose="05000000000000000000" pitchFamily="2" charset="2"/>
              <a:buNone/>
            </a:pPr>
            <a:r>
              <a:rPr lang="en-US" sz="1600" dirty="0" smtClean="0"/>
              <a:t> </a:t>
            </a:r>
            <a:r>
              <a:rPr lang="en-US" sz="1400" dirty="0" smtClean="0"/>
              <a:t> </a:t>
            </a:r>
          </a:p>
          <a:p>
            <a:endParaRPr lang="en-US" dirty="0" smtClean="0"/>
          </a:p>
        </p:txBody>
      </p:sp>
    </p:spTree>
    <p:extLst>
      <p:ext uri="{BB962C8B-B14F-4D97-AF65-F5344CB8AC3E}">
        <p14:creationId xmlns:p14="http://schemas.microsoft.com/office/powerpoint/2010/main" val="13079570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772"/>
                </a:solidFill>
              </a:rPr>
              <a:t>Screening for Estimated GFR</a:t>
            </a:r>
          </a:p>
        </p:txBody>
      </p:sp>
      <p:sp>
        <p:nvSpPr>
          <p:cNvPr id="4" name="Rectangle 3"/>
          <p:cNvSpPr txBox="1">
            <a:spLocks noChangeArrowheads="1"/>
          </p:cNvSpPr>
          <p:nvPr/>
        </p:nvSpPr>
        <p:spPr bwMode="auto">
          <a:xfrm>
            <a:off x="457200" y="1333586"/>
            <a:ext cx="8229600" cy="4397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342900" indent="-342900" eaLnBrk="0" hangingPunct="0">
              <a:spcBef>
                <a:spcPct val="20000"/>
              </a:spcBef>
              <a:buClr>
                <a:schemeClr val="accent1"/>
              </a:buClr>
              <a:buSzPct val="65000"/>
              <a:buFont typeface="Wingdings" panose="05000000000000000000" pitchFamily="2" charset="2"/>
              <a:buChar char="q"/>
              <a:defRPr sz="1800" kern="0">
                <a:latin typeface="+mn-lt"/>
                <a:ea typeface="ＭＳ Ｐゴシック" charset="0"/>
                <a:cs typeface="ＭＳ Ｐゴシック" charset="0"/>
              </a:defRPr>
            </a:lvl1pPr>
            <a:lvl2pPr marL="669925" lvl="1" indent="-325438" eaLnBrk="0" hangingPunct="0">
              <a:spcBef>
                <a:spcPct val="20000"/>
              </a:spcBef>
              <a:buClr>
                <a:schemeClr val="accent2"/>
              </a:buClr>
              <a:buSzPct val="60000"/>
              <a:buFont typeface="Wingdings" charset="0"/>
              <a:buChar char="q"/>
              <a:defRPr sz="1800" kern="0">
                <a:latin typeface="+mn-lt"/>
                <a:ea typeface="ＭＳ Ｐゴシック" charset="0"/>
              </a:defRPr>
            </a:lvl2pPr>
            <a:lvl3pPr marL="1022350" lvl="2" indent="-350838" eaLnBrk="0" hangingPunct="0">
              <a:spcBef>
                <a:spcPct val="20000"/>
              </a:spcBef>
              <a:buClr>
                <a:schemeClr val="accent1"/>
              </a:buClr>
              <a:buSzPct val="65000"/>
              <a:buFont typeface="Wingdings" panose="05000000000000000000" pitchFamily="2" charset="2"/>
              <a:buChar char="q"/>
              <a:defRPr sz="2200">
                <a:latin typeface="+mn-lt"/>
                <a:ea typeface="MS PGothic" panose="020B0600070205080204" pitchFamily="34" charset="-128"/>
              </a:defRPr>
            </a:lvl3pPr>
            <a:lvl4pPr marL="1339850" lvl="3" indent="-315913" eaLnBrk="0" hangingPunct="0">
              <a:spcBef>
                <a:spcPct val="20000"/>
              </a:spcBef>
              <a:buClr>
                <a:schemeClr val="accent2"/>
              </a:buClr>
              <a:buSzPct val="70000"/>
              <a:buFont typeface="Wingdings" panose="05000000000000000000" pitchFamily="2" charset="2"/>
              <a:buChar char="q"/>
              <a:defRPr sz="2000">
                <a:latin typeface="+mn-lt"/>
                <a:ea typeface="MS PGothic" panose="020B0600070205080204" pitchFamily="34" charset="-128"/>
              </a:defRPr>
            </a:lvl4pPr>
            <a:lvl5pPr marL="1681163" lvl="4" indent="-339725" eaLnBrk="0" hangingPunct="0">
              <a:spcBef>
                <a:spcPct val="20000"/>
              </a:spcBef>
              <a:buClr>
                <a:schemeClr val="accent1"/>
              </a:buClr>
              <a:buSzPct val="75000"/>
              <a:buFont typeface="Wingdings" panose="05000000000000000000" pitchFamily="2" charset="2"/>
              <a:buChar char="§"/>
              <a:defRPr sz="2000">
                <a:latin typeface="+mn-lt"/>
                <a:ea typeface="MS PGothic" panose="020B0600070205080204" pitchFamily="34" charset="-128"/>
              </a:defRPr>
            </a:lvl5pPr>
            <a:lvl6pPr marL="2138363" indent="-339725" fontAlgn="base">
              <a:spcBef>
                <a:spcPct val="20000"/>
              </a:spcBef>
              <a:spcAft>
                <a:spcPct val="0"/>
              </a:spcAft>
              <a:buClr>
                <a:schemeClr val="accent1"/>
              </a:buClr>
              <a:buSzPct val="75000"/>
              <a:buFont typeface="Wingdings" pitchFamily="2" charset="2"/>
              <a:buChar char="§"/>
              <a:defRPr sz="2000">
                <a:latin typeface="+mn-lt"/>
              </a:defRPr>
            </a:lvl6pPr>
            <a:lvl7pPr marL="2595563" indent="-339725" fontAlgn="base">
              <a:spcBef>
                <a:spcPct val="20000"/>
              </a:spcBef>
              <a:spcAft>
                <a:spcPct val="0"/>
              </a:spcAft>
              <a:buClr>
                <a:schemeClr val="accent1"/>
              </a:buClr>
              <a:buSzPct val="75000"/>
              <a:buFont typeface="Wingdings" pitchFamily="2" charset="2"/>
              <a:buChar char="§"/>
              <a:defRPr sz="2000">
                <a:latin typeface="+mn-lt"/>
              </a:defRPr>
            </a:lvl7pPr>
            <a:lvl8pPr marL="3052763" indent="-339725" fontAlgn="base">
              <a:spcBef>
                <a:spcPct val="20000"/>
              </a:spcBef>
              <a:spcAft>
                <a:spcPct val="0"/>
              </a:spcAft>
              <a:buClr>
                <a:schemeClr val="accent1"/>
              </a:buClr>
              <a:buSzPct val="75000"/>
              <a:buFont typeface="Wingdings" pitchFamily="2" charset="2"/>
              <a:buChar char="§"/>
              <a:defRPr sz="2000">
                <a:latin typeface="+mn-lt"/>
              </a:defRPr>
            </a:lvl8pPr>
            <a:lvl9pPr marL="3509963" indent="-339725" fontAlgn="base">
              <a:spcBef>
                <a:spcPct val="20000"/>
              </a:spcBef>
              <a:spcAft>
                <a:spcPct val="0"/>
              </a:spcAft>
              <a:buClr>
                <a:schemeClr val="accent1"/>
              </a:buClr>
              <a:buSzPct val="75000"/>
              <a:buFont typeface="Wingdings" pitchFamily="2" charset="2"/>
              <a:buChar char="§"/>
              <a:defRPr sz="2000">
                <a:latin typeface="+mn-lt"/>
              </a:defRPr>
            </a:lvl9pPr>
          </a:lstStyle>
          <a:p>
            <a:r>
              <a:rPr lang="en-US" dirty="0"/>
              <a:t>GFR estimation </a:t>
            </a:r>
            <a:r>
              <a:rPr lang="en-US" dirty="0" smtClean="0"/>
              <a:t>equations</a:t>
            </a:r>
            <a:endParaRPr lang="en-US" dirty="0"/>
          </a:p>
          <a:p>
            <a:pPr lvl="2"/>
            <a:r>
              <a:rPr lang="en-US" dirty="0"/>
              <a:t>General population</a:t>
            </a:r>
          </a:p>
          <a:p>
            <a:pPr lvl="3"/>
            <a:r>
              <a:rPr lang="en-US" dirty="0"/>
              <a:t> Cost effectiveness?</a:t>
            </a:r>
          </a:p>
          <a:p>
            <a:pPr lvl="2"/>
            <a:r>
              <a:rPr lang="en-US" dirty="0"/>
              <a:t>High Risk population</a:t>
            </a:r>
          </a:p>
          <a:p>
            <a:pPr lvl="3"/>
            <a:r>
              <a:rPr lang="en-US" dirty="0"/>
              <a:t>Incremental value of screening in addition to albuminuria</a:t>
            </a:r>
          </a:p>
          <a:p>
            <a:pPr lvl="4"/>
            <a:r>
              <a:rPr lang="en-US" dirty="0"/>
              <a:t>In NHANES III, 20 percent of persons with diabetes, and 43 percent of persons with hypertension and a GFR below 30 mL per minute per 1.73 m2, had no albuminuria. (</a:t>
            </a:r>
            <a:r>
              <a:rPr lang="en-US" dirty="0" err="1"/>
              <a:t>Garg</a:t>
            </a:r>
            <a:r>
              <a:rPr lang="en-US" dirty="0"/>
              <a:t> AX, KI 2002)</a:t>
            </a:r>
          </a:p>
          <a:p>
            <a:pPr lvl="4"/>
            <a:r>
              <a:rPr lang="en-US" dirty="0"/>
              <a:t>Therefore, an estimate of the GFR (and a screening method for albuminuria) are required (K/DOQI. Am J Kidney Dis 2002;39 (2 </a:t>
            </a:r>
            <a:r>
              <a:rPr lang="en-US" dirty="0" err="1"/>
              <a:t>suppl</a:t>
            </a:r>
            <a:r>
              <a:rPr lang="en-US" dirty="0"/>
              <a:t> 1):S1-266. </a:t>
            </a:r>
          </a:p>
        </p:txBody>
      </p:sp>
    </p:spTree>
    <p:extLst>
      <p:ext uri="{BB962C8B-B14F-4D97-AF65-F5344CB8AC3E}">
        <p14:creationId xmlns:p14="http://schemas.microsoft.com/office/powerpoint/2010/main" val="35604726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solidFill>
                  <a:schemeClr val="tx2"/>
                </a:solidFill>
                <a:latin typeface="+mn-lt"/>
              </a:rPr>
              <a:t>Overview</a:t>
            </a:r>
            <a:endParaRPr lang="en-SG" sz="3600" dirty="0">
              <a:solidFill>
                <a:schemeClr val="tx2"/>
              </a:solidFill>
              <a:latin typeface="+mn-lt"/>
            </a:endParaRPr>
          </a:p>
        </p:txBody>
      </p:sp>
      <p:sp>
        <p:nvSpPr>
          <p:cNvPr id="6" name="Rectangle 3"/>
          <p:cNvSpPr txBox="1">
            <a:spLocks noChangeArrowheads="1"/>
          </p:cNvSpPr>
          <p:nvPr/>
        </p:nvSpPr>
        <p:spPr bwMode="auto">
          <a:xfrm>
            <a:off x="303291" y="1473451"/>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669925" marR="0" lvl="1" indent="-325438" algn="l" defTabSz="914400" rtl="0" eaLnBrk="1" fontAlgn="base" latinLnBrk="0" hangingPunct="1">
              <a:lnSpc>
                <a:spcPct val="100000"/>
              </a:lnSpc>
              <a:spcBef>
                <a:spcPct val="20000"/>
              </a:spcBef>
              <a:spcAft>
                <a:spcPct val="0"/>
              </a:spcAft>
              <a:buClr>
                <a:srgbClr val="3B812F"/>
              </a:buClr>
              <a:buSzPct val="60000"/>
              <a:buFont typeface="Wingdings" panose="05000000000000000000" pitchFamily="2" charset="2"/>
              <a:buChar char="q"/>
              <a:tabLst/>
              <a:defRPr/>
            </a:pPr>
            <a:r>
              <a:rPr kumimoji="0" lang="en-US" sz="2200" b="0" i="0" u="none" strike="noStrike" kern="0" cap="none" spc="0" normalizeH="0" baseline="0" noProof="0" dirty="0" smtClean="0">
                <a:ln>
                  <a:noFill/>
                </a:ln>
                <a:solidFill>
                  <a:srgbClr val="000000"/>
                </a:solidFill>
                <a:effectLst/>
                <a:uLnTx/>
                <a:uFillTx/>
                <a:latin typeface="Arial"/>
                <a:ea typeface="MS PGothic" panose="020B0600070205080204" pitchFamily="34" charset="-128"/>
              </a:rPr>
              <a:t>Rising burden of ESRD </a:t>
            </a:r>
          </a:p>
          <a:p>
            <a:pPr marL="669925" marR="0" lvl="1" indent="-325438" algn="l" defTabSz="914400" rtl="0" eaLnBrk="1" fontAlgn="base" latinLnBrk="0" hangingPunct="1">
              <a:lnSpc>
                <a:spcPct val="100000"/>
              </a:lnSpc>
              <a:spcBef>
                <a:spcPct val="20000"/>
              </a:spcBef>
              <a:spcAft>
                <a:spcPct val="0"/>
              </a:spcAft>
              <a:buClr>
                <a:srgbClr val="3B812F"/>
              </a:buClr>
              <a:buSzPct val="60000"/>
              <a:buFont typeface="Wingdings" panose="05000000000000000000" pitchFamily="2" charset="2"/>
              <a:buChar char="q"/>
              <a:tabLst/>
              <a:defRPr/>
            </a:pPr>
            <a:r>
              <a:rPr kumimoji="0" lang="en-US" sz="2000" b="0" i="0" u="none" strike="noStrike" kern="0" cap="none" spc="0" normalizeH="0" baseline="0" noProof="0" dirty="0" smtClean="0">
                <a:ln>
                  <a:noFill/>
                </a:ln>
                <a:solidFill>
                  <a:srgbClr val="000000"/>
                </a:solidFill>
                <a:effectLst/>
                <a:uLnTx/>
                <a:uFillTx/>
                <a:latin typeface="Arial"/>
                <a:ea typeface="MS PGothic" panose="020B0600070205080204" pitchFamily="34" charset="-128"/>
              </a:rPr>
              <a:t>Economic implications</a:t>
            </a:r>
          </a:p>
          <a:p>
            <a:pPr marL="669925" marR="0" lvl="1" indent="-325438" algn="l" defTabSz="914400" rtl="0" eaLnBrk="1" fontAlgn="base" latinLnBrk="0" hangingPunct="1">
              <a:lnSpc>
                <a:spcPct val="100000"/>
              </a:lnSpc>
              <a:spcBef>
                <a:spcPct val="20000"/>
              </a:spcBef>
              <a:spcAft>
                <a:spcPct val="0"/>
              </a:spcAft>
              <a:buClr>
                <a:srgbClr val="3B812F"/>
              </a:buClr>
              <a:buSzPct val="60000"/>
              <a:buFont typeface="Wingdings" panose="05000000000000000000" pitchFamily="2" charset="2"/>
              <a:buChar char="q"/>
              <a:tabLst/>
              <a:defRPr/>
            </a:pPr>
            <a:r>
              <a:rPr kumimoji="0" lang="en-US" sz="2000" b="0" i="0" u="none" strike="noStrike" kern="0" cap="none" spc="0" normalizeH="0" baseline="0" noProof="0" dirty="0" smtClean="0">
                <a:ln>
                  <a:noFill/>
                </a:ln>
                <a:solidFill>
                  <a:srgbClr val="000000"/>
                </a:solidFill>
                <a:effectLst/>
                <a:uLnTx/>
                <a:uFillTx/>
                <a:latin typeface="Arial"/>
                <a:ea typeface="MS PGothic" panose="020B0600070205080204" pitchFamily="34" charset="-128"/>
              </a:rPr>
              <a:t>Earlier Stages and new classification of CKD</a:t>
            </a:r>
          </a:p>
          <a:p>
            <a:pPr marL="669925" marR="0" lvl="1" indent="-325438" algn="l" defTabSz="914400" rtl="0" eaLnBrk="1" fontAlgn="base" latinLnBrk="0" hangingPunct="1">
              <a:lnSpc>
                <a:spcPct val="100000"/>
              </a:lnSpc>
              <a:spcBef>
                <a:spcPct val="20000"/>
              </a:spcBef>
              <a:spcAft>
                <a:spcPct val="0"/>
              </a:spcAft>
              <a:buClr>
                <a:srgbClr val="3B812F"/>
              </a:buClr>
              <a:buSzPct val="60000"/>
              <a:buFont typeface="Wingdings" panose="05000000000000000000" pitchFamily="2" charset="2"/>
              <a:buChar char="q"/>
              <a:tabLst/>
              <a:defRPr/>
            </a:pPr>
            <a:r>
              <a:rPr lang="en-US" sz="1800" kern="0" dirty="0" smtClean="0">
                <a:solidFill>
                  <a:srgbClr val="000000"/>
                </a:solidFill>
                <a:latin typeface="Arial"/>
              </a:rPr>
              <a:t>Associated CVD and Reduced Life Expectancy</a:t>
            </a:r>
            <a:endParaRPr lang="en-US" sz="1800" kern="0" dirty="0">
              <a:solidFill>
                <a:srgbClr val="000000"/>
              </a:solidFill>
              <a:latin typeface="Arial"/>
            </a:endParaRPr>
          </a:p>
          <a:p>
            <a:pPr marL="669925" marR="0" lvl="1" indent="-325438" algn="l" defTabSz="914400" rtl="0" eaLnBrk="1" fontAlgn="base" latinLnBrk="0" hangingPunct="1">
              <a:lnSpc>
                <a:spcPct val="100000"/>
              </a:lnSpc>
              <a:spcBef>
                <a:spcPct val="20000"/>
              </a:spcBef>
              <a:spcAft>
                <a:spcPct val="0"/>
              </a:spcAft>
              <a:buClr>
                <a:srgbClr val="3B812F"/>
              </a:buClr>
              <a:buSzPct val="60000"/>
              <a:buFont typeface="Wingdings" panose="05000000000000000000" pitchFamily="2" charset="2"/>
              <a:buChar char="q"/>
              <a:tabLst/>
              <a:defRPr/>
            </a:pPr>
            <a:r>
              <a:rPr lang="en-US" sz="2000" kern="0" dirty="0" smtClean="0">
                <a:solidFill>
                  <a:srgbClr val="000000"/>
                </a:solidFill>
                <a:latin typeface="Arial"/>
              </a:rPr>
              <a:t>Strategies to Prevent</a:t>
            </a:r>
            <a:endParaRPr kumimoji="0" lang="en-US" sz="2000" b="0" i="0" u="none" strike="noStrike" kern="0" cap="none" spc="0" normalizeH="0" baseline="0" noProof="0" dirty="0" smtClean="0">
              <a:ln>
                <a:noFill/>
              </a:ln>
              <a:solidFill>
                <a:srgbClr val="000000"/>
              </a:solidFill>
              <a:effectLst/>
              <a:uLnTx/>
              <a:uFillTx/>
              <a:latin typeface="Arial"/>
              <a:ea typeface="MS PGothic" panose="020B0600070205080204" pitchFamily="34" charset="-128"/>
            </a:endParaRPr>
          </a:p>
          <a:p>
            <a:pPr marR="0" lvl="2" algn="l" defTabSz="914400" rtl="0" eaLnBrk="1" fontAlgn="base" latinLnBrk="0" hangingPunct="1">
              <a:lnSpc>
                <a:spcPct val="100000"/>
              </a:lnSpc>
              <a:spcBef>
                <a:spcPct val="20000"/>
              </a:spcBef>
              <a:spcAft>
                <a:spcPct val="0"/>
              </a:spcAft>
              <a:buClr>
                <a:schemeClr val="tx2">
                  <a:lumMod val="75000"/>
                </a:schemeClr>
              </a:buClr>
              <a:buSzPct val="65000"/>
              <a:buFont typeface="Wingdings" panose="05000000000000000000" pitchFamily="2" charset="2"/>
              <a:buChar char="q"/>
              <a:tabLst/>
              <a:defRPr/>
            </a:pPr>
            <a:r>
              <a:rPr kumimoji="0" lang="en-US" sz="2000" b="0" i="0" u="none" strike="noStrike" kern="0" cap="none" spc="0" normalizeH="0" baseline="0" noProof="0" dirty="0" smtClean="0">
                <a:ln>
                  <a:noFill/>
                </a:ln>
                <a:solidFill>
                  <a:srgbClr val="000000"/>
                </a:solidFill>
                <a:effectLst/>
                <a:uLnTx/>
                <a:uFillTx/>
                <a:latin typeface="Arial"/>
                <a:ea typeface="MS PGothic" panose="020B0600070205080204" pitchFamily="34" charset="-128"/>
              </a:rPr>
              <a:t>Evidence on Cost effectiveness of Screening programs</a:t>
            </a:r>
          </a:p>
          <a:p>
            <a:pPr lvl="4" eaLnBrk="1" hangingPunct="1">
              <a:buClr>
                <a:schemeClr val="tx2">
                  <a:lumMod val="75000"/>
                </a:schemeClr>
              </a:buClr>
              <a:buSzPct val="65000"/>
              <a:defRPr/>
            </a:pPr>
            <a:r>
              <a:rPr lang="en-US" sz="1800" kern="0" noProof="0" dirty="0" err="1" smtClean="0">
                <a:solidFill>
                  <a:srgbClr val="000000"/>
                </a:solidFill>
                <a:latin typeface="Arial"/>
              </a:rPr>
              <a:t>eGFR</a:t>
            </a:r>
            <a:r>
              <a:rPr lang="en-US" sz="1800" kern="0" noProof="0" dirty="0" smtClean="0">
                <a:solidFill>
                  <a:srgbClr val="000000"/>
                </a:solidFill>
                <a:latin typeface="Arial"/>
              </a:rPr>
              <a:t> reporting </a:t>
            </a:r>
          </a:p>
          <a:p>
            <a:pPr lvl="4" eaLnBrk="1" hangingPunct="1">
              <a:buClr>
                <a:schemeClr val="tx2">
                  <a:lumMod val="75000"/>
                </a:schemeClr>
              </a:buClr>
              <a:buSzPct val="65000"/>
              <a:defRPr/>
            </a:pPr>
            <a:r>
              <a:rPr kumimoji="0" lang="en-US" sz="1800" b="0" i="0" u="none" strike="noStrike" kern="0" cap="none" spc="0" normalizeH="0" baseline="0" dirty="0" smtClean="0">
                <a:ln>
                  <a:noFill/>
                </a:ln>
                <a:solidFill>
                  <a:srgbClr val="000000"/>
                </a:solidFill>
                <a:effectLst/>
                <a:uLnTx/>
                <a:uFillTx/>
                <a:latin typeface="Arial"/>
                <a:ea typeface="MS PGothic" panose="020B0600070205080204" pitchFamily="34" charset="-128"/>
              </a:rPr>
              <a:t>Albuminuria screening</a:t>
            </a:r>
            <a:endParaRPr lang="en-US" sz="1800" kern="0" dirty="0" smtClean="0">
              <a:solidFill>
                <a:srgbClr val="000000"/>
              </a:solidFill>
              <a:latin typeface="Arial"/>
            </a:endParaRPr>
          </a:p>
          <a:p>
            <a:pPr marL="669925" marR="0" lvl="1" indent="-325438" algn="l" defTabSz="914400" rtl="0" eaLnBrk="1" fontAlgn="base" latinLnBrk="0" hangingPunct="1">
              <a:lnSpc>
                <a:spcPct val="100000"/>
              </a:lnSpc>
              <a:spcBef>
                <a:spcPct val="20000"/>
              </a:spcBef>
              <a:spcAft>
                <a:spcPct val="0"/>
              </a:spcAft>
              <a:buClr>
                <a:srgbClr val="3B812F"/>
              </a:buClr>
              <a:buSzPct val="60000"/>
              <a:buFont typeface="Wingdings" panose="05000000000000000000" pitchFamily="2" charset="2"/>
              <a:buChar char="q"/>
              <a:tabLst/>
              <a:defRPr/>
            </a:pPr>
            <a:r>
              <a:rPr kumimoji="0" lang="en-US" sz="2200" b="0" i="0" u="none" strike="noStrike" kern="0" cap="none" spc="0" normalizeH="0" baseline="0" noProof="0" dirty="0" smtClean="0">
                <a:ln>
                  <a:noFill/>
                </a:ln>
                <a:solidFill>
                  <a:srgbClr val="000000"/>
                </a:solidFill>
                <a:effectLst/>
                <a:uLnTx/>
                <a:uFillTx/>
                <a:latin typeface="Arial"/>
                <a:ea typeface="MS PGothic" panose="020B0600070205080204" pitchFamily="34" charset="-128"/>
              </a:rPr>
              <a:t>Way Forward-Call for Action</a:t>
            </a:r>
          </a:p>
        </p:txBody>
      </p:sp>
    </p:spTree>
    <p:extLst>
      <p:ext uri="{BB962C8B-B14F-4D97-AF65-F5344CB8AC3E}">
        <p14:creationId xmlns:p14="http://schemas.microsoft.com/office/powerpoint/2010/main" val="6846682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242"/>
            <a:ext cx="6305550" cy="967050"/>
          </a:xfrm>
        </p:spPr>
        <p:txBody>
          <a:bodyPr/>
          <a:lstStyle/>
          <a:p>
            <a:r>
              <a:rPr lang="en-US" dirty="0">
                <a:solidFill>
                  <a:srgbClr val="203772"/>
                </a:solidFill>
              </a:rPr>
              <a:t>Automated </a:t>
            </a:r>
            <a:r>
              <a:rPr lang="en-US" dirty="0" err="1">
                <a:solidFill>
                  <a:srgbClr val="203772"/>
                </a:solidFill>
              </a:rPr>
              <a:t>eGFR</a:t>
            </a:r>
            <a:r>
              <a:rPr lang="en-US" dirty="0">
                <a:solidFill>
                  <a:srgbClr val="203772"/>
                </a:solidFill>
              </a:rPr>
              <a:t> screening</a:t>
            </a:r>
          </a:p>
        </p:txBody>
      </p:sp>
      <p:sp>
        <p:nvSpPr>
          <p:cNvPr id="4" name="Content Placeholder 2"/>
          <p:cNvSpPr>
            <a:spLocks noGrp="1"/>
          </p:cNvSpPr>
          <p:nvPr>
            <p:ph idx="1"/>
          </p:nvPr>
        </p:nvSpPr>
        <p:spPr>
          <a:xfrm>
            <a:off x="457200" y="2052874"/>
            <a:ext cx="8229600" cy="245575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342900" indent="-342900" eaLnBrk="0" hangingPunct="0">
              <a:buClr>
                <a:schemeClr val="accent1"/>
              </a:buClr>
              <a:buSzPct val="65000"/>
              <a:buFont typeface="Wingdings" panose="05000000000000000000" pitchFamily="2" charset="2"/>
              <a:buChar char="q"/>
            </a:pPr>
            <a:r>
              <a:rPr lang="en-US" sz="2800" kern="0" dirty="0">
                <a:ea typeface="ＭＳ Ｐゴシック" charset="0"/>
                <a:cs typeface="ＭＳ Ｐゴシック" charset="0"/>
              </a:rPr>
              <a:t>Increased referrals to nephrologists</a:t>
            </a:r>
            <a:r>
              <a:rPr lang="en-US" sz="2800" kern="0" dirty="0" smtClean="0">
                <a:ea typeface="ＭＳ Ｐゴシック" charset="0"/>
                <a:cs typeface="ＭＳ Ｐゴシック" charset="0"/>
              </a:rPr>
              <a:t>.</a:t>
            </a:r>
          </a:p>
          <a:p>
            <a:pPr eaLnBrk="0" hangingPunct="0">
              <a:buClr>
                <a:schemeClr val="accent1"/>
              </a:buClr>
              <a:buSzPct val="65000"/>
            </a:pPr>
            <a:r>
              <a:rPr lang="en-US" sz="2800" kern="0" dirty="0" smtClean="0">
                <a:ea typeface="ＭＳ Ｐゴシック" charset="0"/>
                <a:cs typeface="ＭＳ Ｐゴシック" charset="0"/>
              </a:rPr>
              <a:t> </a:t>
            </a:r>
            <a:endParaRPr lang="en-US" sz="2800" kern="0" dirty="0">
              <a:ea typeface="ＭＳ Ｐゴシック" charset="0"/>
              <a:cs typeface="ＭＳ Ｐゴシック" charset="0"/>
            </a:endParaRPr>
          </a:p>
          <a:p>
            <a:pPr marL="342900" indent="-342900" eaLnBrk="0" hangingPunct="0">
              <a:buClr>
                <a:schemeClr val="accent1"/>
              </a:buClr>
              <a:buSzPct val="65000"/>
              <a:buFont typeface="Wingdings" panose="05000000000000000000" pitchFamily="2" charset="2"/>
              <a:buChar char="q"/>
            </a:pPr>
            <a:r>
              <a:rPr lang="en-US" sz="2800" kern="0" dirty="0">
                <a:ea typeface="ＭＳ Ｐゴシック" charset="0"/>
                <a:cs typeface="ＭＳ Ｐゴシック" charset="0"/>
              </a:rPr>
              <a:t>Appropriate referrals. </a:t>
            </a:r>
            <a:endParaRPr lang="en-US" sz="2800" kern="0" dirty="0" smtClean="0">
              <a:ea typeface="ＭＳ Ｐゴシック" charset="0"/>
              <a:cs typeface="ＭＳ Ｐゴシック" charset="0"/>
            </a:endParaRPr>
          </a:p>
          <a:p>
            <a:pPr eaLnBrk="0" hangingPunct="0">
              <a:buClr>
                <a:schemeClr val="accent1"/>
              </a:buClr>
              <a:buSzPct val="65000"/>
            </a:pPr>
            <a:endParaRPr lang="en-US" sz="2800" kern="0" dirty="0">
              <a:ea typeface="ＭＳ Ｐゴシック" charset="0"/>
              <a:cs typeface="ＭＳ Ｐゴシック" charset="0"/>
            </a:endParaRPr>
          </a:p>
          <a:p>
            <a:pPr marL="342900" indent="-342900" eaLnBrk="0" hangingPunct="0">
              <a:buClr>
                <a:schemeClr val="accent1"/>
              </a:buClr>
              <a:buSzPct val="65000"/>
              <a:buFont typeface="Wingdings" panose="05000000000000000000" pitchFamily="2" charset="2"/>
              <a:buChar char="q"/>
            </a:pPr>
            <a:r>
              <a:rPr lang="en-US" sz="2800" kern="0" dirty="0">
                <a:ea typeface="ＭＳ Ｐゴシック" charset="0"/>
                <a:cs typeface="ＭＳ Ｐゴシック" charset="0"/>
              </a:rPr>
              <a:t>Better planned care</a:t>
            </a:r>
          </a:p>
        </p:txBody>
      </p:sp>
    </p:spTree>
    <p:extLst>
      <p:ext uri="{BB962C8B-B14F-4D97-AF65-F5344CB8AC3E}">
        <p14:creationId xmlns:p14="http://schemas.microsoft.com/office/powerpoint/2010/main" val="18875555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tx2"/>
                </a:solidFill>
              </a:rPr>
              <a:t>Screening for Proteinuria</a:t>
            </a:r>
            <a:r>
              <a:rPr lang="en-GB" dirty="0"/>
              <a:t/>
            </a:r>
            <a:br>
              <a:rPr lang="en-GB" dirty="0"/>
            </a:b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13" y="981075"/>
            <a:ext cx="5259387"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85206" y="5967460"/>
            <a:ext cx="4572000" cy="256545"/>
          </a:xfrm>
          <a:prstGeom prst="rect">
            <a:avLst/>
          </a:prstGeom>
        </p:spPr>
        <p:txBody>
          <a:bodyPr>
            <a:spAutoFit/>
          </a:bodyPr>
          <a:lstStyle/>
          <a:p>
            <a:pPr eaLnBrk="1">
              <a:lnSpc>
                <a:spcPct val="97000"/>
              </a:lnSpc>
              <a:buClr>
                <a:srgbClr val="000000"/>
              </a:buClr>
              <a:buSzPct val="45000"/>
              <a:buFont typeface="StarSymbol" charset="0"/>
              <a:buNone/>
            </a:pPr>
            <a:r>
              <a:rPr lang="en-GB" sz="1100" b="1" dirty="0" err="1">
                <a:solidFill>
                  <a:srgbClr val="000000"/>
                </a:solidFill>
              </a:rPr>
              <a:t>Boulware</a:t>
            </a:r>
            <a:r>
              <a:rPr lang="en-GB" sz="1100" b="1" dirty="0">
                <a:solidFill>
                  <a:srgbClr val="000000"/>
                </a:solidFill>
              </a:rPr>
              <a:t>, L. E. et al. JAMA 2003;290:3101-3114.</a:t>
            </a:r>
          </a:p>
        </p:txBody>
      </p:sp>
    </p:spTree>
    <p:extLst>
      <p:ext uri="{BB962C8B-B14F-4D97-AF65-F5344CB8AC3E}">
        <p14:creationId xmlns:p14="http://schemas.microsoft.com/office/powerpoint/2010/main" val="25554854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66642" cy="967050"/>
          </a:xfrm>
        </p:spPr>
        <p:txBody>
          <a:bodyPr/>
          <a:lstStyle/>
          <a:p>
            <a:r>
              <a:rPr lang="en-US" dirty="0">
                <a:solidFill>
                  <a:schemeClr val="tx2"/>
                </a:solidFill>
              </a:rPr>
              <a:t>Screening for Albuminuria (</a:t>
            </a:r>
            <a:r>
              <a:rPr lang="en-US" u="sng" dirty="0">
                <a:solidFill>
                  <a:schemeClr val="tx2"/>
                </a:solidFill>
              </a:rPr>
              <a:t>&gt;</a:t>
            </a:r>
            <a:r>
              <a:rPr lang="en-US" dirty="0">
                <a:solidFill>
                  <a:schemeClr val="tx2"/>
                </a:solidFill>
              </a:rPr>
              <a:t>30mg/d)</a:t>
            </a:r>
          </a:p>
        </p:txBody>
      </p:sp>
      <p:sp>
        <p:nvSpPr>
          <p:cNvPr id="7" name="Rectangle 3"/>
          <p:cNvSpPr txBox="1">
            <a:spLocks noChangeArrowheads="1"/>
          </p:cNvSpPr>
          <p:nvPr/>
        </p:nvSpPr>
        <p:spPr bwMode="auto">
          <a:xfrm>
            <a:off x="0" y="1243051"/>
            <a:ext cx="8872397"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defPPr>
              <a:defRPr lang="en-US"/>
            </a:defPPr>
            <a:lvl1pPr marL="342900" indent="-342900" eaLnBrk="0" hangingPunct="0">
              <a:spcBef>
                <a:spcPct val="20000"/>
              </a:spcBef>
              <a:buClr>
                <a:schemeClr val="accent1"/>
              </a:buClr>
              <a:buSzPct val="65000"/>
              <a:buFont typeface="Wingdings" panose="05000000000000000000" pitchFamily="2" charset="2"/>
              <a:buChar char="q"/>
              <a:defRPr sz="1800" kern="0">
                <a:latin typeface="+mn-lt"/>
                <a:ea typeface="ＭＳ Ｐゴシック" charset="0"/>
                <a:cs typeface="ＭＳ Ｐゴシック" charset="0"/>
              </a:defRPr>
            </a:lvl1pPr>
            <a:lvl2pPr marL="669925" lvl="1" indent="-325438" eaLnBrk="0" hangingPunct="0">
              <a:spcBef>
                <a:spcPct val="20000"/>
              </a:spcBef>
              <a:buClr>
                <a:schemeClr val="accent2"/>
              </a:buClr>
              <a:buSzPct val="60000"/>
              <a:buFont typeface="Wingdings" charset="0"/>
              <a:buChar char="q"/>
              <a:defRPr sz="1800" kern="0">
                <a:latin typeface="+mn-lt"/>
                <a:ea typeface="ＭＳ Ｐゴシック" charset="0"/>
              </a:defRPr>
            </a:lvl2pPr>
            <a:lvl3pPr marL="1022350" indent="-350838" eaLnBrk="0" hangingPunct="0">
              <a:spcBef>
                <a:spcPct val="20000"/>
              </a:spcBef>
              <a:buClr>
                <a:schemeClr val="accent1"/>
              </a:buClr>
              <a:buSzPct val="65000"/>
              <a:buFont typeface="Wingdings" panose="05000000000000000000" pitchFamily="2" charset="2"/>
              <a:buChar char="n"/>
              <a:defRPr sz="2200">
                <a:latin typeface="+mn-lt"/>
                <a:ea typeface="MS PGothic" panose="020B0600070205080204" pitchFamily="34" charset="-128"/>
              </a:defRPr>
            </a:lvl3pPr>
            <a:lvl4pPr marL="1339850" indent="-315913" eaLnBrk="0" hangingPunct="0">
              <a:spcBef>
                <a:spcPct val="20000"/>
              </a:spcBef>
              <a:buClr>
                <a:schemeClr val="accent2"/>
              </a:buClr>
              <a:buSzPct val="70000"/>
              <a:buFont typeface="Wingdings" panose="05000000000000000000" pitchFamily="2" charset="2"/>
              <a:buChar char="q"/>
              <a:defRPr sz="2000">
                <a:latin typeface="+mn-lt"/>
                <a:ea typeface="MS PGothic" panose="020B0600070205080204" pitchFamily="34" charset="-128"/>
              </a:defRPr>
            </a:lvl4pPr>
            <a:lvl5pPr marL="1681163" indent="-339725" eaLnBrk="0" hangingPunct="0">
              <a:spcBef>
                <a:spcPct val="20000"/>
              </a:spcBef>
              <a:buClr>
                <a:schemeClr val="accent1"/>
              </a:buClr>
              <a:buSzPct val="75000"/>
              <a:buFont typeface="Wingdings" panose="05000000000000000000" pitchFamily="2" charset="2"/>
              <a:buChar char="§"/>
              <a:defRPr sz="2000">
                <a:latin typeface="+mn-lt"/>
                <a:ea typeface="MS PGothic" panose="020B0600070205080204" pitchFamily="34" charset="-128"/>
              </a:defRPr>
            </a:lvl5pPr>
            <a:lvl6pPr marL="2138363" indent="-339725" fontAlgn="base">
              <a:spcBef>
                <a:spcPct val="20000"/>
              </a:spcBef>
              <a:spcAft>
                <a:spcPct val="0"/>
              </a:spcAft>
              <a:buClr>
                <a:schemeClr val="accent1"/>
              </a:buClr>
              <a:buSzPct val="75000"/>
              <a:buFont typeface="Wingdings" pitchFamily="2" charset="2"/>
              <a:buChar char="§"/>
              <a:defRPr sz="2000">
                <a:latin typeface="+mn-lt"/>
              </a:defRPr>
            </a:lvl6pPr>
            <a:lvl7pPr marL="2595563" indent="-339725" fontAlgn="base">
              <a:spcBef>
                <a:spcPct val="20000"/>
              </a:spcBef>
              <a:spcAft>
                <a:spcPct val="0"/>
              </a:spcAft>
              <a:buClr>
                <a:schemeClr val="accent1"/>
              </a:buClr>
              <a:buSzPct val="75000"/>
              <a:buFont typeface="Wingdings" pitchFamily="2" charset="2"/>
              <a:buChar char="§"/>
              <a:defRPr sz="2000">
                <a:latin typeface="+mn-lt"/>
              </a:defRPr>
            </a:lvl7pPr>
            <a:lvl8pPr marL="3052763" indent="-339725" fontAlgn="base">
              <a:spcBef>
                <a:spcPct val="20000"/>
              </a:spcBef>
              <a:spcAft>
                <a:spcPct val="0"/>
              </a:spcAft>
              <a:buClr>
                <a:schemeClr val="accent1"/>
              </a:buClr>
              <a:buSzPct val="75000"/>
              <a:buFont typeface="Wingdings" pitchFamily="2" charset="2"/>
              <a:buChar char="§"/>
              <a:defRPr sz="2000">
                <a:latin typeface="+mn-lt"/>
              </a:defRPr>
            </a:lvl8pPr>
            <a:lvl9pPr marL="3509963" indent="-339725" fontAlgn="base">
              <a:spcBef>
                <a:spcPct val="20000"/>
              </a:spcBef>
              <a:spcAft>
                <a:spcPct val="0"/>
              </a:spcAft>
              <a:buClr>
                <a:schemeClr val="accent1"/>
              </a:buClr>
              <a:buSzPct val="75000"/>
              <a:buFont typeface="Wingdings" pitchFamily="2" charset="2"/>
              <a:buChar char="§"/>
              <a:defRPr sz="2000">
                <a:latin typeface="+mn-lt"/>
              </a:defRPr>
            </a:lvl9pPr>
          </a:lstStyle>
          <a:p>
            <a:pPr lvl="2">
              <a:buFont typeface="Wingdings" panose="05000000000000000000" pitchFamily="2" charset="2"/>
              <a:buChar char="q"/>
            </a:pPr>
            <a:r>
              <a:rPr lang="en-US" dirty="0"/>
              <a:t>General population</a:t>
            </a:r>
            <a:r>
              <a:rPr lang="en-US" dirty="0" smtClean="0"/>
              <a:t>:</a:t>
            </a:r>
          </a:p>
          <a:p>
            <a:pPr marL="671512" lvl="2" indent="0">
              <a:buNone/>
            </a:pPr>
            <a:endParaRPr lang="en-US" dirty="0"/>
          </a:p>
          <a:p>
            <a:pPr lvl="3"/>
            <a:r>
              <a:rPr lang="en-US" dirty="0"/>
              <a:t> PREVEND Successful in Netherlands- CE when Rx at UEA &gt;50 mg/day &lt;20,000 Euro/LYG (</a:t>
            </a:r>
            <a:r>
              <a:rPr lang="en-US" dirty="0" err="1"/>
              <a:t>Attohbari</a:t>
            </a:r>
            <a:r>
              <a:rPr lang="en-US" dirty="0"/>
              <a:t> et al. </a:t>
            </a:r>
            <a:r>
              <a:rPr lang="en-US" dirty="0" err="1"/>
              <a:t>Clin</a:t>
            </a:r>
            <a:r>
              <a:rPr lang="en-US" dirty="0"/>
              <a:t> Therapeutics 2006)</a:t>
            </a:r>
          </a:p>
          <a:p>
            <a:pPr lvl="4"/>
            <a:r>
              <a:rPr lang="en-US" dirty="0"/>
              <a:t>Accounted for CVD risk  and kidney disease progression</a:t>
            </a:r>
          </a:p>
          <a:p>
            <a:pPr lvl="3"/>
            <a:r>
              <a:rPr lang="en-US" dirty="0"/>
              <a:t>Needs evaluation in other </a:t>
            </a:r>
            <a:r>
              <a:rPr lang="en-US" dirty="0" smtClean="0"/>
              <a:t>settings</a:t>
            </a:r>
          </a:p>
          <a:p>
            <a:pPr marL="1023937" lvl="3" indent="0">
              <a:buNone/>
            </a:pPr>
            <a:endParaRPr lang="en-US" dirty="0"/>
          </a:p>
          <a:p>
            <a:pPr lvl="2">
              <a:buFont typeface="Wingdings" panose="05000000000000000000" pitchFamily="2" charset="2"/>
              <a:buChar char="q"/>
            </a:pPr>
            <a:r>
              <a:rPr lang="en-US" dirty="0"/>
              <a:t>High risk population</a:t>
            </a:r>
            <a:r>
              <a:rPr lang="en-US" dirty="0" smtClean="0"/>
              <a:t>:</a:t>
            </a:r>
          </a:p>
          <a:p>
            <a:pPr marL="671512" lvl="2" indent="0">
              <a:buNone/>
            </a:pPr>
            <a:endParaRPr lang="en-US" dirty="0"/>
          </a:p>
          <a:p>
            <a:pPr lvl="3"/>
            <a:r>
              <a:rPr lang="en-US" dirty="0"/>
              <a:t>Rx with ACEI in diabetics without screening may be of value (Golan et al. Ann Intern Med. 1999;131:660-7). </a:t>
            </a:r>
          </a:p>
          <a:p>
            <a:pPr lvl="3"/>
            <a:r>
              <a:rPr lang="en-US" dirty="0"/>
              <a:t>Screening and Rx with ARB $20 011 per QALY gained for screening and optimized treatment versus no screening (Palmer AJ NDT 2008)</a:t>
            </a:r>
          </a:p>
          <a:p>
            <a:pPr lvl="3"/>
            <a:r>
              <a:rPr lang="en-US" dirty="0"/>
              <a:t>Screening and optimal Rx with RAAS CE in European settings (Palmer AJ, </a:t>
            </a:r>
            <a:r>
              <a:rPr lang="en-US" dirty="0" err="1"/>
              <a:t>diab</a:t>
            </a:r>
            <a:r>
              <a:rPr lang="en-US" dirty="0"/>
              <a:t> Med 2006)</a:t>
            </a:r>
          </a:p>
          <a:p>
            <a:pPr lvl="3"/>
            <a:r>
              <a:rPr lang="en-US" dirty="0"/>
              <a:t>Needs evaluation in developing countries. </a:t>
            </a:r>
          </a:p>
          <a:p>
            <a:pPr lvl="3"/>
            <a:r>
              <a:rPr lang="en-US" dirty="0"/>
              <a:t>ACR good screening tool  (Jafar T, NDT 2007)</a:t>
            </a:r>
          </a:p>
          <a:p>
            <a:pPr lvl="3"/>
            <a:r>
              <a:rPr lang="en-US" dirty="0"/>
              <a:t>28% of diabetics and 19% of hypertensive aged 40+ in Pakistan screen positive for MA (Jafar NDT 2009)</a:t>
            </a:r>
          </a:p>
        </p:txBody>
      </p:sp>
    </p:spTree>
    <p:extLst>
      <p:ext uri="{BB962C8B-B14F-4D97-AF65-F5344CB8AC3E}">
        <p14:creationId xmlns:p14="http://schemas.microsoft.com/office/powerpoint/2010/main" val="20715903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2456"/>
            <a:ext cx="7745240" cy="967050"/>
          </a:xfrm>
        </p:spPr>
        <p:txBody>
          <a:bodyPr/>
          <a:lstStyle/>
          <a:p>
            <a:r>
              <a:rPr lang="en-US" dirty="0">
                <a:solidFill>
                  <a:srgbClr val="203772"/>
                </a:solidFill>
              </a:rPr>
              <a:t>CKD Prevention Country Specific Initiatives</a:t>
            </a:r>
          </a:p>
        </p:txBody>
      </p:sp>
      <p:sp>
        <p:nvSpPr>
          <p:cNvPr id="7" name="Rectangle 3"/>
          <p:cNvSpPr txBox="1">
            <a:spLocks noChangeArrowheads="1"/>
          </p:cNvSpPr>
          <p:nvPr/>
        </p:nvSpPr>
        <p:spPr bwMode="auto">
          <a:xfrm>
            <a:off x="457200" y="1559923"/>
            <a:ext cx="8229600" cy="4235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defPPr>
              <a:defRPr lang="en-US"/>
            </a:defPPr>
            <a:lvl1pPr marL="342900" indent="-342900" eaLnBrk="0" hangingPunct="0">
              <a:spcBef>
                <a:spcPct val="20000"/>
              </a:spcBef>
              <a:buClr>
                <a:schemeClr val="accent1"/>
              </a:buClr>
              <a:buSzPct val="65000"/>
              <a:buFont typeface="Wingdings" panose="05000000000000000000" pitchFamily="2" charset="2"/>
              <a:buChar char="q"/>
              <a:defRPr sz="1800" kern="0">
                <a:latin typeface="+mn-lt"/>
                <a:ea typeface="ＭＳ Ｐゴシック" charset="0"/>
                <a:cs typeface="ＭＳ Ｐゴシック" charset="0"/>
              </a:defRPr>
            </a:lvl1pPr>
            <a:lvl2pPr marL="669925" lvl="1" indent="-325438" eaLnBrk="0" hangingPunct="0">
              <a:spcBef>
                <a:spcPct val="20000"/>
              </a:spcBef>
              <a:buClr>
                <a:schemeClr val="accent2"/>
              </a:buClr>
              <a:buSzPct val="60000"/>
              <a:buFont typeface="Wingdings" charset="0"/>
              <a:buChar char="q"/>
              <a:defRPr sz="1800" kern="0">
                <a:latin typeface="+mn-lt"/>
                <a:ea typeface="ＭＳ Ｐゴシック" charset="0"/>
              </a:defRPr>
            </a:lvl2pPr>
            <a:lvl3pPr marL="1022350" lvl="2" indent="-350838" eaLnBrk="0" hangingPunct="0">
              <a:spcBef>
                <a:spcPct val="20000"/>
              </a:spcBef>
              <a:buClr>
                <a:schemeClr val="accent1"/>
              </a:buClr>
              <a:buSzPct val="65000"/>
              <a:buFont typeface="Wingdings" panose="05000000000000000000" pitchFamily="2" charset="2"/>
              <a:buChar char="q"/>
              <a:defRPr sz="2200">
                <a:latin typeface="+mn-lt"/>
                <a:ea typeface="MS PGothic" panose="020B0600070205080204" pitchFamily="34" charset="-128"/>
              </a:defRPr>
            </a:lvl3pPr>
            <a:lvl4pPr marL="1339850" lvl="3" indent="-315913" eaLnBrk="0" hangingPunct="0">
              <a:spcBef>
                <a:spcPct val="20000"/>
              </a:spcBef>
              <a:buClr>
                <a:schemeClr val="accent2"/>
              </a:buClr>
              <a:buSzPct val="70000"/>
              <a:buFont typeface="Wingdings" panose="05000000000000000000" pitchFamily="2" charset="2"/>
              <a:buChar char="q"/>
              <a:defRPr sz="2000">
                <a:latin typeface="+mn-lt"/>
                <a:ea typeface="MS PGothic" panose="020B0600070205080204" pitchFamily="34" charset="-128"/>
              </a:defRPr>
            </a:lvl4pPr>
            <a:lvl5pPr marL="1681163" lvl="4" indent="-339725" eaLnBrk="0" hangingPunct="0">
              <a:spcBef>
                <a:spcPct val="20000"/>
              </a:spcBef>
              <a:buClr>
                <a:schemeClr val="accent1"/>
              </a:buClr>
              <a:buSzPct val="75000"/>
              <a:buFont typeface="Wingdings" panose="05000000000000000000" pitchFamily="2" charset="2"/>
              <a:buChar char="§"/>
              <a:defRPr sz="2000">
                <a:latin typeface="+mn-lt"/>
                <a:ea typeface="MS PGothic" panose="020B0600070205080204" pitchFamily="34" charset="-128"/>
              </a:defRPr>
            </a:lvl5pPr>
            <a:lvl6pPr marL="2138363" indent="-339725" fontAlgn="base">
              <a:spcBef>
                <a:spcPct val="20000"/>
              </a:spcBef>
              <a:spcAft>
                <a:spcPct val="0"/>
              </a:spcAft>
              <a:buClr>
                <a:schemeClr val="accent1"/>
              </a:buClr>
              <a:buSzPct val="75000"/>
              <a:buFont typeface="Wingdings" pitchFamily="2" charset="2"/>
              <a:buChar char="§"/>
              <a:defRPr sz="2000">
                <a:latin typeface="+mn-lt"/>
              </a:defRPr>
            </a:lvl6pPr>
            <a:lvl7pPr marL="2595563" indent="-339725" fontAlgn="base">
              <a:spcBef>
                <a:spcPct val="20000"/>
              </a:spcBef>
              <a:spcAft>
                <a:spcPct val="0"/>
              </a:spcAft>
              <a:buClr>
                <a:schemeClr val="accent1"/>
              </a:buClr>
              <a:buSzPct val="75000"/>
              <a:buFont typeface="Wingdings" pitchFamily="2" charset="2"/>
              <a:buChar char="§"/>
              <a:defRPr sz="2000">
                <a:latin typeface="+mn-lt"/>
              </a:defRPr>
            </a:lvl7pPr>
            <a:lvl8pPr marL="3052763" indent="-339725" fontAlgn="base">
              <a:spcBef>
                <a:spcPct val="20000"/>
              </a:spcBef>
              <a:spcAft>
                <a:spcPct val="0"/>
              </a:spcAft>
              <a:buClr>
                <a:schemeClr val="accent1"/>
              </a:buClr>
              <a:buSzPct val="75000"/>
              <a:buFont typeface="Wingdings" pitchFamily="2" charset="2"/>
              <a:buChar char="§"/>
              <a:defRPr sz="2000">
                <a:latin typeface="+mn-lt"/>
              </a:defRPr>
            </a:lvl8pPr>
            <a:lvl9pPr marL="3509963" indent="-339725" fontAlgn="base">
              <a:spcBef>
                <a:spcPct val="20000"/>
              </a:spcBef>
              <a:spcAft>
                <a:spcPct val="0"/>
              </a:spcAft>
              <a:buClr>
                <a:schemeClr val="accent1"/>
              </a:buClr>
              <a:buSzPct val="75000"/>
              <a:buFont typeface="Wingdings" pitchFamily="2" charset="2"/>
              <a:buChar char="§"/>
              <a:defRPr sz="2000">
                <a:latin typeface="+mn-lt"/>
              </a:defRPr>
            </a:lvl9pPr>
          </a:lstStyle>
          <a:p>
            <a:r>
              <a:rPr lang="en-US" dirty="0"/>
              <a:t>Kidney Early Evaluation Program (KEEP)  United States (NKF) (selective screening</a:t>
            </a:r>
            <a:r>
              <a:rPr lang="en-US" dirty="0" smtClean="0"/>
              <a:t>)</a:t>
            </a:r>
          </a:p>
          <a:p>
            <a:pPr marL="0" indent="0">
              <a:buNone/>
            </a:pPr>
            <a:endParaRPr lang="en-US" dirty="0"/>
          </a:p>
          <a:p>
            <a:r>
              <a:rPr lang="en-US" dirty="0"/>
              <a:t>Netherlands (mass screening</a:t>
            </a:r>
            <a:r>
              <a:rPr lang="en-US" dirty="0" smtClean="0"/>
              <a:t>)</a:t>
            </a:r>
          </a:p>
          <a:p>
            <a:pPr marL="0" indent="0">
              <a:buNone/>
            </a:pPr>
            <a:endParaRPr lang="en-US" dirty="0"/>
          </a:p>
          <a:p>
            <a:r>
              <a:rPr lang="en-US" dirty="0"/>
              <a:t>Singapore (NKF-S) (mass screening</a:t>
            </a:r>
            <a:r>
              <a:rPr lang="en-US" dirty="0" smtClean="0"/>
              <a:t>)</a:t>
            </a:r>
          </a:p>
          <a:p>
            <a:pPr marL="0" indent="0">
              <a:buNone/>
            </a:pPr>
            <a:endParaRPr lang="en-US" dirty="0"/>
          </a:p>
          <a:p>
            <a:r>
              <a:rPr lang="en-US" dirty="0"/>
              <a:t>Hong Kong (SHARE-mass screening</a:t>
            </a:r>
            <a:r>
              <a:rPr lang="en-US" dirty="0" smtClean="0"/>
              <a:t>)</a:t>
            </a:r>
          </a:p>
          <a:p>
            <a:pPr marL="0" indent="0">
              <a:buNone/>
            </a:pPr>
            <a:endParaRPr lang="en-US" dirty="0"/>
          </a:p>
          <a:p>
            <a:r>
              <a:rPr lang="en-US" dirty="0"/>
              <a:t>Japan (employer) (mass screening</a:t>
            </a:r>
            <a:r>
              <a:rPr lang="en-US" dirty="0" smtClean="0"/>
              <a:t>)</a:t>
            </a:r>
          </a:p>
          <a:p>
            <a:pPr marL="0" indent="0">
              <a:buNone/>
            </a:pPr>
            <a:endParaRPr lang="en-US" dirty="0"/>
          </a:p>
          <a:p>
            <a:r>
              <a:rPr lang="en-US" dirty="0"/>
              <a:t>Bolivia (Mario </a:t>
            </a:r>
            <a:r>
              <a:rPr lang="en-US" dirty="0" err="1"/>
              <a:t>Negri</a:t>
            </a:r>
            <a:r>
              <a:rPr lang="en-US" dirty="0"/>
              <a:t> Institute) mass screening at level-I health </a:t>
            </a:r>
            <a:r>
              <a:rPr lang="en-US" dirty="0" smtClean="0"/>
              <a:t>facility</a:t>
            </a:r>
          </a:p>
          <a:p>
            <a:pPr marL="0" indent="0">
              <a:buNone/>
            </a:pPr>
            <a:endParaRPr lang="en-US" dirty="0"/>
          </a:p>
          <a:p>
            <a:r>
              <a:rPr lang="en-US" dirty="0"/>
              <a:t>Kidney Help Trust (India) (mass screening)</a:t>
            </a:r>
          </a:p>
        </p:txBody>
      </p:sp>
    </p:spTree>
    <p:extLst>
      <p:ext uri="{BB962C8B-B14F-4D97-AF65-F5344CB8AC3E}">
        <p14:creationId xmlns:p14="http://schemas.microsoft.com/office/powerpoint/2010/main" val="35500071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38013"/>
            <a:ext cx="6468701" cy="967050"/>
          </a:xfrm>
        </p:spPr>
        <p:txBody>
          <a:bodyPr/>
          <a:lstStyle/>
          <a:p>
            <a:r>
              <a:rPr lang="en-US" dirty="0">
                <a:solidFill>
                  <a:srgbClr val="203772"/>
                </a:solidFill>
              </a:rPr>
              <a:t>Problems with High Risk Screening for CKD in Developing Countries</a:t>
            </a:r>
          </a:p>
        </p:txBody>
      </p:sp>
      <p:sp>
        <p:nvSpPr>
          <p:cNvPr id="5" name="Rectangle 3"/>
          <p:cNvSpPr txBox="1">
            <a:spLocks noChangeArrowheads="1"/>
          </p:cNvSpPr>
          <p:nvPr/>
        </p:nvSpPr>
        <p:spPr bwMode="auto">
          <a:xfrm>
            <a:off x="457200" y="1518719"/>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342900" indent="-342900" eaLnBrk="0" hangingPunct="0">
              <a:spcBef>
                <a:spcPct val="20000"/>
              </a:spcBef>
              <a:buClr>
                <a:schemeClr val="accent1"/>
              </a:buClr>
              <a:buSzPct val="65000"/>
              <a:buFont typeface="Wingdings" panose="05000000000000000000" pitchFamily="2" charset="2"/>
              <a:buChar char="q"/>
              <a:defRPr sz="1800" kern="0">
                <a:latin typeface="+mn-lt"/>
                <a:ea typeface="ＭＳ Ｐゴシック" charset="0"/>
                <a:cs typeface="ＭＳ Ｐゴシック" charset="0"/>
              </a:defRPr>
            </a:lvl1pPr>
            <a:lvl2pPr marL="669925" lvl="1" indent="-325438" eaLnBrk="0" hangingPunct="0">
              <a:spcBef>
                <a:spcPct val="20000"/>
              </a:spcBef>
              <a:buClr>
                <a:schemeClr val="accent2"/>
              </a:buClr>
              <a:buSzPct val="60000"/>
              <a:buFont typeface="Wingdings" charset="0"/>
              <a:buChar char="q"/>
              <a:defRPr sz="1800" kern="0">
                <a:latin typeface="+mn-lt"/>
                <a:ea typeface="ＭＳ Ｐゴシック" charset="0"/>
              </a:defRPr>
            </a:lvl2pPr>
            <a:lvl3pPr marL="1022350" lvl="2" indent="-350838" eaLnBrk="0" hangingPunct="0">
              <a:spcBef>
                <a:spcPct val="20000"/>
              </a:spcBef>
              <a:buClr>
                <a:schemeClr val="accent1"/>
              </a:buClr>
              <a:buSzPct val="65000"/>
              <a:buFont typeface="Wingdings" panose="05000000000000000000" pitchFamily="2" charset="2"/>
              <a:buChar char="q"/>
              <a:defRPr sz="2200">
                <a:latin typeface="+mn-lt"/>
                <a:ea typeface="MS PGothic" panose="020B0600070205080204" pitchFamily="34" charset="-128"/>
              </a:defRPr>
            </a:lvl3pPr>
            <a:lvl4pPr marL="1339850" lvl="3" indent="-315913" eaLnBrk="0" hangingPunct="0">
              <a:spcBef>
                <a:spcPct val="20000"/>
              </a:spcBef>
              <a:buClr>
                <a:schemeClr val="accent2"/>
              </a:buClr>
              <a:buSzPct val="70000"/>
              <a:buFont typeface="Wingdings" panose="05000000000000000000" pitchFamily="2" charset="2"/>
              <a:buChar char="q"/>
              <a:defRPr sz="2000">
                <a:latin typeface="+mn-lt"/>
                <a:ea typeface="MS PGothic" panose="020B0600070205080204" pitchFamily="34" charset="-128"/>
              </a:defRPr>
            </a:lvl4pPr>
            <a:lvl5pPr marL="1681163" lvl="4" indent="-339725" eaLnBrk="0" hangingPunct="0">
              <a:spcBef>
                <a:spcPct val="20000"/>
              </a:spcBef>
              <a:buClr>
                <a:schemeClr val="accent1"/>
              </a:buClr>
              <a:buSzPct val="75000"/>
              <a:buFont typeface="Wingdings" panose="05000000000000000000" pitchFamily="2" charset="2"/>
              <a:buChar char="§"/>
              <a:defRPr sz="2000">
                <a:latin typeface="+mn-lt"/>
                <a:ea typeface="MS PGothic" panose="020B0600070205080204" pitchFamily="34" charset="-128"/>
              </a:defRPr>
            </a:lvl5pPr>
            <a:lvl6pPr marL="2138363" indent="-339725" fontAlgn="base">
              <a:spcBef>
                <a:spcPct val="20000"/>
              </a:spcBef>
              <a:spcAft>
                <a:spcPct val="0"/>
              </a:spcAft>
              <a:buClr>
                <a:schemeClr val="accent1"/>
              </a:buClr>
              <a:buSzPct val="75000"/>
              <a:buFont typeface="Wingdings" pitchFamily="2" charset="2"/>
              <a:buChar char="§"/>
              <a:defRPr sz="2000">
                <a:latin typeface="+mn-lt"/>
              </a:defRPr>
            </a:lvl6pPr>
            <a:lvl7pPr marL="2595563" indent="-339725" fontAlgn="base">
              <a:spcBef>
                <a:spcPct val="20000"/>
              </a:spcBef>
              <a:spcAft>
                <a:spcPct val="0"/>
              </a:spcAft>
              <a:buClr>
                <a:schemeClr val="accent1"/>
              </a:buClr>
              <a:buSzPct val="75000"/>
              <a:buFont typeface="Wingdings" pitchFamily="2" charset="2"/>
              <a:buChar char="§"/>
              <a:defRPr sz="2000">
                <a:latin typeface="+mn-lt"/>
              </a:defRPr>
            </a:lvl7pPr>
            <a:lvl8pPr marL="3052763" indent="-339725" fontAlgn="base">
              <a:spcBef>
                <a:spcPct val="20000"/>
              </a:spcBef>
              <a:spcAft>
                <a:spcPct val="0"/>
              </a:spcAft>
              <a:buClr>
                <a:schemeClr val="accent1"/>
              </a:buClr>
              <a:buSzPct val="75000"/>
              <a:buFont typeface="Wingdings" pitchFamily="2" charset="2"/>
              <a:buChar char="§"/>
              <a:defRPr sz="2000">
                <a:latin typeface="+mn-lt"/>
              </a:defRPr>
            </a:lvl8pPr>
            <a:lvl9pPr marL="3509963" indent="-339725" fontAlgn="base">
              <a:spcBef>
                <a:spcPct val="20000"/>
              </a:spcBef>
              <a:spcAft>
                <a:spcPct val="0"/>
              </a:spcAft>
              <a:buClr>
                <a:schemeClr val="accent1"/>
              </a:buClr>
              <a:buSzPct val="75000"/>
              <a:buFont typeface="Wingdings" pitchFamily="2" charset="2"/>
              <a:buChar char="§"/>
              <a:defRPr sz="2000">
                <a:latin typeface="+mn-lt"/>
              </a:defRPr>
            </a:lvl9pPr>
          </a:lstStyle>
          <a:p>
            <a:r>
              <a:rPr lang="en-US" sz="2400" dirty="0"/>
              <a:t>High rates of:</a:t>
            </a:r>
          </a:p>
          <a:p>
            <a:r>
              <a:rPr lang="en-US" sz="2400" dirty="0"/>
              <a:t>Undetected/Unaware Hypertension </a:t>
            </a:r>
          </a:p>
          <a:p>
            <a:pPr lvl="2">
              <a:buClr>
                <a:schemeClr val="tx2">
                  <a:lumMod val="75000"/>
                </a:schemeClr>
              </a:buClr>
            </a:pPr>
            <a:r>
              <a:rPr lang="en-US" sz="2000" dirty="0"/>
              <a:t>70% in Pakistan</a:t>
            </a:r>
          </a:p>
          <a:p>
            <a:pPr lvl="2">
              <a:buClr>
                <a:schemeClr val="tx2">
                  <a:lumMod val="75000"/>
                </a:schemeClr>
              </a:buClr>
            </a:pPr>
            <a:r>
              <a:rPr lang="en-US" sz="2000" dirty="0" smtClean="0"/>
              <a:t>86 </a:t>
            </a:r>
            <a:r>
              <a:rPr lang="en-US" sz="2000" dirty="0"/>
              <a:t>% in rural and 64% in urban China</a:t>
            </a:r>
          </a:p>
          <a:p>
            <a:pPr lvl="2">
              <a:buClr>
                <a:schemeClr val="tx2">
                  <a:lumMod val="75000"/>
                </a:schemeClr>
              </a:buClr>
            </a:pPr>
            <a:r>
              <a:rPr lang="en-US" sz="2000" dirty="0" smtClean="0"/>
              <a:t>81 </a:t>
            </a:r>
            <a:r>
              <a:rPr lang="en-US" sz="2000" dirty="0"/>
              <a:t>% in rural India</a:t>
            </a:r>
          </a:p>
          <a:p>
            <a:r>
              <a:rPr lang="en-US" sz="2400" dirty="0"/>
              <a:t>Undetected/Unaware Diabetes</a:t>
            </a:r>
          </a:p>
          <a:p>
            <a:pPr lvl="2">
              <a:buClr>
                <a:schemeClr val="tx2">
                  <a:lumMod val="75000"/>
                </a:schemeClr>
              </a:buClr>
            </a:pPr>
            <a:r>
              <a:rPr lang="en-US" sz="2000" dirty="0"/>
              <a:t>50% in Pakistan</a:t>
            </a:r>
          </a:p>
          <a:p>
            <a:pPr lvl="2">
              <a:buClr>
                <a:schemeClr val="tx2">
                  <a:lumMod val="75000"/>
                </a:schemeClr>
              </a:buClr>
            </a:pPr>
            <a:r>
              <a:rPr lang="en-US" sz="2000" dirty="0"/>
              <a:t>60-70% in China</a:t>
            </a:r>
          </a:p>
          <a:p>
            <a:pPr lvl="1"/>
            <a:endParaRPr lang="en-US" dirty="0"/>
          </a:p>
          <a:p>
            <a:r>
              <a:rPr lang="en-US" sz="2400" dirty="0"/>
              <a:t>First step for screening program for CKD would be screening for hypertension and diabetes</a:t>
            </a:r>
          </a:p>
        </p:txBody>
      </p:sp>
    </p:spTree>
    <p:extLst>
      <p:ext uri="{BB962C8B-B14F-4D97-AF65-F5344CB8AC3E}">
        <p14:creationId xmlns:p14="http://schemas.microsoft.com/office/powerpoint/2010/main" val="1121943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93" y="500975"/>
            <a:ext cx="6305550" cy="96705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rgbClr val="203772"/>
                </a:solidFill>
              </a:rPr>
              <a:t>Donor funding for NCDs</a:t>
            </a:r>
          </a:p>
        </p:txBody>
      </p:sp>
      <p:sp>
        <p:nvSpPr>
          <p:cNvPr id="4" name="Content Placeholder 2"/>
          <p:cNvSpPr txBox="1">
            <a:spLocks/>
          </p:cNvSpPr>
          <p:nvPr/>
        </p:nvSpPr>
        <p:spPr bwMode="auto">
          <a:xfrm>
            <a:off x="305445" y="1892268"/>
            <a:ext cx="8610600" cy="2788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342900" indent="-342900" eaLnBrk="0" hangingPunct="0">
              <a:spcBef>
                <a:spcPct val="20000"/>
              </a:spcBef>
              <a:buClr>
                <a:schemeClr val="accent1"/>
              </a:buClr>
              <a:buSzPct val="65000"/>
              <a:buFont typeface="Wingdings" panose="05000000000000000000" pitchFamily="2" charset="2"/>
              <a:buChar char="q"/>
              <a:defRPr sz="1800" kern="0">
                <a:latin typeface="+mn-lt"/>
                <a:ea typeface="ＭＳ Ｐゴシック" charset="0"/>
                <a:cs typeface="ＭＳ Ｐゴシック" charset="0"/>
              </a:defRPr>
            </a:lvl1pPr>
            <a:lvl2pPr marL="669925" lvl="1" indent="-325438" eaLnBrk="0" hangingPunct="0">
              <a:spcBef>
                <a:spcPct val="20000"/>
              </a:spcBef>
              <a:buClr>
                <a:schemeClr val="accent2"/>
              </a:buClr>
              <a:buSzPct val="60000"/>
              <a:buFont typeface="Wingdings" charset="0"/>
              <a:buChar char="q"/>
              <a:defRPr sz="1800" kern="0">
                <a:latin typeface="+mn-lt"/>
                <a:ea typeface="ＭＳ Ｐゴシック" charset="0"/>
              </a:defRPr>
            </a:lvl2pPr>
            <a:lvl3pPr marL="1022350" lvl="2" indent="-350838" eaLnBrk="0" hangingPunct="0">
              <a:spcBef>
                <a:spcPct val="20000"/>
              </a:spcBef>
              <a:buClr>
                <a:schemeClr val="accent1"/>
              </a:buClr>
              <a:buSzPct val="65000"/>
              <a:buFont typeface="Wingdings" panose="05000000000000000000" pitchFamily="2" charset="2"/>
              <a:buChar char="q"/>
              <a:defRPr sz="2200">
                <a:latin typeface="+mn-lt"/>
                <a:ea typeface="MS PGothic" panose="020B0600070205080204" pitchFamily="34" charset="-128"/>
              </a:defRPr>
            </a:lvl3pPr>
            <a:lvl4pPr marL="1339850" lvl="3" indent="-315913" eaLnBrk="0" hangingPunct="0">
              <a:spcBef>
                <a:spcPct val="20000"/>
              </a:spcBef>
              <a:buClr>
                <a:schemeClr val="accent2"/>
              </a:buClr>
              <a:buSzPct val="70000"/>
              <a:buFont typeface="Wingdings" panose="05000000000000000000" pitchFamily="2" charset="2"/>
              <a:buChar char="q"/>
              <a:defRPr sz="2000">
                <a:latin typeface="+mn-lt"/>
                <a:ea typeface="MS PGothic" panose="020B0600070205080204" pitchFamily="34" charset="-128"/>
              </a:defRPr>
            </a:lvl4pPr>
            <a:lvl5pPr marL="1681163" lvl="4" indent="-339725" eaLnBrk="0" hangingPunct="0">
              <a:spcBef>
                <a:spcPct val="20000"/>
              </a:spcBef>
              <a:buClr>
                <a:schemeClr val="accent1"/>
              </a:buClr>
              <a:buSzPct val="75000"/>
              <a:buFont typeface="Wingdings" panose="05000000000000000000" pitchFamily="2" charset="2"/>
              <a:buChar char="§"/>
              <a:defRPr sz="2000">
                <a:latin typeface="+mn-lt"/>
                <a:ea typeface="MS PGothic" panose="020B0600070205080204" pitchFamily="34" charset="-128"/>
              </a:defRPr>
            </a:lvl5pPr>
            <a:lvl6pPr marL="2138363" indent="-339725" fontAlgn="base">
              <a:spcBef>
                <a:spcPct val="20000"/>
              </a:spcBef>
              <a:spcAft>
                <a:spcPct val="0"/>
              </a:spcAft>
              <a:buClr>
                <a:schemeClr val="accent1"/>
              </a:buClr>
              <a:buSzPct val="75000"/>
              <a:buFont typeface="Wingdings" pitchFamily="2" charset="2"/>
              <a:buChar char="§"/>
              <a:defRPr sz="2000">
                <a:latin typeface="+mn-lt"/>
              </a:defRPr>
            </a:lvl6pPr>
            <a:lvl7pPr marL="2595563" indent="-339725" fontAlgn="base">
              <a:spcBef>
                <a:spcPct val="20000"/>
              </a:spcBef>
              <a:spcAft>
                <a:spcPct val="0"/>
              </a:spcAft>
              <a:buClr>
                <a:schemeClr val="accent1"/>
              </a:buClr>
              <a:buSzPct val="75000"/>
              <a:buFont typeface="Wingdings" pitchFamily="2" charset="2"/>
              <a:buChar char="§"/>
              <a:defRPr sz="2000">
                <a:latin typeface="+mn-lt"/>
              </a:defRPr>
            </a:lvl7pPr>
            <a:lvl8pPr marL="3052763" indent="-339725" fontAlgn="base">
              <a:spcBef>
                <a:spcPct val="20000"/>
              </a:spcBef>
              <a:spcAft>
                <a:spcPct val="0"/>
              </a:spcAft>
              <a:buClr>
                <a:schemeClr val="accent1"/>
              </a:buClr>
              <a:buSzPct val="75000"/>
              <a:buFont typeface="Wingdings" pitchFamily="2" charset="2"/>
              <a:buChar char="§"/>
              <a:defRPr sz="2000">
                <a:latin typeface="+mn-lt"/>
              </a:defRPr>
            </a:lvl8pPr>
            <a:lvl9pPr marL="3509963" indent="-339725" fontAlgn="base">
              <a:spcBef>
                <a:spcPct val="20000"/>
              </a:spcBef>
              <a:spcAft>
                <a:spcPct val="0"/>
              </a:spcAft>
              <a:buClr>
                <a:schemeClr val="accent1"/>
              </a:buClr>
              <a:buSzPct val="75000"/>
              <a:buFont typeface="Wingdings" pitchFamily="2" charset="2"/>
              <a:buChar char="§"/>
              <a:defRPr sz="2000">
                <a:latin typeface="+mn-lt"/>
              </a:defRPr>
            </a:lvl9pPr>
          </a:lstStyle>
          <a:p>
            <a:r>
              <a:rPr lang="en-US" sz="2000" dirty="0"/>
              <a:t>In 2007 less than 3 percent ($503 million out of $22 billion) of overall donor assistance for health was dedicated to NCDs. (</a:t>
            </a:r>
            <a:r>
              <a:rPr lang="en-US" sz="2000" dirty="0" err="1"/>
              <a:t>Ravishankar</a:t>
            </a:r>
            <a:r>
              <a:rPr lang="en-US" sz="2000" dirty="0"/>
              <a:t> et al., 2009)</a:t>
            </a:r>
          </a:p>
          <a:p>
            <a:endParaRPr lang="en-US" sz="2000" dirty="0"/>
          </a:p>
          <a:p>
            <a:r>
              <a:rPr lang="en-US" sz="2000" dirty="0"/>
              <a:t> Donors provided about $0.78/DALY attributable to NCDs in developing countries in 2007, compared to $23.9/DALY to HIV, TB, and malaria.</a:t>
            </a:r>
          </a:p>
          <a:p>
            <a:endParaRPr lang="en-US" sz="2000" dirty="0"/>
          </a:p>
        </p:txBody>
      </p:sp>
    </p:spTree>
    <p:extLst>
      <p:ext uri="{BB962C8B-B14F-4D97-AF65-F5344CB8AC3E}">
        <p14:creationId xmlns:p14="http://schemas.microsoft.com/office/powerpoint/2010/main" val="38204837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724"/>
            <a:ext cx="6305550" cy="967050"/>
          </a:xfrm>
        </p:spPr>
        <p:txBody>
          <a:bodyPr/>
          <a:lstStyle/>
          <a:p>
            <a:r>
              <a:rPr lang="en-US" dirty="0">
                <a:solidFill>
                  <a:srgbClr val="203772"/>
                </a:solidFill>
              </a:rPr>
              <a:t>Essential to Include CKD in Global NCDs Prevention Agenda</a:t>
            </a:r>
          </a:p>
        </p:txBody>
      </p:sp>
      <p:sp>
        <p:nvSpPr>
          <p:cNvPr id="4" name="Rectangle 3"/>
          <p:cNvSpPr txBox="1">
            <a:spLocks noChangeArrowheads="1"/>
          </p:cNvSpPr>
          <p:nvPr/>
        </p:nvSpPr>
        <p:spPr bwMode="auto">
          <a:xfrm>
            <a:off x="457200" y="2161516"/>
            <a:ext cx="8229600" cy="3578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en-US"/>
            </a:defPPr>
            <a:lvl1pPr marL="342900" indent="-342900" eaLnBrk="0" hangingPunct="0">
              <a:spcBef>
                <a:spcPct val="20000"/>
              </a:spcBef>
              <a:buClr>
                <a:schemeClr val="accent1"/>
              </a:buClr>
              <a:buSzPct val="65000"/>
              <a:buFont typeface="Wingdings" panose="05000000000000000000" pitchFamily="2" charset="2"/>
              <a:buChar char="q"/>
              <a:defRPr sz="2400" kern="0">
                <a:latin typeface="+mn-lt"/>
                <a:ea typeface="ＭＳ Ｐゴシック" charset="0"/>
                <a:cs typeface="ＭＳ Ｐゴシック" charset="0"/>
              </a:defRPr>
            </a:lvl1pPr>
            <a:lvl2pPr marL="669925" lvl="1" indent="-325438" eaLnBrk="0" hangingPunct="0">
              <a:spcBef>
                <a:spcPct val="20000"/>
              </a:spcBef>
              <a:buClr>
                <a:schemeClr val="accent2"/>
              </a:buClr>
              <a:buSzPct val="60000"/>
              <a:buFont typeface="Wingdings" charset="0"/>
              <a:buChar char="q"/>
              <a:defRPr sz="1800" kern="0">
                <a:latin typeface="+mn-lt"/>
                <a:ea typeface="ＭＳ Ｐゴシック" charset="0"/>
              </a:defRPr>
            </a:lvl2pPr>
            <a:lvl3pPr marL="1022350" lvl="2" indent="-350838" eaLnBrk="0" hangingPunct="0">
              <a:spcBef>
                <a:spcPct val="20000"/>
              </a:spcBef>
              <a:buClr>
                <a:schemeClr val="tx2">
                  <a:lumMod val="75000"/>
                </a:schemeClr>
              </a:buClr>
              <a:buSzPct val="65000"/>
              <a:buFont typeface="Wingdings" panose="05000000000000000000" pitchFamily="2" charset="2"/>
              <a:buChar char="q"/>
              <a:defRPr sz="2000">
                <a:latin typeface="+mn-lt"/>
                <a:ea typeface="MS PGothic" panose="020B0600070205080204" pitchFamily="34" charset="-128"/>
              </a:defRPr>
            </a:lvl3pPr>
            <a:lvl4pPr marL="1339850" lvl="3" indent="-315913" eaLnBrk="0" hangingPunct="0">
              <a:spcBef>
                <a:spcPct val="20000"/>
              </a:spcBef>
              <a:buClr>
                <a:schemeClr val="accent2"/>
              </a:buClr>
              <a:buSzPct val="70000"/>
              <a:buFont typeface="Wingdings" panose="05000000000000000000" pitchFamily="2" charset="2"/>
              <a:buChar char="q"/>
              <a:defRPr sz="2000">
                <a:latin typeface="+mn-lt"/>
                <a:ea typeface="MS PGothic" panose="020B0600070205080204" pitchFamily="34" charset="-128"/>
              </a:defRPr>
            </a:lvl4pPr>
            <a:lvl5pPr marL="1681163" lvl="4" indent="-339725" eaLnBrk="0" hangingPunct="0">
              <a:spcBef>
                <a:spcPct val="20000"/>
              </a:spcBef>
              <a:buClr>
                <a:schemeClr val="accent1"/>
              </a:buClr>
              <a:buSzPct val="75000"/>
              <a:buFont typeface="Wingdings" panose="05000000000000000000" pitchFamily="2" charset="2"/>
              <a:buChar char="§"/>
              <a:defRPr sz="2000">
                <a:latin typeface="+mn-lt"/>
                <a:ea typeface="MS PGothic" panose="020B0600070205080204" pitchFamily="34" charset="-128"/>
              </a:defRPr>
            </a:lvl5pPr>
            <a:lvl6pPr marL="2138363" indent="-339725" fontAlgn="base">
              <a:spcBef>
                <a:spcPct val="20000"/>
              </a:spcBef>
              <a:spcAft>
                <a:spcPct val="0"/>
              </a:spcAft>
              <a:buClr>
                <a:schemeClr val="accent1"/>
              </a:buClr>
              <a:buSzPct val="75000"/>
              <a:buFont typeface="Wingdings" pitchFamily="2" charset="2"/>
              <a:buChar char="§"/>
              <a:defRPr sz="2000">
                <a:latin typeface="+mn-lt"/>
              </a:defRPr>
            </a:lvl6pPr>
            <a:lvl7pPr marL="2595563" indent="-339725" fontAlgn="base">
              <a:spcBef>
                <a:spcPct val="20000"/>
              </a:spcBef>
              <a:spcAft>
                <a:spcPct val="0"/>
              </a:spcAft>
              <a:buClr>
                <a:schemeClr val="accent1"/>
              </a:buClr>
              <a:buSzPct val="75000"/>
              <a:buFont typeface="Wingdings" pitchFamily="2" charset="2"/>
              <a:buChar char="§"/>
              <a:defRPr sz="2000">
                <a:latin typeface="+mn-lt"/>
              </a:defRPr>
            </a:lvl7pPr>
            <a:lvl8pPr marL="3052763" indent="-339725" fontAlgn="base">
              <a:spcBef>
                <a:spcPct val="20000"/>
              </a:spcBef>
              <a:spcAft>
                <a:spcPct val="0"/>
              </a:spcAft>
              <a:buClr>
                <a:schemeClr val="accent1"/>
              </a:buClr>
              <a:buSzPct val="75000"/>
              <a:buFont typeface="Wingdings" pitchFamily="2" charset="2"/>
              <a:buChar char="§"/>
              <a:defRPr sz="2000">
                <a:latin typeface="+mn-lt"/>
              </a:defRPr>
            </a:lvl8pPr>
            <a:lvl9pPr marL="3509963" indent="-339725" fontAlgn="base">
              <a:spcBef>
                <a:spcPct val="20000"/>
              </a:spcBef>
              <a:spcAft>
                <a:spcPct val="0"/>
              </a:spcAft>
              <a:buClr>
                <a:schemeClr val="accent1"/>
              </a:buClr>
              <a:buSzPct val="75000"/>
              <a:buFont typeface="Wingdings" pitchFamily="2" charset="2"/>
              <a:buChar char="§"/>
              <a:defRPr sz="2000">
                <a:latin typeface="+mn-lt"/>
              </a:defRPr>
            </a:lvl9pPr>
          </a:lstStyle>
          <a:p>
            <a:r>
              <a:rPr lang="en-US"/>
              <a:t>UN High Level meeting prioritizes CVD, cancer, diabetes, respiratory diseases</a:t>
            </a:r>
          </a:p>
          <a:p>
            <a:pPr lvl="1"/>
            <a:r>
              <a:rPr lang="en-US"/>
              <a:t>25% reduction by 2025</a:t>
            </a:r>
          </a:p>
          <a:p>
            <a:endParaRPr lang="en-US"/>
          </a:p>
          <a:p>
            <a:r>
              <a:rPr lang="en-US"/>
              <a:t>Call to action: reduce prevalence of CKD</a:t>
            </a:r>
            <a:endParaRPr lang="en-US" dirty="0"/>
          </a:p>
        </p:txBody>
      </p:sp>
    </p:spTree>
    <p:extLst>
      <p:ext uri="{BB962C8B-B14F-4D97-AF65-F5344CB8AC3E}">
        <p14:creationId xmlns:p14="http://schemas.microsoft.com/office/powerpoint/2010/main" val="6667109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03772"/>
                </a:solidFill>
              </a:rPr>
              <a:t>Synergies-building global partnerships for CKD  Prevention</a:t>
            </a:r>
          </a:p>
        </p:txBody>
      </p:sp>
      <p:grpSp>
        <p:nvGrpSpPr>
          <p:cNvPr id="17" name="Group 16"/>
          <p:cNvGrpSpPr/>
          <p:nvPr/>
        </p:nvGrpSpPr>
        <p:grpSpPr>
          <a:xfrm>
            <a:off x="228600" y="1339913"/>
            <a:ext cx="8734331" cy="5518087"/>
            <a:chOff x="228600" y="1255713"/>
            <a:chExt cx="8915400" cy="5602287"/>
          </a:xfrm>
        </p:grpSpPr>
        <p:grpSp>
          <p:nvGrpSpPr>
            <p:cNvPr id="18" name="Diagram 6"/>
            <p:cNvGrpSpPr>
              <a:grpSpLocks noChangeAspect="1"/>
            </p:cNvGrpSpPr>
            <p:nvPr/>
          </p:nvGrpSpPr>
          <p:grpSpPr bwMode="auto">
            <a:xfrm>
              <a:off x="1828800" y="1371600"/>
              <a:ext cx="5486400" cy="5486400"/>
              <a:chOff x="1800" y="-1627"/>
              <a:chExt cx="8640" cy="8640"/>
            </a:xfrm>
          </p:grpSpPr>
          <p:sp>
            <p:nvSpPr>
              <p:cNvPr id="28" name="AutoShape 7"/>
              <p:cNvSpPr>
                <a:spLocks noChangeAspect="1" noChangeArrowheads="1" noTextEdit="1"/>
              </p:cNvSpPr>
              <p:nvPr/>
            </p:nvSpPr>
            <p:spPr bwMode="auto">
              <a:xfrm>
                <a:off x="1800" y="-1627"/>
                <a:ext cx="8640" cy="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 name="_s7172"/>
              <p:cNvSpPr>
                <a:spLocks noChangeArrowheads="1" noTextEdit="1"/>
              </p:cNvSpPr>
              <p:nvPr/>
            </p:nvSpPr>
            <p:spPr bwMode="auto">
              <a:xfrm>
                <a:off x="4500" y="-161"/>
                <a:ext cx="3240" cy="3240"/>
              </a:xfrm>
              <a:prstGeom prst="ellipse">
                <a:avLst/>
              </a:prstGeom>
              <a:solidFill>
                <a:srgbClr val="333399">
                  <a:alpha val="50195"/>
                </a:srgbClr>
              </a:solidFill>
              <a:ln w="4669">
                <a:solidFill>
                  <a:srgbClr val="333399"/>
                </a:solidFill>
                <a:round/>
                <a:headEnd/>
                <a:tailEnd/>
              </a:ln>
            </p:spPr>
            <p:txBody>
              <a:bodyPr anchor="ctr"/>
              <a:lstStyle/>
              <a:p>
                <a:endParaRPr lang="en-US"/>
              </a:p>
            </p:txBody>
          </p:sp>
          <p:sp>
            <p:nvSpPr>
              <p:cNvPr id="30" name="_s7173"/>
              <p:cNvSpPr>
                <a:spLocks noChangeArrowheads="1"/>
              </p:cNvSpPr>
              <p:nvPr/>
            </p:nvSpPr>
            <p:spPr bwMode="auto">
              <a:xfrm>
                <a:off x="5688" y="-1295"/>
                <a:ext cx="864"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1" name="_s7174"/>
              <p:cNvSpPr>
                <a:spLocks noChangeArrowheads="1" noTextEdit="1"/>
              </p:cNvSpPr>
              <p:nvPr/>
            </p:nvSpPr>
            <p:spPr bwMode="auto">
              <a:xfrm>
                <a:off x="5568" y="1689"/>
                <a:ext cx="3240" cy="3240"/>
              </a:xfrm>
              <a:prstGeom prst="ellipse">
                <a:avLst/>
              </a:prstGeom>
              <a:solidFill>
                <a:srgbClr val="009999">
                  <a:alpha val="50195"/>
                </a:srgbClr>
              </a:solidFill>
              <a:ln w="4669">
                <a:solidFill>
                  <a:srgbClr val="009999"/>
                </a:solidFill>
                <a:round/>
                <a:headEnd/>
                <a:tailEnd/>
              </a:ln>
            </p:spPr>
            <p:txBody>
              <a:bodyPr anchor="ctr"/>
              <a:lstStyle/>
              <a:p>
                <a:endParaRPr lang="en-US"/>
              </a:p>
            </p:txBody>
          </p:sp>
          <p:sp>
            <p:nvSpPr>
              <p:cNvPr id="32" name="_s7175"/>
              <p:cNvSpPr>
                <a:spLocks noChangeArrowheads="1"/>
              </p:cNvSpPr>
              <p:nvPr/>
            </p:nvSpPr>
            <p:spPr bwMode="auto">
              <a:xfrm>
                <a:off x="8872" y="4281"/>
                <a:ext cx="864"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3" name="_s7176"/>
              <p:cNvSpPr>
                <a:spLocks noChangeArrowheads="1" noTextEdit="1"/>
              </p:cNvSpPr>
              <p:nvPr/>
            </p:nvSpPr>
            <p:spPr bwMode="auto">
              <a:xfrm>
                <a:off x="3432" y="1689"/>
                <a:ext cx="3240" cy="3240"/>
              </a:xfrm>
              <a:prstGeom prst="ellipse">
                <a:avLst/>
              </a:prstGeom>
              <a:solidFill>
                <a:srgbClr val="99CC00">
                  <a:alpha val="50195"/>
                </a:srgbClr>
              </a:solidFill>
              <a:ln w="4669">
                <a:solidFill>
                  <a:srgbClr val="99CC00"/>
                </a:solidFill>
                <a:round/>
                <a:headEnd/>
                <a:tailEnd/>
              </a:ln>
            </p:spPr>
            <p:txBody>
              <a:bodyPr anchor="ctr"/>
              <a:lstStyle/>
              <a:p>
                <a:endParaRPr lang="en-US"/>
              </a:p>
            </p:txBody>
          </p:sp>
          <p:sp>
            <p:nvSpPr>
              <p:cNvPr id="34" name="_s7177"/>
              <p:cNvSpPr>
                <a:spLocks noChangeArrowheads="1"/>
              </p:cNvSpPr>
              <p:nvPr/>
            </p:nvSpPr>
            <p:spPr bwMode="auto">
              <a:xfrm>
                <a:off x="2504" y="4282"/>
                <a:ext cx="864"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800"/>
              </a:p>
            </p:txBody>
          </p:sp>
          <p:sp>
            <p:nvSpPr>
              <p:cNvPr id="35" name="Text Box 14"/>
              <p:cNvSpPr txBox="1">
                <a:spLocks noChangeArrowheads="1"/>
              </p:cNvSpPr>
              <p:nvPr/>
            </p:nvSpPr>
            <p:spPr bwMode="auto">
              <a:xfrm>
                <a:off x="5040" y="533"/>
                <a:ext cx="2340" cy="108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cs typeface="Times New Roman" panose="02020603050405020304" pitchFamily="18" charset="0"/>
                  </a:rPr>
                  <a:t>WHO</a:t>
                </a:r>
                <a:endParaRPr lang="en-US" sz="1800" b="1"/>
              </a:p>
            </p:txBody>
          </p:sp>
          <p:sp>
            <p:nvSpPr>
              <p:cNvPr id="36" name="Text Box 15"/>
              <p:cNvSpPr txBox="1">
                <a:spLocks noChangeArrowheads="1"/>
              </p:cNvSpPr>
              <p:nvPr/>
            </p:nvSpPr>
            <p:spPr bwMode="auto">
              <a:xfrm>
                <a:off x="6600" y="2813"/>
                <a:ext cx="2160" cy="144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t>ISN/</a:t>
                </a:r>
              </a:p>
              <a:p>
                <a:pPr eaLnBrk="1" hangingPunct="1"/>
                <a:r>
                  <a:rPr lang="en-US" sz="1800" b="1"/>
                  <a:t>KDIGO/</a:t>
                </a:r>
              </a:p>
              <a:p>
                <a:pPr eaLnBrk="1" hangingPunct="1"/>
                <a:r>
                  <a:rPr lang="en-US" sz="1800" b="1"/>
                  <a:t>societies</a:t>
                </a:r>
              </a:p>
            </p:txBody>
          </p:sp>
          <p:sp>
            <p:nvSpPr>
              <p:cNvPr id="37" name="Text Box 16"/>
              <p:cNvSpPr txBox="1">
                <a:spLocks noChangeArrowheads="1"/>
              </p:cNvSpPr>
              <p:nvPr/>
            </p:nvSpPr>
            <p:spPr bwMode="auto">
              <a:xfrm>
                <a:off x="3840" y="2693"/>
                <a:ext cx="1740" cy="144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cs typeface="Times New Roman" panose="02020603050405020304" pitchFamily="18" charset="0"/>
                  </a:rPr>
                  <a:t>Private sector/</a:t>
                </a:r>
              </a:p>
              <a:p>
                <a:pPr eaLnBrk="1" hangingPunct="1"/>
                <a:r>
                  <a:rPr lang="en-US" sz="1800" b="1">
                    <a:cs typeface="Times New Roman" panose="02020603050405020304" pitchFamily="18" charset="0"/>
                  </a:rPr>
                  <a:t>donors</a:t>
                </a:r>
                <a:endParaRPr lang="en-US" sz="1800"/>
              </a:p>
            </p:txBody>
          </p:sp>
          <p:sp>
            <p:nvSpPr>
              <p:cNvPr id="38" name="Text Box 17"/>
              <p:cNvSpPr txBox="1">
                <a:spLocks noChangeArrowheads="1"/>
              </p:cNvSpPr>
              <p:nvPr/>
            </p:nvSpPr>
            <p:spPr bwMode="auto">
              <a:xfrm>
                <a:off x="1980" y="1373"/>
                <a:ext cx="1620" cy="1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400"/>
              </a:p>
            </p:txBody>
          </p:sp>
          <p:sp>
            <p:nvSpPr>
              <p:cNvPr id="39" name="Text Box 18"/>
              <p:cNvSpPr txBox="1">
                <a:spLocks noChangeArrowheads="1"/>
              </p:cNvSpPr>
              <p:nvPr/>
            </p:nvSpPr>
            <p:spPr bwMode="auto">
              <a:xfrm>
                <a:off x="3840" y="-1447"/>
                <a:ext cx="4560" cy="10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sz="1400"/>
              </a:p>
            </p:txBody>
          </p:sp>
        </p:grpSp>
        <p:sp>
          <p:nvSpPr>
            <p:cNvPr id="19" name="Text Box 19"/>
            <p:cNvSpPr txBox="1">
              <a:spLocks noChangeArrowheads="1"/>
            </p:cNvSpPr>
            <p:nvPr/>
          </p:nvSpPr>
          <p:spPr bwMode="auto">
            <a:xfrm>
              <a:off x="4972050" y="5715000"/>
              <a:ext cx="417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t>CKD Clinical Registry &amp; Surveillance</a:t>
              </a:r>
            </a:p>
          </p:txBody>
        </p:sp>
        <p:sp>
          <p:nvSpPr>
            <p:cNvPr id="20" name="Text Box 20"/>
            <p:cNvSpPr txBox="1">
              <a:spLocks noChangeArrowheads="1"/>
            </p:cNvSpPr>
            <p:nvPr/>
          </p:nvSpPr>
          <p:spPr bwMode="auto">
            <a:xfrm>
              <a:off x="228600" y="3429000"/>
              <a:ext cx="3752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t>Improve Healthcare </a:t>
              </a:r>
            </a:p>
            <a:p>
              <a:pPr eaLnBrk="1" hangingPunct="1"/>
              <a:r>
                <a:rPr lang="en-US" sz="1800" b="1"/>
                <a:t>Delivery for CKD integrated with </a:t>
              </a:r>
            </a:p>
            <a:p>
              <a:pPr eaLnBrk="1" hangingPunct="1"/>
              <a:r>
                <a:rPr lang="en-US" sz="1800" b="1"/>
                <a:t>NCD</a:t>
              </a:r>
            </a:p>
          </p:txBody>
        </p:sp>
        <p:sp>
          <p:nvSpPr>
            <p:cNvPr id="21" name="Text Box 21"/>
            <p:cNvSpPr txBox="1">
              <a:spLocks noChangeArrowheads="1"/>
            </p:cNvSpPr>
            <p:nvPr/>
          </p:nvSpPr>
          <p:spPr bwMode="auto">
            <a:xfrm>
              <a:off x="441325" y="4989513"/>
              <a:ext cx="264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t>CKD Health Promotion</a:t>
              </a:r>
            </a:p>
          </p:txBody>
        </p:sp>
        <p:sp>
          <p:nvSpPr>
            <p:cNvPr id="22" name="Text Box 22"/>
            <p:cNvSpPr txBox="1">
              <a:spLocks noChangeArrowheads="1"/>
            </p:cNvSpPr>
            <p:nvPr/>
          </p:nvSpPr>
          <p:spPr bwMode="auto">
            <a:xfrm>
              <a:off x="1279525" y="5903913"/>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t>Resource Mobilization for CKD</a:t>
              </a:r>
              <a:r>
                <a:rPr lang="en-US" sz="1800"/>
                <a:t> </a:t>
              </a:r>
            </a:p>
          </p:txBody>
        </p:sp>
        <p:sp>
          <p:nvSpPr>
            <p:cNvPr id="23" name="Text Box 23"/>
            <p:cNvSpPr txBox="1">
              <a:spLocks noChangeArrowheads="1"/>
            </p:cNvSpPr>
            <p:nvPr/>
          </p:nvSpPr>
          <p:spPr bwMode="auto">
            <a:xfrm>
              <a:off x="6232525" y="2703513"/>
              <a:ext cx="2825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t>New Technology in CKD</a:t>
              </a:r>
            </a:p>
          </p:txBody>
        </p:sp>
        <p:sp>
          <p:nvSpPr>
            <p:cNvPr id="24" name="Text Box 24"/>
            <p:cNvSpPr txBox="1">
              <a:spLocks noChangeArrowheads="1"/>
            </p:cNvSpPr>
            <p:nvPr/>
          </p:nvSpPr>
          <p:spPr bwMode="auto">
            <a:xfrm>
              <a:off x="381000" y="2057400"/>
              <a:ext cx="391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t>Public Private Partnership in CKD</a:t>
              </a:r>
              <a:r>
                <a:rPr lang="en-US" sz="1800"/>
                <a:t> </a:t>
              </a:r>
            </a:p>
          </p:txBody>
        </p:sp>
        <p:sp>
          <p:nvSpPr>
            <p:cNvPr id="25" name="Text Box 25"/>
            <p:cNvSpPr txBox="1">
              <a:spLocks noChangeArrowheads="1"/>
            </p:cNvSpPr>
            <p:nvPr/>
          </p:nvSpPr>
          <p:spPr bwMode="auto">
            <a:xfrm>
              <a:off x="2590800" y="1255713"/>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dirty="0"/>
                <a:t>Powerful Advocacy for Evidence-Based</a:t>
              </a:r>
            </a:p>
            <a:p>
              <a:pPr eaLnBrk="1" hangingPunct="1"/>
              <a:r>
                <a:rPr lang="en-US" sz="1800" b="1" dirty="0"/>
                <a:t>Recommendations</a:t>
              </a:r>
            </a:p>
          </p:txBody>
        </p:sp>
        <p:sp>
          <p:nvSpPr>
            <p:cNvPr id="26" name="Text Box 26"/>
            <p:cNvSpPr txBox="1">
              <a:spLocks noChangeArrowheads="1"/>
            </p:cNvSpPr>
            <p:nvPr/>
          </p:nvSpPr>
          <p:spPr bwMode="auto">
            <a:xfrm>
              <a:off x="5873750" y="3276600"/>
              <a:ext cx="327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t>Low cost treatment for CKD</a:t>
              </a:r>
              <a:r>
                <a:rPr lang="en-US" sz="1800"/>
                <a:t> </a:t>
              </a:r>
            </a:p>
          </p:txBody>
        </p:sp>
        <p:sp>
          <p:nvSpPr>
            <p:cNvPr id="27" name="Text Box 27"/>
            <p:cNvSpPr txBox="1">
              <a:spLocks noChangeArrowheads="1"/>
            </p:cNvSpPr>
            <p:nvPr/>
          </p:nvSpPr>
          <p:spPr bwMode="auto">
            <a:xfrm>
              <a:off x="5441950" y="1828800"/>
              <a:ext cx="3702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b="1"/>
                <a:t>Training programs and curricula</a:t>
              </a:r>
            </a:p>
          </p:txBody>
        </p:sp>
      </p:grpSp>
    </p:spTree>
    <p:extLst>
      <p:ext uri="{BB962C8B-B14F-4D97-AF65-F5344CB8AC3E}">
        <p14:creationId xmlns:p14="http://schemas.microsoft.com/office/powerpoint/2010/main" val="41589211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8181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solidFill>
                  <a:schemeClr val="tx2"/>
                </a:solidFill>
              </a:rPr>
              <a:t>Incident &amp; prevalent patient </a:t>
            </a:r>
            <a:br>
              <a:rPr lang="en-US" sz="3200" dirty="0" smtClean="0">
                <a:solidFill>
                  <a:schemeClr val="tx2"/>
                </a:solidFill>
              </a:rPr>
            </a:br>
            <a:r>
              <a:rPr lang="en-US" sz="3200" dirty="0" smtClean="0">
                <a:solidFill>
                  <a:schemeClr val="tx2"/>
                </a:solidFill>
              </a:rPr>
              <a:t>counts (USRDS), by modality</a:t>
            </a:r>
            <a:r>
              <a:rPr lang="en-US" dirty="0" smtClean="0"/>
              <a:t/>
            </a:r>
            <a:br>
              <a:rPr lang="en-US" dirty="0" smtClean="0"/>
            </a:br>
            <a:endParaRPr lang="en-US" dirty="0"/>
          </a:p>
        </p:txBody>
      </p:sp>
      <p:sp>
        <p:nvSpPr>
          <p:cNvPr id="3" name="Text Box 20"/>
          <p:cNvSpPr txBox="1">
            <a:spLocks noChangeArrowheads="1"/>
          </p:cNvSpPr>
          <p:nvPr/>
        </p:nvSpPr>
        <p:spPr bwMode="auto">
          <a:xfrm>
            <a:off x="809625" y="5946776"/>
            <a:ext cx="7339181" cy="240380"/>
          </a:xfrm>
          <a:prstGeom prst="rect">
            <a:avLst/>
          </a:prstGeom>
          <a:noFill/>
          <a:ln w="28575">
            <a:noFill/>
            <a:miter lim="800000"/>
            <a:headEnd/>
            <a:tailEnd/>
          </a:ln>
        </p:spPr>
        <p:txBody>
          <a:bodyPr lIns="0" rIns="0" anchor="b"/>
          <a:lstStyle/>
          <a:p>
            <a:pPr>
              <a:spcBef>
                <a:spcPct val="20000"/>
              </a:spcBef>
            </a:pPr>
            <a:r>
              <a:rPr lang="en-US" sz="1200" b="1" dirty="0" smtClean="0">
                <a:solidFill>
                  <a:schemeClr val="tx2"/>
                </a:solidFill>
              </a:rPr>
              <a:t>Incident &amp; December 31 point prevalent ESRD patients; peritoneal dialysis consists of CAPD &amp; CCPD.</a:t>
            </a:r>
            <a:endParaRPr lang="en-US" sz="12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193" y="2042863"/>
            <a:ext cx="7153613" cy="2773383"/>
          </a:xfrm>
          <a:prstGeom prst="rect">
            <a:avLst/>
          </a:prstGeom>
        </p:spPr>
      </p:pic>
    </p:spTree>
    <p:extLst>
      <p:ext uri="{BB962C8B-B14F-4D97-AF65-F5344CB8AC3E}">
        <p14:creationId xmlns:p14="http://schemas.microsoft.com/office/powerpoint/2010/main" val="17027970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0440"/>
            <a:ext cx="6305550" cy="967050"/>
          </a:xfrm>
        </p:spPr>
        <p:txBody>
          <a:bodyPr/>
          <a:lstStyle/>
          <a:p>
            <a:r>
              <a:rPr lang="en-US" dirty="0">
                <a:solidFill>
                  <a:schemeClr val="tx2"/>
                </a:solidFill>
              </a:rPr>
              <a:t>Global Prevalence of Dialysis</a:t>
            </a:r>
          </a:p>
        </p:txBody>
      </p:sp>
      <p:sp>
        <p:nvSpPr>
          <p:cNvPr id="4" name="Content Placeholder 3"/>
          <p:cNvSpPr>
            <a:spLocks noGrp="1"/>
          </p:cNvSpPr>
          <p:nvPr>
            <p:ph idx="1"/>
          </p:nvPr>
        </p:nvSpPr>
        <p:spPr>
          <a:xfrm>
            <a:off x="457200" y="1853697"/>
            <a:ext cx="8229600" cy="359648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eaLnBrk="0" hangingPunct="0">
              <a:buClr>
                <a:schemeClr val="accent1"/>
              </a:buClr>
              <a:buSzPct val="65000"/>
              <a:buFont typeface="Wingdings" panose="05000000000000000000" pitchFamily="2" charset="2"/>
              <a:buChar char="q"/>
            </a:pPr>
            <a:r>
              <a:rPr lang="en-US" sz="3000" dirty="0">
                <a:ea typeface="MS PGothic" panose="020B0600070205080204" pitchFamily="34" charset="-128"/>
                <a:cs typeface="ＭＳ Ｐゴシック" charset="0"/>
              </a:rPr>
              <a:t>Over 2 million </a:t>
            </a:r>
          </a:p>
          <a:p>
            <a:pPr marL="1022350" lvl="2" indent="-350838">
              <a:buClr>
                <a:srgbClr val="CC9900"/>
              </a:buClr>
              <a:buSzPct val="65000"/>
              <a:buFont typeface="Wingdings" panose="05000000000000000000" pitchFamily="2" charset="2"/>
              <a:buChar char="n"/>
            </a:pPr>
            <a:r>
              <a:rPr lang="en-US" sz="2000" kern="0" dirty="0">
                <a:solidFill>
                  <a:srgbClr val="000000"/>
                </a:solidFill>
                <a:latin typeface="Arial"/>
                <a:ea typeface="MS PGothic" panose="020B0600070205080204" pitchFamily="34" charset="-128"/>
                <a:cs typeface="Arial" charset="0"/>
              </a:rPr>
              <a:t>the majority of whom are treated in only ﬁve countries (US, Japan, Germany, Brazil, and Italy)</a:t>
            </a:r>
          </a:p>
          <a:p>
            <a:pPr marL="1366837" lvl="3" indent="-342900" eaLnBrk="0" hangingPunct="0">
              <a:buClr>
                <a:schemeClr val="accent2">
                  <a:lumMod val="75000"/>
                </a:schemeClr>
              </a:buClr>
              <a:buSzPct val="70000"/>
              <a:buFont typeface="Wingdings" panose="05000000000000000000" pitchFamily="2" charset="2"/>
              <a:buChar char="q"/>
            </a:pPr>
            <a:r>
              <a:rPr lang="en-US" sz="2000" dirty="0" smtClean="0">
                <a:ea typeface="MS PGothic" panose="020B0600070205080204" pitchFamily="34" charset="-128"/>
                <a:cs typeface="Arial" charset="0"/>
              </a:rPr>
              <a:t>that </a:t>
            </a:r>
            <a:r>
              <a:rPr lang="en-US" sz="2000" dirty="0">
                <a:ea typeface="MS PGothic" panose="020B0600070205080204" pitchFamily="34" charset="-128"/>
                <a:cs typeface="Arial" charset="0"/>
              </a:rPr>
              <a:t>constitute only 12% of world population.</a:t>
            </a:r>
          </a:p>
          <a:p>
            <a:pPr marL="457200" indent="-457200" eaLnBrk="0" hangingPunct="0">
              <a:buClr>
                <a:schemeClr val="accent1"/>
              </a:buClr>
              <a:buSzPct val="65000"/>
              <a:buFont typeface="Wingdings" panose="05000000000000000000" pitchFamily="2" charset="2"/>
              <a:buChar char="q"/>
            </a:pPr>
            <a:r>
              <a:rPr lang="en-US" sz="3000" dirty="0">
                <a:ea typeface="MS PGothic" panose="020B0600070205080204" pitchFamily="34" charset="-128"/>
                <a:cs typeface="ＭＳ Ｐゴシック" charset="0"/>
              </a:rPr>
              <a:t>Only 20% (400,000) are treated in about 100 developing countries </a:t>
            </a:r>
          </a:p>
        </p:txBody>
      </p:sp>
    </p:spTree>
    <p:extLst>
      <p:ext uri="{BB962C8B-B14F-4D97-AF65-F5344CB8AC3E}">
        <p14:creationId xmlns:p14="http://schemas.microsoft.com/office/powerpoint/2010/main" val="34190190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8350"/>
            <a:ext cx="6323846" cy="967050"/>
          </a:xfrm>
        </p:spPr>
        <p:txBody>
          <a:bodyPr/>
          <a:lstStyle/>
          <a:p>
            <a:r>
              <a:rPr lang="en-US" dirty="0">
                <a:solidFill>
                  <a:schemeClr val="tx2"/>
                </a:solidFill>
              </a:rPr>
              <a:t>Causes of </a:t>
            </a:r>
            <a:r>
              <a:rPr lang="en-US" dirty="0" smtClean="0">
                <a:solidFill>
                  <a:schemeClr val="tx2"/>
                </a:solidFill>
              </a:rPr>
              <a:t>ESRD Incident </a:t>
            </a:r>
            <a:r>
              <a:rPr lang="en-US" dirty="0">
                <a:solidFill>
                  <a:schemeClr val="tx2"/>
                </a:solidFill>
              </a:rPr>
              <a:t>Patients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6987611" cy="418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 name="TextBox 4"/>
          <p:cNvSpPr txBox="1"/>
          <p:nvPr/>
        </p:nvSpPr>
        <p:spPr>
          <a:xfrm>
            <a:off x="179969" y="5585805"/>
            <a:ext cx="8622706" cy="923925"/>
          </a:xfrm>
          <a:prstGeom prst="rect">
            <a:avLst/>
          </a:prstGeom>
          <a:noFill/>
        </p:spPr>
        <p:txBody>
          <a:bodyPr wrap="square">
            <a:spAutoFit/>
          </a:bodyPr>
          <a:lstStyle/>
          <a:p>
            <a:pPr>
              <a:defRPr/>
            </a:pPr>
            <a:r>
              <a:rPr lang="en-US" dirty="0">
                <a:effectLst>
                  <a:outerShdw blurRad="38100" dist="38100" dir="2700000" algn="tl">
                    <a:srgbClr val="C0C0C0"/>
                  </a:outerShdw>
                </a:effectLst>
                <a:latin typeface="Arial" panose="020B0604020202020204" pitchFamily="34" charset="0"/>
                <a:cs typeface="Arial" panose="020B0604020202020204" pitchFamily="34" charset="0"/>
              </a:rPr>
              <a:t>USRDS 2011 Annual Data Report. National Institutes of Health, National Institute of Diabetes and Digestive and Kidney Diseases, Bethesda, MD, 2011. </a:t>
            </a:r>
          </a:p>
          <a:p>
            <a:pPr>
              <a:defRPr/>
            </a:pPr>
            <a:endParaRPr lang="en-S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54168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8132"/>
            <a:ext cx="6305550" cy="967050"/>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tx2"/>
                </a:solidFill>
              </a:rPr>
              <a:t>Cost of ESKD in US</a:t>
            </a:r>
          </a:p>
        </p:txBody>
      </p:sp>
      <p:sp>
        <p:nvSpPr>
          <p:cNvPr id="5" name="Text Box 4"/>
          <p:cNvSpPr txBox="1">
            <a:spLocks noChangeArrowheads="1"/>
          </p:cNvSpPr>
          <p:nvPr/>
        </p:nvSpPr>
        <p:spPr bwMode="auto">
          <a:xfrm>
            <a:off x="586935" y="5682103"/>
            <a:ext cx="2181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dirty="0"/>
              <a:t>USRDS  Atlas 2011</a:t>
            </a:r>
          </a:p>
        </p:txBody>
      </p:sp>
      <p:sp>
        <p:nvSpPr>
          <p:cNvPr id="6" name="Rectangle 3"/>
          <p:cNvSpPr txBox="1">
            <a:spLocks noChangeArrowheads="1"/>
          </p:cNvSpPr>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S PGothic" panose="020B0600070205080204"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ea typeface="MS PGothic" panose="020B0600070205080204" pitchFamily="34" charset="-128"/>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ea typeface="MS PGothic" panose="020B0600070205080204" pitchFamily="34" charset="-128"/>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ea typeface="MS PGothic" panose="020B0600070205080204" pitchFamily="34" charset="-128"/>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ea typeface="MS PGothic" panose="020B0600070205080204"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eaLnBrk="1" hangingPunct="1">
              <a:lnSpc>
                <a:spcPct val="90000"/>
              </a:lnSpc>
              <a:buFont typeface="Wingdings" panose="05000000000000000000" pitchFamily="2" charset="2"/>
              <a:buChar char="q"/>
              <a:defRPr/>
            </a:pPr>
            <a:r>
              <a:rPr lang="en-US" sz="2600" kern="0" dirty="0" smtClean="0">
                <a:ea typeface="ＭＳ Ｐゴシック" charset="0"/>
              </a:rPr>
              <a:t>The costs of the ESKD program in the US reached $42 billion in 2009 </a:t>
            </a:r>
          </a:p>
          <a:p>
            <a:pPr lvl="1" eaLnBrk="1" hangingPunct="1">
              <a:lnSpc>
                <a:spcPct val="90000"/>
              </a:lnSpc>
              <a:buFont typeface="Wingdings" charset="0"/>
              <a:buChar char="q"/>
              <a:defRPr/>
            </a:pPr>
            <a:r>
              <a:rPr lang="en-US" sz="2200" kern="0" dirty="0" smtClean="0">
                <a:ea typeface="ＭＳ Ｐゴシック" charset="0"/>
              </a:rPr>
              <a:t>$29 billion to Medicare, consuming 6.8% of US  Medicare health care budget expenditures.</a:t>
            </a:r>
          </a:p>
          <a:p>
            <a:pPr eaLnBrk="1" hangingPunct="1">
              <a:lnSpc>
                <a:spcPct val="90000"/>
              </a:lnSpc>
              <a:buFont typeface="Wingdings" charset="0"/>
              <a:buChar char="n"/>
              <a:defRPr/>
            </a:pPr>
            <a:endParaRPr lang="en-US" sz="2600" kern="0" dirty="0" smtClean="0">
              <a:ea typeface="ＭＳ Ｐゴシック" charset="0"/>
            </a:endParaRPr>
          </a:p>
          <a:p>
            <a:pPr eaLnBrk="1" hangingPunct="1">
              <a:lnSpc>
                <a:spcPct val="90000"/>
              </a:lnSpc>
              <a:buFont typeface="Wingdings" panose="05000000000000000000" pitchFamily="2" charset="2"/>
              <a:buChar char="q"/>
              <a:defRPr/>
            </a:pPr>
            <a:r>
              <a:rPr lang="en-US" sz="2600" kern="0" dirty="0" smtClean="0">
                <a:ea typeface="ＭＳ Ｐゴシック" charset="0"/>
              </a:rPr>
              <a:t>On a total health care level, ESKD consumes about 2% of total US health care including Medicare and the private insurance system.</a:t>
            </a:r>
          </a:p>
          <a:p>
            <a:pPr marL="0" indent="0" eaLnBrk="1" hangingPunct="1">
              <a:lnSpc>
                <a:spcPct val="90000"/>
              </a:lnSpc>
              <a:buFont typeface="Wingdings" charset="0"/>
              <a:buNone/>
              <a:defRPr/>
            </a:pPr>
            <a:r>
              <a:rPr lang="en-US" sz="2600" kern="0" dirty="0" smtClean="0">
                <a:ea typeface="ＭＳ Ｐゴシック" charset="0"/>
              </a:rPr>
              <a:t> </a:t>
            </a:r>
          </a:p>
          <a:p>
            <a:pPr eaLnBrk="1" hangingPunct="1">
              <a:lnSpc>
                <a:spcPct val="90000"/>
              </a:lnSpc>
              <a:buFont typeface="Wingdings" charset="0"/>
              <a:buNone/>
              <a:defRPr/>
            </a:pPr>
            <a:endParaRPr lang="en-US" sz="2600" kern="0" dirty="0">
              <a:ea typeface="ＭＳ Ｐゴシック" charset="0"/>
            </a:endParaRPr>
          </a:p>
        </p:txBody>
      </p:sp>
    </p:spTree>
    <p:extLst>
      <p:ext uri="{BB962C8B-B14F-4D97-AF65-F5344CB8AC3E}">
        <p14:creationId xmlns:p14="http://schemas.microsoft.com/office/powerpoint/2010/main" val="30039617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CKD Predicts CVD</a:t>
            </a:r>
          </a:p>
        </p:txBody>
      </p:sp>
      <p:graphicFrame>
        <p:nvGraphicFramePr>
          <p:cNvPr id="4" name="Content Placeholder 3"/>
          <p:cNvGraphicFramePr>
            <a:graphicFrameLocks noGrp="1" noChangeAspect="1"/>
          </p:cNvGraphicFramePr>
          <p:nvPr>
            <p:ph idx="1"/>
          </p:nvPr>
        </p:nvGraphicFramePr>
        <p:xfrm>
          <a:off x="914400" y="1346200"/>
          <a:ext cx="7486650" cy="4506913"/>
        </p:xfrm>
        <a:graphic>
          <a:graphicData uri="http://schemas.openxmlformats.org/presentationml/2006/ole">
            <mc:AlternateContent xmlns:mc="http://schemas.openxmlformats.org/markup-compatibility/2006">
              <mc:Choice xmlns:v="urn:schemas-microsoft-com:vml" Requires="v">
                <p:oleObj spid="_x0000_s1223" name="Chart" r:id="rId4" imgW="3797300" imgH="2286000" progId="MSGraph.Chart.8">
                  <p:embed followColorScheme="full"/>
                </p:oleObj>
              </mc:Choice>
              <mc:Fallback>
                <p:oleObj name="Chart" r:id="rId4" imgW="3797300" imgH="22860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46200"/>
                        <a:ext cx="7486650" cy="4506913"/>
                      </a:xfrm>
                      <a:prstGeom prst="rect">
                        <a:avLst/>
                      </a:prstGeom>
                      <a:noFill/>
                      <a:ln>
                        <a:noFill/>
                      </a:ln>
                      <a:effectLst/>
                      <a:extLst>
                        <a:ext uri="{909E8E84-426E-40dd-AFC4-6F175D3DCCD1}">
                          <a14:hiddenFill xmlns:a14="http://schemas.microsoft.com/office/drawing/2010/main">
                            <a:solidFill>
                              <a:srgbClr val="F8F8F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Text Box 5"/>
          <p:cNvSpPr txBox="1">
            <a:spLocks noChangeArrowheads="1"/>
          </p:cNvSpPr>
          <p:nvPr/>
        </p:nvSpPr>
        <p:spPr bwMode="auto">
          <a:xfrm rot="10800000">
            <a:off x="1160092" y="2037556"/>
            <a:ext cx="8223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sz="1400" b="1" dirty="0">
                <a:solidFill>
                  <a:schemeClr val="tx2"/>
                </a:solidFill>
              </a:rPr>
              <a:t>Age-Standardized Rate of Cardiovascular Events (per 100 person-</a:t>
            </a:r>
            <a:r>
              <a:rPr lang="en-US" sz="1400" b="1" dirty="0" err="1">
                <a:solidFill>
                  <a:schemeClr val="tx2"/>
                </a:solidFill>
              </a:rPr>
              <a:t>yr</a:t>
            </a:r>
            <a:r>
              <a:rPr lang="en-US" sz="1200" dirty="0">
                <a:solidFill>
                  <a:schemeClr val="accent1"/>
                </a:solidFill>
              </a:rPr>
              <a:t>)</a:t>
            </a:r>
          </a:p>
        </p:txBody>
      </p:sp>
      <p:sp>
        <p:nvSpPr>
          <p:cNvPr id="6" name="Text Box 6"/>
          <p:cNvSpPr txBox="1">
            <a:spLocks noChangeArrowheads="1"/>
          </p:cNvSpPr>
          <p:nvPr/>
        </p:nvSpPr>
        <p:spPr bwMode="auto">
          <a:xfrm>
            <a:off x="2895600" y="5562600"/>
            <a:ext cx="4343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pPr>
            <a:r>
              <a:rPr lang="en-US" sz="1400" b="1" dirty="0">
                <a:solidFill>
                  <a:schemeClr val="tx2"/>
                </a:solidFill>
              </a:rPr>
              <a:t>Estimated GFR (ml/min/1.73 m2)</a:t>
            </a:r>
          </a:p>
        </p:txBody>
      </p:sp>
      <p:sp>
        <p:nvSpPr>
          <p:cNvPr id="7" name="Text Box 4"/>
          <p:cNvSpPr txBox="1">
            <a:spLocks noChangeArrowheads="1"/>
          </p:cNvSpPr>
          <p:nvPr/>
        </p:nvSpPr>
        <p:spPr bwMode="auto">
          <a:xfrm>
            <a:off x="6638453" y="5957625"/>
            <a:ext cx="2381250" cy="276999"/>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r>
              <a:rPr lang="en-US" sz="1200" dirty="0"/>
              <a:t>Go, et al. Circulation, 2004</a:t>
            </a:r>
          </a:p>
        </p:txBody>
      </p:sp>
    </p:spTree>
    <p:extLst>
      <p:ext uri="{BB962C8B-B14F-4D97-AF65-F5344CB8AC3E}">
        <p14:creationId xmlns:p14="http://schemas.microsoft.com/office/powerpoint/2010/main" val="36521790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05" y="209900"/>
            <a:ext cx="6305550" cy="967050"/>
          </a:xfrm>
        </p:spPr>
        <p:txBody>
          <a:bodyPr/>
          <a:lstStyle/>
          <a:p>
            <a:r>
              <a:rPr lang="en-US" dirty="0">
                <a:solidFill>
                  <a:srgbClr val="203772"/>
                </a:solidFill>
              </a:rPr>
              <a:t>Link Between CKD and CVD</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068309"/>
            <a:ext cx="7715227" cy="504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3"/>
          <p:cNvSpPr txBox="1">
            <a:spLocks noChangeArrowheads="1"/>
          </p:cNvSpPr>
          <p:nvPr/>
        </p:nvSpPr>
        <p:spPr bwMode="auto">
          <a:xfrm flipH="1">
            <a:off x="762000" y="6424738"/>
            <a:ext cx="3702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sz="1800" dirty="0"/>
              <a:t>Gansevoort  RT et al Lancet 2013</a:t>
            </a:r>
          </a:p>
        </p:txBody>
      </p:sp>
    </p:spTree>
    <p:extLst>
      <p:ext uri="{BB962C8B-B14F-4D97-AF65-F5344CB8AC3E}">
        <p14:creationId xmlns:p14="http://schemas.microsoft.com/office/powerpoint/2010/main" val="29678866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dirty="0">
                <a:solidFill>
                  <a:schemeClr val="tx2"/>
                </a:solidFill>
              </a:rPr>
              <a:t>Hazard ratios for CV mortality by </a:t>
            </a:r>
            <a:r>
              <a:rPr lang="en-US" dirty="0" err="1">
                <a:solidFill>
                  <a:schemeClr val="tx2"/>
                </a:solidFill>
              </a:rPr>
              <a:t>eGFR</a:t>
            </a:r>
            <a:r>
              <a:rPr lang="en-US" dirty="0">
                <a:solidFill>
                  <a:schemeClr val="tx2"/>
                </a:solidFill>
              </a:rPr>
              <a:t> and ACR</a:t>
            </a:r>
          </a:p>
        </p:txBody>
      </p:sp>
      <p:pic>
        <p:nvPicPr>
          <p:cNvPr id="4" name="Picture 1" descr="Screen Shot 2014-02-15 at 19.36.4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95400"/>
            <a:ext cx="76200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0" y="597032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spcBef>
                <a:spcPct val="50000"/>
              </a:spcBef>
            </a:pPr>
            <a:r>
              <a:rPr lang="en-US" sz="1200">
                <a:cs typeface="Times New Roman" panose="02020603050405020304" pitchFamily="18" charset="0"/>
              </a:rPr>
              <a:t>. Matushista K et al Lancet 2011</a:t>
            </a:r>
          </a:p>
        </p:txBody>
      </p:sp>
    </p:spTree>
    <p:extLst>
      <p:ext uri="{BB962C8B-B14F-4D97-AF65-F5344CB8AC3E}">
        <p14:creationId xmlns:p14="http://schemas.microsoft.com/office/powerpoint/2010/main" val="18666346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Duke_NUS">
      <a:dk1>
        <a:sysClr val="windowText" lastClr="000000"/>
      </a:dk1>
      <a:lt1>
        <a:sysClr val="window" lastClr="FFFFFF"/>
      </a:lt1>
      <a:dk2>
        <a:srgbClr val="00539B"/>
      </a:dk2>
      <a:lt2>
        <a:srgbClr val="F5821F"/>
      </a:lt2>
      <a:accent1>
        <a:srgbClr val="59B224"/>
      </a:accent1>
      <a:accent2>
        <a:srgbClr val="007B85"/>
      </a:accent2>
      <a:accent3>
        <a:srgbClr val="FF0000"/>
      </a:accent3>
      <a:accent4>
        <a:srgbClr val="FFE513"/>
      </a:accent4>
      <a:accent5>
        <a:srgbClr val="E8941A"/>
      </a:accent5>
      <a:accent6>
        <a:srgbClr val="AB0634"/>
      </a:accent6>
      <a:hlink>
        <a:srgbClr val="7C2B83"/>
      </a:hlink>
      <a:folHlink>
        <a:srgbClr val="5F6062"/>
      </a:folHlink>
    </a:clrScheme>
    <a:fontScheme name="Four-Column Bullet Holding Li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D2EEE9712DCF4BB36A457CB9C327C3" ma:contentTypeVersion="1" ma:contentTypeDescription="Create a new document." ma:contentTypeScope="" ma:versionID="34ee32ab2feaeb7a570fcb307c41a646">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6E1924-BA70-47E7-A454-BF0D8E05463D}">
  <ds:schemaRefs>
    <ds:schemaRef ds:uri="http://schemas.microsoft.com/sharepoint/v3/contenttype/forms"/>
  </ds:schemaRefs>
</ds:datastoreItem>
</file>

<file path=customXml/itemProps2.xml><?xml version="1.0" encoding="utf-8"?>
<ds:datastoreItem xmlns:ds="http://schemas.openxmlformats.org/officeDocument/2006/customXml" ds:itemID="{B15DCE25-244F-4F83-BF7A-76F4E6BA5750}">
  <ds:schemaRefs>
    <ds:schemaRef ds:uri="http://schemas.openxmlformats.org/package/2006/metadata/core-properties"/>
    <ds:schemaRef ds:uri="http://schemas.microsoft.com/office/2006/metadata/properties"/>
    <ds:schemaRef ds:uri="http://www.w3.org/XML/1998/namespace"/>
    <ds:schemaRef ds:uri="http://purl.org/dc/dcmitype/"/>
    <ds:schemaRef ds:uri="http://purl.org/dc/elements/1.1/"/>
    <ds:schemaRef ds:uri="http://schemas.microsoft.com/office/2006/documentManagement/types"/>
    <ds:schemaRef ds:uri="http://schemas.microsoft.com/office/infopath/2007/PartnerControls"/>
    <ds:schemaRef ds:uri="http://schemas.microsoft.com/sharepoint/v3"/>
    <ds:schemaRef ds:uri="http://purl.org/dc/terms/"/>
  </ds:schemaRefs>
</ds:datastoreItem>
</file>

<file path=customXml/itemProps3.xml><?xml version="1.0" encoding="utf-8"?>
<ds:datastoreItem xmlns:ds="http://schemas.openxmlformats.org/officeDocument/2006/customXml" ds:itemID="{C4EA303A-314C-431D-814A-F94957F9E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2718</TotalTime>
  <Words>1907</Words>
  <Application>Microsoft Macintosh PowerPoint</Application>
  <PresentationFormat>On-screen Show (4:3)</PresentationFormat>
  <Paragraphs>272</Paragraphs>
  <Slides>28</Slides>
  <Notes>10</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28</vt:i4>
      </vt:variant>
    </vt:vector>
  </HeadingPairs>
  <TitlesOfParts>
    <vt:vector size="32" baseType="lpstr">
      <vt:lpstr>Office Theme</vt:lpstr>
      <vt:lpstr>???</vt:lpstr>
      <vt:lpstr>???</vt:lpstr>
      <vt:lpstr>Chart</vt:lpstr>
      <vt:lpstr>Chronic Kidney Disease-Integration into the NCD Agenda</vt:lpstr>
      <vt:lpstr>Overview</vt:lpstr>
      <vt:lpstr>Incident &amp; prevalent patient  counts (USRDS), by modality </vt:lpstr>
      <vt:lpstr>Global Prevalence of Dialysis</vt:lpstr>
      <vt:lpstr>Causes of ESRD Incident Patients</vt:lpstr>
      <vt:lpstr>Cost of ESKD in US</vt:lpstr>
      <vt:lpstr>CKD Predicts CVD</vt:lpstr>
      <vt:lpstr>Link Between CKD and CVD</vt:lpstr>
      <vt:lpstr>Hazard ratios for CV mortality by eGFR and ACR</vt:lpstr>
      <vt:lpstr>CKD- Markedly Reduces Life Expectancy </vt:lpstr>
      <vt:lpstr>PowerPoint Presentation</vt:lpstr>
      <vt:lpstr>Prevalence of CKD in Pakistan </vt:lpstr>
      <vt:lpstr>Global Age-Standardized  Prevalence of CKD Grade 3-5 and Future Projections Age 20-79 years</vt:lpstr>
      <vt:lpstr>RENAAL Patients Reaching  the Primary Composite Endpoint*</vt:lpstr>
      <vt:lpstr>PowerPoint Presentation</vt:lpstr>
      <vt:lpstr>PowerPoint Presentation</vt:lpstr>
      <vt:lpstr>eGFR Reporting</vt:lpstr>
      <vt:lpstr>GFR Estimation Equations</vt:lpstr>
      <vt:lpstr>Screening for Estimated GFR</vt:lpstr>
      <vt:lpstr>Automated eGFR screening</vt:lpstr>
      <vt:lpstr>Screening for Proteinuria </vt:lpstr>
      <vt:lpstr>Screening for Albuminuria (&gt;30mg/d)</vt:lpstr>
      <vt:lpstr>CKD Prevention Country Specific Initiatives</vt:lpstr>
      <vt:lpstr>Problems with High Risk Screening for CKD in Developing Countries</vt:lpstr>
      <vt:lpstr>Donor funding for NCDs</vt:lpstr>
      <vt:lpstr>Essential to Include CKD in Global NCDs Prevention Agenda</vt:lpstr>
      <vt:lpstr>Synergies-building global partnerships for CKD  Prevention</vt:lpstr>
      <vt:lpstr>PowerPoint Presentation</vt:lpstr>
    </vt:vector>
  </TitlesOfParts>
  <Company>Duke-NUS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Duke-NUS Corporate PPT</dc:title>
  <dc:creator>gmsssfs</dc:creator>
  <cp:lastModifiedBy>Tazeen Jafar</cp:lastModifiedBy>
  <cp:revision>233</cp:revision>
  <dcterms:created xsi:type="dcterms:W3CDTF">2010-04-15T04:06:31Z</dcterms:created>
  <dcterms:modified xsi:type="dcterms:W3CDTF">2014-02-25T15:00:01Z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0x010100B2D2EEE9712DCF4BB36A457CB9C327C3</vt:lpwstr>
  </property>
  <property fmtid="{D5CDD505-2E9C-101B-9397-08002B2CF9AE}" pid="3" name="Order">
    <vt:r8>300</vt:r8>
  </property>
  <property fmtid="{D5CDD505-2E9C-101B-9397-08002B2CF9AE}" pid="4" name="TemplateUrl">
    <vt:lpwstr/>
  </property>
  <property fmtid="{D5CDD505-2E9C-101B-9397-08002B2CF9AE}" pid="5" name="xd_Signature">
    <vt:bool>false</vt:bool>
  </property>
  <property fmtid="{D5CDD505-2E9C-101B-9397-08002B2CF9AE}" pid="6" name="xd_ProgID">
    <vt:lpwstr/>
  </property>
</Properties>
</file>