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embeddings/oleObject2.bin" ContentType="application/vnd.openxmlformats-officedocument.oleObject"/>
  <Override PartName="/ppt/charts/chart2.xml" ContentType="application/vnd.openxmlformats-officedocument.drawingml.chart+xml"/>
  <Override PartName="/ppt/embeddings/oleObject3.bin" ContentType="application/vnd.openxmlformats-officedocument.oleObject"/>
  <Override PartName="/ppt/charts/chart3.xml" ContentType="application/vnd.openxmlformats-officedocument.drawingml.chart+xml"/>
  <Override PartName="/ppt/embeddings/oleObject4.bin" ContentType="application/vnd.openxmlformats-officedocument.oleObject"/>
  <Override PartName="/ppt/notesSlides/notesSlide2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3"/>
  </p:notesMasterIdLst>
  <p:sldIdLst>
    <p:sldId id="306" r:id="rId2"/>
    <p:sldId id="319" r:id="rId3"/>
    <p:sldId id="320" r:id="rId4"/>
    <p:sldId id="321" r:id="rId5"/>
    <p:sldId id="322" r:id="rId6"/>
    <p:sldId id="307" r:id="rId7"/>
    <p:sldId id="327" r:id="rId8"/>
    <p:sldId id="325" r:id="rId9"/>
    <p:sldId id="308" r:id="rId10"/>
    <p:sldId id="309" r:id="rId11"/>
    <p:sldId id="324" r:id="rId12"/>
    <p:sldId id="310" r:id="rId13"/>
    <p:sldId id="326" r:id="rId14"/>
    <p:sldId id="311" r:id="rId15"/>
    <p:sldId id="312" r:id="rId16"/>
    <p:sldId id="313" r:id="rId17"/>
    <p:sldId id="315" r:id="rId18"/>
    <p:sldId id="316" r:id="rId19"/>
    <p:sldId id="317" r:id="rId20"/>
    <p:sldId id="318" r:id="rId21"/>
    <p:sldId id="256" r:id="rId22"/>
    <p:sldId id="264" r:id="rId23"/>
    <p:sldId id="301" r:id="rId24"/>
    <p:sldId id="266" r:id="rId25"/>
    <p:sldId id="291" r:id="rId26"/>
    <p:sldId id="290" r:id="rId27"/>
    <p:sldId id="302" r:id="rId28"/>
    <p:sldId id="300" r:id="rId29"/>
    <p:sldId id="303" r:id="rId30"/>
    <p:sldId id="272" r:id="rId31"/>
    <p:sldId id="273" r:id="rId32"/>
    <p:sldId id="299" r:id="rId33"/>
    <p:sldId id="276" r:id="rId34"/>
    <p:sldId id="277" r:id="rId35"/>
    <p:sldId id="304" r:id="rId36"/>
    <p:sldId id="278" r:id="rId37"/>
    <p:sldId id="295" r:id="rId38"/>
    <p:sldId id="283" r:id="rId39"/>
    <p:sldId id="305" r:id="rId40"/>
    <p:sldId id="284" r:id="rId41"/>
    <p:sldId id="328" r:id="rId42"/>
  </p:sldIdLst>
  <p:sldSz cx="9144000" cy="6858000" type="screen4x3"/>
  <p:notesSz cx="6797675" cy="99250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GAR"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FA7"/>
    <a:srgbClr val="3366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64" autoAdjust="0"/>
  </p:normalViewPr>
  <p:slideViewPr>
    <p:cSldViewPr>
      <p:cViewPr varScale="1">
        <p:scale>
          <a:sx n="84" d="100"/>
          <a:sy n="84" d="100"/>
        </p:scale>
        <p:origin x="-2256"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4.xml.rels><?xml version="1.0" encoding="UTF-8" standalone="yes"?>
<Relationships xmlns="http://schemas.openxmlformats.org/package/2006/relationships"><Relationship Id="rId1" Type="http://schemas.openxmlformats.org/officeDocument/2006/relationships/oleObject" Target="file:///C:\Users\DOGAR\Google%20Drive\CLASS\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OGAR\Google%20Drive\CLASS\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OGAR\Google%20Drive\CLASS\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cap="small" baseline="0" dirty="0" smtClean="0"/>
              <a:t>Total households</a:t>
            </a:r>
            <a:endParaRPr lang="en-US" sz="1200" cap="small" baseline="0" dirty="0"/>
          </a:p>
        </c:rich>
      </c:tx>
      <c:layout/>
      <c:overlay val="0"/>
    </c:title>
    <c:autoTitleDeleted val="0"/>
    <c:plotArea>
      <c:layout/>
      <c:lineChart>
        <c:grouping val="standard"/>
        <c:varyColors val="0"/>
        <c:ser>
          <c:idx val="0"/>
          <c:order val="0"/>
          <c:tx>
            <c:strRef>
              <c:f>Sheet1!$B$5</c:f>
              <c:strCache>
                <c:ptCount val="1"/>
                <c:pt idx="0">
                  <c:v>SFI</c:v>
                </c:pt>
              </c:strCache>
            </c:strRef>
          </c:tx>
          <c:spPr>
            <a:ln w="19050" cmpd="sng">
              <a:solidFill>
                <a:schemeClr val="tx1"/>
              </a:solidFill>
              <a:prstDash val="dash"/>
            </a:ln>
          </c:spPr>
          <c:marker>
            <c:symbol val="circle"/>
            <c:size val="3"/>
            <c:spPr>
              <a:solidFill>
                <a:schemeClr val="tx1"/>
              </a:solidFill>
              <a:ln w="19050">
                <a:solidFill>
                  <a:schemeClr val="tx1"/>
                </a:solidFill>
              </a:ln>
            </c:spPr>
          </c:marker>
          <c:cat>
            <c:strRef>
              <c:f>Sheet1!$C$4:$G$4</c:f>
              <c:strCache>
                <c:ptCount val="5"/>
                <c:pt idx="0">
                  <c:v>Baseline</c:v>
                </c:pt>
                <c:pt idx="1">
                  <c:v>Week 1</c:v>
                </c:pt>
                <c:pt idx="2">
                  <c:v>Week 12</c:v>
                </c:pt>
                <c:pt idx="3">
                  <c:v>Week27</c:v>
                </c:pt>
                <c:pt idx="4">
                  <c:v>Week 52</c:v>
                </c:pt>
              </c:strCache>
            </c:strRef>
          </c:cat>
          <c:val>
            <c:numRef>
              <c:f>Sheet1!$C$5:$G$5</c:f>
              <c:numCache>
                <c:formatCode>General</c:formatCode>
                <c:ptCount val="5"/>
                <c:pt idx="0">
                  <c:v>57.7</c:v>
                </c:pt>
                <c:pt idx="1">
                  <c:v>67.1</c:v>
                </c:pt>
                <c:pt idx="2">
                  <c:v>56.8</c:v>
                </c:pt>
                <c:pt idx="3">
                  <c:v>59.0</c:v>
                </c:pt>
                <c:pt idx="4">
                  <c:v>66.7</c:v>
                </c:pt>
              </c:numCache>
            </c:numRef>
          </c:val>
          <c:smooth val="1"/>
        </c:ser>
        <c:ser>
          <c:idx val="1"/>
          <c:order val="1"/>
          <c:tx>
            <c:strRef>
              <c:f>Sheet1!$B$6</c:f>
              <c:strCache>
                <c:ptCount val="1"/>
                <c:pt idx="0">
                  <c:v>SFI + Reminders</c:v>
                </c:pt>
              </c:strCache>
            </c:strRef>
          </c:tx>
          <c:spPr>
            <a:ln w="19050" cmpd="sng">
              <a:solidFill>
                <a:schemeClr val="tx1"/>
              </a:solidFill>
              <a:prstDash val="sysDot"/>
            </a:ln>
          </c:spPr>
          <c:marker>
            <c:symbol val="star"/>
            <c:size val="3"/>
            <c:spPr>
              <a:noFill/>
              <a:ln w="19050">
                <a:solidFill>
                  <a:schemeClr val="tx1"/>
                </a:solidFill>
              </a:ln>
            </c:spPr>
          </c:marker>
          <c:cat>
            <c:strRef>
              <c:f>Sheet1!$C$4:$G$4</c:f>
              <c:strCache>
                <c:ptCount val="5"/>
                <c:pt idx="0">
                  <c:v>Baseline</c:v>
                </c:pt>
                <c:pt idx="1">
                  <c:v>Week 1</c:v>
                </c:pt>
                <c:pt idx="2">
                  <c:v>Week 12</c:v>
                </c:pt>
                <c:pt idx="3">
                  <c:v>Week27</c:v>
                </c:pt>
                <c:pt idx="4">
                  <c:v>Week 52</c:v>
                </c:pt>
              </c:strCache>
            </c:strRef>
          </c:cat>
          <c:val>
            <c:numRef>
              <c:f>Sheet1!$C$6:$G$6</c:f>
              <c:numCache>
                <c:formatCode>General</c:formatCode>
                <c:ptCount val="5"/>
                <c:pt idx="0">
                  <c:v>72.1</c:v>
                </c:pt>
                <c:pt idx="1">
                  <c:v>68.7</c:v>
                </c:pt>
                <c:pt idx="2">
                  <c:v>65.3</c:v>
                </c:pt>
                <c:pt idx="3">
                  <c:v>73.7</c:v>
                </c:pt>
                <c:pt idx="4">
                  <c:v>69.5</c:v>
                </c:pt>
              </c:numCache>
            </c:numRef>
          </c:val>
          <c:smooth val="1"/>
        </c:ser>
        <c:ser>
          <c:idx val="2"/>
          <c:order val="2"/>
          <c:tx>
            <c:strRef>
              <c:f>Sheet1!$B$7</c:f>
              <c:strCache>
                <c:ptCount val="1"/>
                <c:pt idx="0">
                  <c:v>CONTROL</c:v>
                </c:pt>
              </c:strCache>
            </c:strRef>
          </c:tx>
          <c:spPr>
            <a:ln w="19050">
              <a:solidFill>
                <a:schemeClr val="tx1"/>
              </a:solidFill>
            </a:ln>
          </c:spPr>
          <c:marker>
            <c:symbol val="triangle"/>
            <c:size val="3"/>
            <c:spPr>
              <a:solidFill>
                <a:schemeClr val="tx1"/>
              </a:solidFill>
              <a:ln w="19050">
                <a:solidFill>
                  <a:schemeClr val="tx1"/>
                </a:solidFill>
              </a:ln>
            </c:spPr>
          </c:marker>
          <c:cat>
            <c:strRef>
              <c:f>Sheet1!$C$4:$G$4</c:f>
              <c:strCache>
                <c:ptCount val="5"/>
                <c:pt idx="0">
                  <c:v>Baseline</c:v>
                </c:pt>
                <c:pt idx="1">
                  <c:v>Week 1</c:v>
                </c:pt>
                <c:pt idx="2">
                  <c:v>Week 12</c:v>
                </c:pt>
                <c:pt idx="3">
                  <c:v>Week27</c:v>
                </c:pt>
                <c:pt idx="4">
                  <c:v>Week 52</c:v>
                </c:pt>
              </c:strCache>
            </c:strRef>
          </c:cat>
          <c:val>
            <c:numRef>
              <c:f>Sheet1!$C$7:$G$7</c:f>
              <c:numCache>
                <c:formatCode>General</c:formatCode>
                <c:ptCount val="5"/>
                <c:pt idx="0">
                  <c:v>78.5</c:v>
                </c:pt>
                <c:pt idx="1">
                  <c:v>65.0</c:v>
                </c:pt>
                <c:pt idx="2">
                  <c:v>65.0</c:v>
                </c:pt>
                <c:pt idx="3">
                  <c:v>58.3</c:v>
                </c:pt>
                <c:pt idx="4">
                  <c:v>57.9</c:v>
                </c:pt>
              </c:numCache>
            </c:numRef>
          </c:val>
          <c:smooth val="1"/>
        </c:ser>
        <c:dLbls>
          <c:showLegendKey val="0"/>
          <c:showVal val="0"/>
          <c:showCatName val="0"/>
          <c:showSerName val="0"/>
          <c:showPercent val="0"/>
          <c:showBubbleSize val="0"/>
        </c:dLbls>
        <c:marker val="1"/>
        <c:smooth val="0"/>
        <c:axId val="2093772296"/>
        <c:axId val="2093766008"/>
      </c:lineChart>
      <c:catAx>
        <c:axId val="2093772296"/>
        <c:scaling>
          <c:orientation val="minMax"/>
        </c:scaling>
        <c:delete val="0"/>
        <c:axPos val="b"/>
        <c:majorTickMark val="none"/>
        <c:minorTickMark val="none"/>
        <c:tickLblPos val="nextTo"/>
        <c:txPr>
          <a:bodyPr/>
          <a:lstStyle/>
          <a:p>
            <a:pPr>
              <a:defRPr sz="900"/>
            </a:pPr>
            <a:endParaRPr lang="en-US"/>
          </a:p>
        </c:txPr>
        <c:crossAx val="2093766008"/>
        <c:crossesAt val="0.0"/>
        <c:auto val="1"/>
        <c:lblAlgn val="ctr"/>
        <c:lblOffset val="100"/>
        <c:noMultiLvlLbl val="0"/>
      </c:catAx>
      <c:valAx>
        <c:axId val="2093766008"/>
        <c:scaling>
          <c:orientation val="minMax"/>
          <c:max val="110.0"/>
          <c:min val="30.0"/>
        </c:scaling>
        <c:delete val="0"/>
        <c:axPos val="l"/>
        <c:majorGridlines/>
        <c:title>
          <c:tx>
            <c:rich>
              <a:bodyPr/>
              <a:lstStyle/>
              <a:p>
                <a:pPr>
                  <a:defRPr/>
                </a:pPr>
                <a:r>
                  <a:rPr lang="en-US"/>
                  <a:t>Proportion</a:t>
                </a:r>
                <a:r>
                  <a:rPr lang="en-US" baseline="0"/>
                  <a:t> SFH</a:t>
                </a:r>
                <a:endParaRPr lang="en-US"/>
              </a:p>
            </c:rich>
          </c:tx>
          <c:layout/>
          <c:overlay val="0"/>
        </c:title>
        <c:numFmt formatCode="General" sourceLinked="1"/>
        <c:majorTickMark val="none"/>
        <c:minorTickMark val="none"/>
        <c:tickLblPos val="nextTo"/>
        <c:txPr>
          <a:bodyPr/>
          <a:lstStyle/>
          <a:p>
            <a:pPr>
              <a:defRPr sz="900"/>
            </a:pPr>
            <a:endParaRPr lang="en-US"/>
          </a:p>
        </c:txPr>
        <c:crossAx val="2093772296"/>
        <c:crosses val="autoZero"/>
        <c:crossBetween val="between"/>
        <c:majorUnit val="20.0"/>
      </c:valAx>
      <c:spPr>
        <a:solidFill>
          <a:schemeClr val="bg1">
            <a:lumMod val="85000"/>
            <a:alpha val="90000"/>
          </a:schemeClr>
        </a:solidFill>
      </c:spPr>
    </c:plotArea>
    <c:legend>
      <c:legendPos val="r"/>
      <c:layout/>
      <c:overlay val="0"/>
      <c:txPr>
        <a:bodyPr/>
        <a:lstStyle/>
        <a:p>
          <a:pPr>
            <a:defRPr sz="900"/>
          </a:pPr>
          <a:endParaRPr lang="en-US"/>
        </a:p>
      </c:txPr>
    </c:legend>
    <c:plotVisOnly val="1"/>
    <c:dispBlanksAs val="gap"/>
    <c:showDLblsOverMax val="0"/>
  </c:chart>
  <c:spPr>
    <a:ln>
      <a:noFill/>
    </a:ln>
  </c:spPr>
  <c:txPr>
    <a:bodyPr/>
    <a:lstStyle/>
    <a:p>
      <a:pPr>
        <a:defRPr>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cap="small" baseline="0" dirty="0" smtClean="0"/>
              <a:t>Sub-group of households with at least one smoker</a:t>
            </a:r>
            <a:endParaRPr lang="en-US" sz="1200" cap="small" baseline="0" dirty="0"/>
          </a:p>
        </c:rich>
      </c:tx>
      <c:layout/>
      <c:overlay val="0"/>
    </c:title>
    <c:autoTitleDeleted val="0"/>
    <c:plotArea>
      <c:layout/>
      <c:lineChart>
        <c:grouping val="standard"/>
        <c:varyColors val="0"/>
        <c:ser>
          <c:idx val="0"/>
          <c:order val="0"/>
          <c:tx>
            <c:strRef>
              <c:f>Sheet1!$B$15</c:f>
              <c:strCache>
                <c:ptCount val="1"/>
                <c:pt idx="0">
                  <c:v>SFI</c:v>
                </c:pt>
              </c:strCache>
            </c:strRef>
          </c:tx>
          <c:spPr>
            <a:ln w="19050" cmpd="sng">
              <a:solidFill>
                <a:schemeClr val="tx1"/>
              </a:solidFill>
              <a:prstDash val="dash"/>
            </a:ln>
          </c:spPr>
          <c:marker>
            <c:symbol val="circle"/>
            <c:size val="3"/>
            <c:spPr>
              <a:solidFill>
                <a:schemeClr val="tx1"/>
              </a:solidFill>
              <a:ln w="19050">
                <a:solidFill>
                  <a:schemeClr val="tx1"/>
                </a:solidFill>
              </a:ln>
            </c:spPr>
          </c:marker>
          <c:cat>
            <c:strRef>
              <c:f>Sheet1!$C$14:$G$14</c:f>
              <c:strCache>
                <c:ptCount val="5"/>
                <c:pt idx="0">
                  <c:v>Baseline</c:v>
                </c:pt>
                <c:pt idx="1">
                  <c:v>Week 1</c:v>
                </c:pt>
                <c:pt idx="2">
                  <c:v>Week 12</c:v>
                </c:pt>
                <c:pt idx="3">
                  <c:v>Week27</c:v>
                </c:pt>
                <c:pt idx="4">
                  <c:v>Week 52</c:v>
                </c:pt>
              </c:strCache>
            </c:strRef>
          </c:cat>
          <c:val>
            <c:numRef>
              <c:f>Sheet1!$C$15:$G$15</c:f>
              <c:numCache>
                <c:formatCode>General</c:formatCode>
                <c:ptCount val="5"/>
                <c:pt idx="0">
                  <c:v>35.2</c:v>
                </c:pt>
                <c:pt idx="1">
                  <c:v>80.0</c:v>
                </c:pt>
                <c:pt idx="2">
                  <c:v>65.3</c:v>
                </c:pt>
                <c:pt idx="3">
                  <c:v>51.6</c:v>
                </c:pt>
                <c:pt idx="4">
                  <c:v>55.1</c:v>
                </c:pt>
              </c:numCache>
            </c:numRef>
          </c:val>
          <c:smooth val="1"/>
        </c:ser>
        <c:ser>
          <c:idx val="1"/>
          <c:order val="1"/>
          <c:tx>
            <c:strRef>
              <c:f>Sheet1!$B$16</c:f>
              <c:strCache>
                <c:ptCount val="1"/>
                <c:pt idx="0">
                  <c:v>SFI + Reminders</c:v>
                </c:pt>
              </c:strCache>
            </c:strRef>
          </c:tx>
          <c:spPr>
            <a:ln w="19050" cmpd="sng">
              <a:solidFill>
                <a:schemeClr val="tx1"/>
              </a:solidFill>
              <a:prstDash val="sysDot"/>
            </a:ln>
          </c:spPr>
          <c:marker>
            <c:symbol val="star"/>
            <c:size val="3"/>
            <c:spPr>
              <a:noFill/>
              <a:ln w="19050">
                <a:solidFill>
                  <a:schemeClr val="tx1"/>
                </a:solidFill>
              </a:ln>
            </c:spPr>
          </c:marker>
          <c:cat>
            <c:strRef>
              <c:f>Sheet1!$C$14:$G$14</c:f>
              <c:strCache>
                <c:ptCount val="5"/>
                <c:pt idx="0">
                  <c:v>Baseline</c:v>
                </c:pt>
                <c:pt idx="1">
                  <c:v>Week 1</c:v>
                </c:pt>
                <c:pt idx="2">
                  <c:v>Week 12</c:v>
                </c:pt>
                <c:pt idx="3">
                  <c:v>Week27</c:v>
                </c:pt>
                <c:pt idx="4">
                  <c:v>Week 52</c:v>
                </c:pt>
              </c:strCache>
            </c:strRef>
          </c:cat>
          <c:val>
            <c:numRef>
              <c:f>Sheet1!$C$16:$G$16</c:f>
              <c:numCache>
                <c:formatCode>General</c:formatCode>
                <c:ptCount val="5"/>
                <c:pt idx="0">
                  <c:v>57.3</c:v>
                </c:pt>
                <c:pt idx="1">
                  <c:v>66.7</c:v>
                </c:pt>
                <c:pt idx="2">
                  <c:v>64.2</c:v>
                </c:pt>
                <c:pt idx="3">
                  <c:v>68.6</c:v>
                </c:pt>
                <c:pt idx="4">
                  <c:v>56.0</c:v>
                </c:pt>
              </c:numCache>
            </c:numRef>
          </c:val>
          <c:smooth val="1"/>
        </c:ser>
        <c:ser>
          <c:idx val="2"/>
          <c:order val="2"/>
          <c:tx>
            <c:strRef>
              <c:f>Sheet1!$B$17</c:f>
              <c:strCache>
                <c:ptCount val="1"/>
                <c:pt idx="0">
                  <c:v>CONTROL</c:v>
                </c:pt>
              </c:strCache>
            </c:strRef>
          </c:tx>
          <c:spPr>
            <a:ln w="19050">
              <a:solidFill>
                <a:schemeClr val="tx1"/>
              </a:solidFill>
            </a:ln>
          </c:spPr>
          <c:marker>
            <c:symbol val="triangle"/>
            <c:size val="3"/>
            <c:spPr>
              <a:solidFill>
                <a:schemeClr val="tx1"/>
              </a:solidFill>
              <a:ln w="19050">
                <a:solidFill>
                  <a:schemeClr val="tx1"/>
                </a:solidFill>
              </a:ln>
            </c:spPr>
          </c:marker>
          <c:cat>
            <c:strRef>
              <c:f>Sheet1!$C$14:$G$14</c:f>
              <c:strCache>
                <c:ptCount val="5"/>
                <c:pt idx="0">
                  <c:v>Baseline</c:v>
                </c:pt>
                <c:pt idx="1">
                  <c:v>Week 1</c:v>
                </c:pt>
                <c:pt idx="2">
                  <c:v>Week 12</c:v>
                </c:pt>
                <c:pt idx="3">
                  <c:v>Week27</c:v>
                </c:pt>
                <c:pt idx="4">
                  <c:v>Week 52</c:v>
                </c:pt>
              </c:strCache>
            </c:strRef>
          </c:cat>
          <c:val>
            <c:numRef>
              <c:f>Sheet1!$C$17:$G$17</c:f>
              <c:numCache>
                <c:formatCode>General</c:formatCode>
                <c:ptCount val="5"/>
                <c:pt idx="0">
                  <c:v>61.5</c:v>
                </c:pt>
                <c:pt idx="1">
                  <c:v>65.5</c:v>
                </c:pt>
                <c:pt idx="2">
                  <c:v>51.8</c:v>
                </c:pt>
                <c:pt idx="3">
                  <c:v>49.4</c:v>
                </c:pt>
                <c:pt idx="4">
                  <c:v>33.8</c:v>
                </c:pt>
              </c:numCache>
            </c:numRef>
          </c:val>
          <c:smooth val="1"/>
        </c:ser>
        <c:dLbls>
          <c:showLegendKey val="0"/>
          <c:showVal val="0"/>
          <c:showCatName val="0"/>
          <c:showSerName val="0"/>
          <c:showPercent val="0"/>
          <c:showBubbleSize val="0"/>
        </c:dLbls>
        <c:marker val="1"/>
        <c:smooth val="0"/>
        <c:axId val="2094546040"/>
        <c:axId val="2093607672"/>
      </c:lineChart>
      <c:catAx>
        <c:axId val="2094546040"/>
        <c:scaling>
          <c:orientation val="minMax"/>
        </c:scaling>
        <c:delete val="0"/>
        <c:axPos val="b"/>
        <c:majorTickMark val="none"/>
        <c:minorTickMark val="none"/>
        <c:tickLblPos val="nextTo"/>
        <c:txPr>
          <a:bodyPr/>
          <a:lstStyle/>
          <a:p>
            <a:pPr>
              <a:defRPr sz="900"/>
            </a:pPr>
            <a:endParaRPr lang="en-US"/>
          </a:p>
        </c:txPr>
        <c:crossAx val="2093607672"/>
        <c:crossesAt val="0.0"/>
        <c:auto val="1"/>
        <c:lblAlgn val="ctr"/>
        <c:lblOffset val="100"/>
        <c:noMultiLvlLbl val="0"/>
      </c:catAx>
      <c:valAx>
        <c:axId val="2093607672"/>
        <c:scaling>
          <c:orientation val="minMax"/>
          <c:max val="110.0"/>
          <c:min val="30.0"/>
        </c:scaling>
        <c:delete val="0"/>
        <c:axPos val="l"/>
        <c:majorGridlines/>
        <c:title>
          <c:tx>
            <c:rich>
              <a:bodyPr/>
              <a:lstStyle/>
              <a:p>
                <a:pPr>
                  <a:defRPr/>
                </a:pPr>
                <a:r>
                  <a:rPr lang="en-US"/>
                  <a:t>Proportion</a:t>
                </a:r>
                <a:r>
                  <a:rPr lang="en-US" baseline="0"/>
                  <a:t> SFH</a:t>
                </a:r>
                <a:endParaRPr lang="en-US"/>
              </a:p>
            </c:rich>
          </c:tx>
          <c:layout/>
          <c:overlay val="0"/>
        </c:title>
        <c:numFmt formatCode="General" sourceLinked="1"/>
        <c:majorTickMark val="none"/>
        <c:minorTickMark val="none"/>
        <c:tickLblPos val="nextTo"/>
        <c:txPr>
          <a:bodyPr/>
          <a:lstStyle/>
          <a:p>
            <a:pPr>
              <a:defRPr sz="900"/>
            </a:pPr>
            <a:endParaRPr lang="en-US"/>
          </a:p>
        </c:txPr>
        <c:crossAx val="2094546040"/>
        <c:crosses val="autoZero"/>
        <c:crossBetween val="between"/>
        <c:majorUnit val="20.0"/>
      </c:valAx>
      <c:spPr>
        <a:solidFill>
          <a:schemeClr val="bg1">
            <a:lumMod val="85000"/>
            <a:alpha val="90000"/>
          </a:schemeClr>
        </a:solidFill>
      </c:spPr>
    </c:plotArea>
    <c:plotVisOnly val="1"/>
    <c:dispBlanksAs val="gap"/>
    <c:showDLblsOverMax val="0"/>
  </c:chart>
  <c:spPr>
    <a:ln>
      <a:noFill/>
    </a:ln>
  </c:spPr>
  <c:txPr>
    <a:bodyPr/>
    <a:lstStyle/>
    <a:p>
      <a:pPr>
        <a:defRPr>
          <a:latin typeface="+mj-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chemeClr val="tx1"/>
                </a:solidFill>
                <a:latin typeface="+mj-lt"/>
                <a:ea typeface="+mn-ea"/>
                <a:cs typeface="+mn-cs"/>
              </a:defRPr>
            </a:pPr>
            <a:r>
              <a:rPr lang="en-US" sz="1200" b="1" i="0" cap="small" baseline="0" dirty="0" smtClean="0">
                <a:solidFill>
                  <a:schemeClr val="tx1"/>
                </a:solidFill>
                <a:effectLst/>
              </a:rPr>
              <a:t>Sub-group of non-smoking households</a:t>
            </a:r>
            <a:endParaRPr lang="en-US" sz="1200" cap="small" baseline="0" dirty="0">
              <a:solidFill>
                <a:schemeClr val="tx1"/>
              </a:solidFill>
              <a:effectLst/>
            </a:endParaRPr>
          </a:p>
        </c:rich>
      </c:tx>
      <c:layout/>
      <c:overlay val="0"/>
    </c:title>
    <c:autoTitleDeleted val="0"/>
    <c:plotArea>
      <c:layout/>
      <c:lineChart>
        <c:grouping val="standard"/>
        <c:varyColors val="0"/>
        <c:ser>
          <c:idx val="0"/>
          <c:order val="0"/>
          <c:tx>
            <c:strRef>
              <c:f>Sheet1!$B$25</c:f>
              <c:strCache>
                <c:ptCount val="1"/>
                <c:pt idx="0">
                  <c:v>SFI</c:v>
                </c:pt>
              </c:strCache>
            </c:strRef>
          </c:tx>
          <c:spPr>
            <a:ln w="19050" cmpd="sng">
              <a:solidFill>
                <a:schemeClr val="tx1"/>
              </a:solidFill>
              <a:prstDash val="dash"/>
            </a:ln>
          </c:spPr>
          <c:marker>
            <c:symbol val="circle"/>
            <c:size val="3"/>
            <c:spPr>
              <a:solidFill>
                <a:schemeClr val="tx1"/>
              </a:solidFill>
              <a:ln w="19050">
                <a:solidFill>
                  <a:schemeClr val="tx1"/>
                </a:solidFill>
              </a:ln>
            </c:spPr>
          </c:marker>
          <c:cat>
            <c:strRef>
              <c:f>Sheet1!$C$24:$G$24</c:f>
              <c:strCache>
                <c:ptCount val="5"/>
                <c:pt idx="0">
                  <c:v>Baseline</c:v>
                </c:pt>
                <c:pt idx="1">
                  <c:v>Week 1</c:v>
                </c:pt>
                <c:pt idx="2">
                  <c:v>Week 12</c:v>
                </c:pt>
                <c:pt idx="3">
                  <c:v>Week27</c:v>
                </c:pt>
                <c:pt idx="4">
                  <c:v>Week 52</c:v>
                </c:pt>
              </c:strCache>
            </c:strRef>
          </c:cat>
          <c:val>
            <c:numRef>
              <c:f>Sheet1!$C$25:$G$25</c:f>
              <c:numCache>
                <c:formatCode>General</c:formatCode>
                <c:ptCount val="5"/>
                <c:pt idx="0">
                  <c:v>88.3</c:v>
                </c:pt>
                <c:pt idx="1">
                  <c:v>98.98</c:v>
                </c:pt>
                <c:pt idx="2">
                  <c:v>93.9</c:v>
                </c:pt>
                <c:pt idx="3">
                  <c:v>93.3</c:v>
                </c:pt>
                <c:pt idx="4">
                  <c:v>96.0</c:v>
                </c:pt>
              </c:numCache>
            </c:numRef>
          </c:val>
          <c:smooth val="1"/>
        </c:ser>
        <c:ser>
          <c:idx val="1"/>
          <c:order val="1"/>
          <c:tx>
            <c:strRef>
              <c:f>Sheet1!$B$26</c:f>
              <c:strCache>
                <c:ptCount val="1"/>
                <c:pt idx="0">
                  <c:v>SFI + Reminders</c:v>
                </c:pt>
              </c:strCache>
            </c:strRef>
          </c:tx>
          <c:spPr>
            <a:ln w="19050" cmpd="sng">
              <a:solidFill>
                <a:schemeClr val="tx1"/>
              </a:solidFill>
              <a:prstDash val="sysDot"/>
            </a:ln>
          </c:spPr>
          <c:marker>
            <c:symbol val="star"/>
            <c:size val="3"/>
            <c:spPr>
              <a:noFill/>
              <a:ln w="19050">
                <a:solidFill>
                  <a:schemeClr val="tx1"/>
                </a:solidFill>
              </a:ln>
            </c:spPr>
          </c:marker>
          <c:cat>
            <c:strRef>
              <c:f>Sheet1!$C$24:$G$24</c:f>
              <c:strCache>
                <c:ptCount val="5"/>
                <c:pt idx="0">
                  <c:v>Baseline</c:v>
                </c:pt>
                <c:pt idx="1">
                  <c:v>Week 1</c:v>
                </c:pt>
                <c:pt idx="2">
                  <c:v>Week 12</c:v>
                </c:pt>
                <c:pt idx="3">
                  <c:v>Week27</c:v>
                </c:pt>
                <c:pt idx="4">
                  <c:v>Week 52</c:v>
                </c:pt>
              </c:strCache>
            </c:strRef>
          </c:cat>
          <c:val>
            <c:numRef>
              <c:f>Sheet1!$C$26:$G$26</c:f>
              <c:numCache>
                <c:formatCode>General</c:formatCode>
                <c:ptCount val="5"/>
                <c:pt idx="0">
                  <c:v>84.1</c:v>
                </c:pt>
                <c:pt idx="1">
                  <c:v>90.1</c:v>
                </c:pt>
                <c:pt idx="2">
                  <c:v>92.6</c:v>
                </c:pt>
                <c:pt idx="3">
                  <c:v>94.6</c:v>
                </c:pt>
                <c:pt idx="4">
                  <c:v>100.0</c:v>
                </c:pt>
              </c:numCache>
            </c:numRef>
          </c:val>
          <c:smooth val="1"/>
        </c:ser>
        <c:ser>
          <c:idx val="2"/>
          <c:order val="2"/>
          <c:tx>
            <c:strRef>
              <c:f>Sheet1!$B$27</c:f>
              <c:strCache>
                <c:ptCount val="1"/>
                <c:pt idx="0">
                  <c:v>CONTROL</c:v>
                </c:pt>
              </c:strCache>
            </c:strRef>
          </c:tx>
          <c:spPr>
            <a:ln w="19050">
              <a:solidFill>
                <a:schemeClr val="tx1"/>
              </a:solidFill>
            </a:ln>
          </c:spPr>
          <c:marker>
            <c:symbol val="triangle"/>
            <c:size val="3"/>
            <c:spPr>
              <a:solidFill>
                <a:schemeClr val="tx1"/>
              </a:solidFill>
              <a:ln w="19050">
                <a:solidFill>
                  <a:schemeClr val="tx1"/>
                </a:solidFill>
              </a:ln>
            </c:spPr>
          </c:marker>
          <c:cat>
            <c:strRef>
              <c:f>Sheet1!$C$24:$G$24</c:f>
              <c:strCache>
                <c:ptCount val="5"/>
                <c:pt idx="0">
                  <c:v>Baseline</c:v>
                </c:pt>
                <c:pt idx="1">
                  <c:v>Week 1</c:v>
                </c:pt>
                <c:pt idx="2">
                  <c:v>Week 12</c:v>
                </c:pt>
                <c:pt idx="3">
                  <c:v>Week27</c:v>
                </c:pt>
                <c:pt idx="4">
                  <c:v>Week 52</c:v>
                </c:pt>
              </c:strCache>
            </c:strRef>
          </c:cat>
          <c:val>
            <c:numRef>
              <c:f>Sheet1!$C$27:$G$27</c:f>
              <c:numCache>
                <c:formatCode>General</c:formatCode>
                <c:ptCount val="5"/>
                <c:pt idx="0">
                  <c:v>90.3</c:v>
                </c:pt>
                <c:pt idx="1">
                  <c:v>89.5</c:v>
                </c:pt>
                <c:pt idx="2">
                  <c:v>89.8</c:v>
                </c:pt>
                <c:pt idx="3">
                  <c:v>92.8</c:v>
                </c:pt>
                <c:pt idx="4">
                  <c:v>96.7</c:v>
                </c:pt>
              </c:numCache>
            </c:numRef>
          </c:val>
          <c:smooth val="1"/>
        </c:ser>
        <c:dLbls>
          <c:showLegendKey val="0"/>
          <c:showVal val="0"/>
          <c:showCatName val="0"/>
          <c:showSerName val="0"/>
          <c:showPercent val="0"/>
          <c:showBubbleSize val="0"/>
        </c:dLbls>
        <c:marker val="1"/>
        <c:smooth val="0"/>
        <c:axId val="2095021832"/>
        <c:axId val="2095018888"/>
      </c:lineChart>
      <c:catAx>
        <c:axId val="2095021832"/>
        <c:scaling>
          <c:orientation val="minMax"/>
        </c:scaling>
        <c:delete val="0"/>
        <c:axPos val="b"/>
        <c:majorTickMark val="none"/>
        <c:minorTickMark val="none"/>
        <c:tickLblPos val="nextTo"/>
        <c:txPr>
          <a:bodyPr/>
          <a:lstStyle/>
          <a:p>
            <a:pPr>
              <a:defRPr sz="900"/>
            </a:pPr>
            <a:endParaRPr lang="en-US"/>
          </a:p>
        </c:txPr>
        <c:crossAx val="2095018888"/>
        <c:crossesAt val="0.0"/>
        <c:auto val="1"/>
        <c:lblAlgn val="ctr"/>
        <c:lblOffset val="100"/>
        <c:noMultiLvlLbl val="0"/>
      </c:catAx>
      <c:valAx>
        <c:axId val="2095018888"/>
        <c:scaling>
          <c:orientation val="minMax"/>
          <c:max val="110.0"/>
          <c:min val="30.0"/>
        </c:scaling>
        <c:delete val="0"/>
        <c:axPos val="l"/>
        <c:majorGridlines/>
        <c:title>
          <c:tx>
            <c:rich>
              <a:bodyPr/>
              <a:lstStyle/>
              <a:p>
                <a:pPr>
                  <a:defRPr/>
                </a:pPr>
                <a:r>
                  <a:rPr lang="en-US"/>
                  <a:t>Proportion</a:t>
                </a:r>
                <a:r>
                  <a:rPr lang="en-US" baseline="0"/>
                  <a:t> SFH</a:t>
                </a:r>
                <a:endParaRPr lang="en-US"/>
              </a:p>
            </c:rich>
          </c:tx>
          <c:layout/>
          <c:overlay val="0"/>
        </c:title>
        <c:numFmt formatCode="General" sourceLinked="1"/>
        <c:majorTickMark val="none"/>
        <c:minorTickMark val="none"/>
        <c:tickLblPos val="nextTo"/>
        <c:txPr>
          <a:bodyPr/>
          <a:lstStyle/>
          <a:p>
            <a:pPr>
              <a:defRPr sz="900"/>
            </a:pPr>
            <a:endParaRPr lang="en-US"/>
          </a:p>
        </c:txPr>
        <c:crossAx val="2095021832"/>
        <c:crosses val="autoZero"/>
        <c:crossBetween val="between"/>
        <c:majorUnit val="20.0"/>
      </c:valAx>
      <c:spPr>
        <a:solidFill>
          <a:schemeClr val="bg1">
            <a:lumMod val="85000"/>
            <a:alpha val="90000"/>
          </a:schemeClr>
        </a:solidFill>
      </c:spPr>
    </c:plotArea>
    <c:plotVisOnly val="1"/>
    <c:dispBlanksAs val="gap"/>
    <c:showDLblsOverMax val="0"/>
  </c:chart>
  <c:spPr>
    <a:ln>
      <a:noFill/>
    </a:ln>
  </c:spPr>
  <c:txPr>
    <a:bodyPr/>
    <a:lstStyle/>
    <a:p>
      <a:pPr>
        <a:defRPr>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cap="small" baseline="0"/>
            </a:pPr>
            <a:r>
              <a:rPr lang="en-US" sz="1200" b="1" i="0" u="none" strike="noStrike" cap="small" baseline="0">
                <a:effectLst/>
              </a:rPr>
              <a:t>Total households</a:t>
            </a:r>
            <a:endParaRPr lang="en-US" sz="1200" cap="small" baseline="0"/>
          </a:p>
        </c:rich>
      </c:tx>
      <c:layout/>
      <c:overlay val="0"/>
    </c:title>
    <c:autoTitleDeleted val="0"/>
    <c:plotArea>
      <c:layout>
        <c:manualLayout>
          <c:layoutTarget val="inner"/>
          <c:xMode val="edge"/>
          <c:yMode val="edge"/>
          <c:x val="0.0980577427821523"/>
          <c:y val="0.219392947899081"/>
          <c:w val="0.636344488188977"/>
          <c:h val="0.645734138706227"/>
        </c:manualLayout>
      </c:layout>
      <c:lineChart>
        <c:grouping val="standard"/>
        <c:varyColors val="0"/>
        <c:ser>
          <c:idx val="0"/>
          <c:order val="0"/>
          <c:tx>
            <c:strRef>
              <c:f>Sheet1!$B$9</c:f>
              <c:strCache>
                <c:ptCount val="1"/>
                <c:pt idx="0">
                  <c:v>SFI</c:v>
                </c:pt>
              </c:strCache>
            </c:strRef>
          </c:tx>
          <c:spPr>
            <a:ln w="19050" cmpd="sng">
              <a:solidFill>
                <a:schemeClr val="tx1"/>
              </a:solidFill>
              <a:prstDash val="dash"/>
            </a:ln>
          </c:spPr>
          <c:marker>
            <c:symbol val="circle"/>
            <c:size val="3"/>
            <c:spPr>
              <a:solidFill>
                <a:schemeClr val="tx1"/>
              </a:solidFill>
              <a:ln w="19050">
                <a:solidFill>
                  <a:schemeClr val="tx1"/>
                </a:solidFill>
              </a:ln>
            </c:spPr>
          </c:marker>
          <c:cat>
            <c:strRef>
              <c:f>Sheet1!$C$8:$G$8</c:f>
              <c:strCache>
                <c:ptCount val="5"/>
                <c:pt idx="0">
                  <c:v>Baseline</c:v>
                </c:pt>
                <c:pt idx="1">
                  <c:v>Week 1</c:v>
                </c:pt>
                <c:pt idx="2">
                  <c:v>Week 12</c:v>
                </c:pt>
                <c:pt idx="3">
                  <c:v>Week27</c:v>
                </c:pt>
                <c:pt idx="4">
                  <c:v>Week 52</c:v>
                </c:pt>
              </c:strCache>
            </c:strRef>
          </c:cat>
          <c:val>
            <c:numRef>
              <c:f>Sheet1!$C$9:$G$9</c:f>
              <c:numCache>
                <c:formatCode>General</c:formatCode>
                <c:ptCount val="5"/>
                <c:pt idx="0">
                  <c:v>33.8</c:v>
                </c:pt>
                <c:pt idx="1">
                  <c:v>6.3</c:v>
                </c:pt>
                <c:pt idx="2">
                  <c:v>11.7</c:v>
                </c:pt>
                <c:pt idx="3">
                  <c:v>10.4</c:v>
                </c:pt>
                <c:pt idx="4">
                  <c:v>6.8</c:v>
                </c:pt>
              </c:numCache>
            </c:numRef>
          </c:val>
          <c:smooth val="1"/>
        </c:ser>
        <c:ser>
          <c:idx val="1"/>
          <c:order val="1"/>
          <c:tx>
            <c:strRef>
              <c:f>Sheet1!$B$10</c:f>
              <c:strCache>
                <c:ptCount val="1"/>
                <c:pt idx="0">
                  <c:v>SFI + Reminders</c:v>
                </c:pt>
              </c:strCache>
            </c:strRef>
          </c:tx>
          <c:spPr>
            <a:ln w="19050" cmpd="sng">
              <a:solidFill>
                <a:schemeClr val="tx1"/>
              </a:solidFill>
              <a:prstDash val="sysDot"/>
            </a:ln>
          </c:spPr>
          <c:marker>
            <c:symbol val="star"/>
            <c:size val="3"/>
            <c:spPr>
              <a:solidFill>
                <a:schemeClr val="tx1"/>
              </a:solidFill>
              <a:ln w="19050">
                <a:solidFill>
                  <a:schemeClr val="tx1"/>
                </a:solidFill>
              </a:ln>
            </c:spPr>
          </c:marker>
          <c:cat>
            <c:strRef>
              <c:f>Sheet1!$C$8:$G$8</c:f>
              <c:strCache>
                <c:ptCount val="5"/>
                <c:pt idx="0">
                  <c:v>Baseline</c:v>
                </c:pt>
                <c:pt idx="1">
                  <c:v>Week 1</c:v>
                </c:pt>
                <c:pt idx="2">
                  <c:v>Week 12</c:v>
                </c:pt>
                <c:pt idx="3">
                  <c:v>Week27</c:v>
                </c:pt>
                <c:pt idx="4">
                  <c:v>Week 52</c:v>
                </c:pt>
              </c:strCache>
            </c:strRef>
          </c:cat>
          <c:val>
            <c:numRef>
              <c:f>Sheet1!$C$10:$G$10</c:f>
              <c:numCache>
                <c:formatCode>General</c:formatCode>
                <c:ptCount val="5"/>
                <c:pt idx="0">
                  <c:v>26.7</c:v>
                </c:pt>
                <c:pt idx="1">
                  <c:v>10.3</c:v>
                </c:pt>
                <c:pt idx="2">
                  <c:v>4.6</c:v>
                </c:pt>
                <c:pt idx="3">
                  <c:v>6.1</c:v>
                </c:pt>
                <c:pt idx="4">
                  <c:v>4.2</c:v>
                </c:pt>
              </c:numCache>
            </c:numRef>
          </c:val>
          <c:smooth val="1"/>
        </c:ser>
        <c:ser>
          <c:idx val="2"/>
          <c:order val="2"/>
          <c:tx>
            <c:strRef>
              <c:f>Sheet1!$B$11</c:f>
              <c:strCache>
                <c:ptCount val="1"/>
                <c:pt idx="0">
                  <c:v>CONTROL</c:v>
                </c:pt>
              </c:strCache>
            </c:strRef>
          </c:tx>
          <c:spPr>
            <a:ln w="19050">
              <a:solidFill>
                <a:schemeClr val="tx1"/>
              </a:solidFill>
            </a:ln>
          </c:spPr>
          <c:marker>
            <c:symbol val="triangle"/>
            <c:size val="3"/>
            <c:spPr>
              <a:solidFill>
                <a:schemeClr val="tx1"/>
              </a:solidFill>
              <a:ln w="19050">
                <a:solidFill>
                  <a:schemeClr val="tx1"/>
                </a:solidFill>
              </a:ln>
            </c:spPr>
          </c:marker>
          <c:cat>
            <c:strRef>
              <c:f>Sheet1!$C$8:$G$8</c:f>
              <c:strCache>
                <c:ptCount val="5"/>
                <c:pt idx="0">
                  <c:v>Baseline</c:v>
                </c:pt>
                <c:pt idx="1">
                  <c:v>Week 1</c:v>
                </c:pt>
                <c:pt idx="2">
                  <c:v>Week 12</c:v>
                </c:pt>
                <c:pt idx="3">
                  <c:v>Week27</c:v>
                </c:pt>
                <c:pt idx="4">
                  <c:v>Week 52</c:v>
                </c:pt>
              </c:strCache>
            </c:strRef>
          </c:cat>
          <c:val>
            <c:numRef>
              <c:f>Sheet1!$C$11:$G$11</c:f>
              <c:numCache>
                <c:formatCode>General</c:formatCode>
                <c:ptCount val="5"/>
                <c:pt idx="0">
                  <c:v>20.5</c:v>
                </c:pt>
                <c:pt idx="1">
                  <c:v>15.8</c:v>
                </c:pt>
                <c:pt idx="2">
                  <c:v>13.8</c:v>
                </c:pt>
                <c:pt idx="3">
                  <c:v>11.5</c:v>
                </c:pt>
                <c:pt idx="4">
                  <c:v>16.5</c:v>
                </c:pt>
              </c:numCache>
            </c:numRef>
          </c:val>
          <c:smooth val="1"/>
        </c:ser>
        <c:dLbls>
          <c:showLegendKey val="0"/>
          <c:showVal val="0"/>
          <c:showCatName val="0"/>
          <c:showSerName val="0"/>
          <c:showPercent val="0"/>
          <c:showBubbleSize val="0"/>
        </c:dLbls>
        <c:marker val="1"/>
        <c:smooth val="0"/>
        <c:axId val="2094809288"/>
        <c:axId val="2094816600"/>
      </c:lineChart>
      <c:catAx>
        <c:axId val="2094809288"/>
        <c:scaling>
          <c:orientation val="minMax"/>
        </c:scaling>
        <c:delete val="0"/>
        <c:axPos val="b"/>
        <c:majorTickMark val="none"/>
        <c:minorTickMark val="none"/>
        <c:tickLblPos val="nextTo"/>
        <c:txPr>
          <a:bodyPr/>
          <a:lstStyle/>
          <a:p>
            <a:pPr>
              <a:defRPr sz="800"/>
            </a:pPr>
            <a:endParaRPr lang="en-US"/>
          </a:p>
        </c:txPr>
        <c:crossAx val="2094816600"/>
        <c:crossesAt val="0.0"/>
        <c:auto val="1"/>
        <c:lblAlgn val="ctr"/>
        <c:lblOffset val="100"/>
        <c:noMultiLvlLbl val="0"/>
      </c:catAx>
      <c:valAx>
        <c:axId val="2094816600"/>
        <c:scaling>
          <c:orientation val="minMax"/>
          <c:max val="60.0"/>
          <c:min val="0.0"/>
        </c:scaling>
        <c:delete val="0"/>
        <c:axPos val="l"/>
        <c:majorGridlines/>
        <c:title>
          <c:tx>
            <c:rich>
              <a:bodyPr/>
              <a:lstStyle/>
              <a:p>
                <a:pPr>
                  <a:defRPr/>
                </a:pPr>
                <a:r>
                  <a:rPr lang="en-US"/>
                  <a:t>Social visibility</a:t>
                </a:r>
              </a:p>
            </c:rich>
          </c:tx>
          <c:layout/>
          <c:overlay val="0"/>
        </c:title>
        <c:numFmt formatCode="General" sourceLinked="1"/>
        <c:majorTickMark val="none"/>
        <c:minorTickMark val="none"/>
        <c:tickLblPos val="nextTo"/>
        <c:txPr>
          <a:bodyPr/>
          <a:lstStyle/>
          <a:p>
            <a:pPr>
              <a:defRPr sz="800"/>
            </a:pPr>
            <a:endParaRPr lang="en-US"/>
          </a:p>
        </c:txPr>
        <c:crossAx val="2094809288"/>
        <c:crosses val="autoZero"/>
        <c:crossBetween val="between"/>
        <c:majorUnit val="15.0"/>
      </c:valAx>
      <c:spPr>
        <a:solidFill>
          <a:schemeClr val="bg1">
            <a:lumMod val="85000"/>
            <a:alpha val="90000"/>
          </a:schemeClr>
        </a:solidFill>
      </c:spPr>
    </c:plotArea>
    <c:legend>
      <c:legendPos val="r"/>
      <c:layout>
        <c:manualLayout>
          <c:xMode val="edge"/>
          <c:yMode val="edge"/>
          <c:x val="0.739957786526684"/>
          <c:y val="0.426290294794232"/>
          <c:w val="0.260042213473316"/>
          <c:h val="0.295251386590653"/>
        </c:manualLayout>
      </c:layout>
      <c:overlay val="0"/>
      <c:txPr>
        <a:bodyPr/>
        <a:lstStyle/>
        <a:p>
          <a:pPr>
            <a:defRPr sz="1000"/>
          </a:pPr>
          <a:endParaRPr lang="en-US"/>
        </a:p>
      </c:txPr>
    </c:legend>
    <c:plotVisOnly val="1"/>
    <c:dispBlanksAs val="gap"/>
    <c:showDLblsOverMax val="0"/>
  </c:chart>
  <c:spPr>
    <a:ln>
      <a:noFill/>
    </a:ln>
  </c:spPr>
  <c:txPr>
    <a:bodyPr/>
    <a:lstStyle/>
    <a:p>
      <a:pPr>
        <a:defRPr>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cap="small" baseline="0"/>
            </a:pPr>
            <a:r>
              <a:rPr lang="en-US" sz="1200" b="1" i="0" u="none" strike="noStrike" cap="small" baseline="0" dirty="0">
                <a:effectLst/>
              </a:rPr>
              <a:t>Sub-group of households with at </a:t>
            </a:r>
            <a:r>
              <a:rPr lang="en-US" sz="1200" b="1" i="0" u="none" strike="noStrike" cap="small" baseline="0" dirty="0" smtClean="0">
                <a:effectLst/>
              </a:rPr>
              <a:t>Least </a:t>
            </a:r>
            <a:r>
              <a:rPr lang="en-US" sz="1200" b="1" i="0" u="none" strike="noStrike" cap="small" baseline="0" dirty="0">
                <a:effectLst/>
              </a:rPr>
              <a:t>one smoker</a:t>
            </a:r>
            <a:endParaRPr lang="en-US" sz="1200" cap="small" baseline="0" dirty="0"/>
          </a:p>
        </c:rich>
      </c:tx>
      <c:layout/>
      <c:overlay val="0"/>
    </c:title>
    <c:autoTitleDeleted val="0"/>
    <c:plotArea>
      <c:layout>
        <c:manualLayout>
          <c:layoutTarget val="inner"/>
          <c:xMode val="edge"/>
          <c:yMode val="edge"/>
          <c:x val="0.0980577427821523"/>
          <c:y val="0.219392947899081"/>
          <c:w val="0.878011154855643"/>
          <c:h val="0.681615055641749"/>
        </c:manualLayout>
      </c:layout>
      <c:lineChart>
        <c:grouping val="standard"/>
        <c:varyColors val="0"/>
        <c:ser>
          <c:idx val="0"/>
          <c:order val="0"/>
          <c:tx>
            <c:strRef>
              <c:f>Sheet1!$B$19</c:f>
              <c:strCache>
                <c:ptCount val="1"/>
                <c:pt idx="0">
                  <c:v>SFI</c:v>
                </c:pt>
              </c:strCache>
            </c:strRef>
          </c:tx>
          <c:spPr>
            <a:ln w="19050" cmpd="sng">
              <a:solidFill>
                <a:schemeClr val="tx1"/>
              </a:solidFill>
              <a:prstDash val="dash"/>
            </a:ln>
          </c:spPr>
          <c:marker>
            <c:symbol val="circle"/>
            <c:size val="3"/>
            <c:spPr>
              <a:solidFill>
                <a:schemeClr val="tx1"/>
              </a:solidFill>
              <a:ln w="19050">
                <a:solidFill>
                  <a:schemeClr val="tx1"/>
                </a:solidFill>
              </a:ln>
            </c:spPr>
          </c:marker>
          <c:cat>
            <c:strRef>
              <c:f>Sheet1!$C$18:$G$18</c:f>
              <c:strCache>
                <c:ptCount val="5"/>
                <c:pt idx="0">
                  <c:v>Baseline</c:v>
                </c:pt>
                <c:pt idx="1">
                  <c:v>Week 1</c:v>
                </c:pt>
                <c:pt idx="2">
                  <c:v>Week 12</c:v>
                </c:pt>
                <c:pt idx="3">
                  <c:v>Week27</c:v>
                </c:pt>
                <c:pt idx="4">
                  <c:v>Week 52</c:v>
                </c:pt>
              </c:strCache>
            </c:strRef>
          </c:cat>
          <c:val>
            <c:numRef>
              <c:f>Sheet1!$C$19:$G$19</c:f>
              <c:numCache>
                <c:formatCode>General</c:formatCode>
                <c:ptCount val="5"/>
                <c:pt idx="0">
                  <c:v>51.6</c:v>
                </c:pt>
                <c:pt idx="1">
                  <c:v>15.4</c:v>
                </c:pt>
                <c:pt idx="2">
                  <c:v>32.0</c:v>
                </c:pt>
                <c:pt idx="3">
                  <c:v>48.4</c:v>
                </c:pt>
                <c:pt idx="4">
                  <c:v>22.5</c:v>
                </c:pt>
              </c:numCache>
            </c:numRef>
          </c:val>
          <c:smooth val="1"/>
        </c:ser>
        <c:ser>
          <c:idx val="1"/>
          <c:order val="1"/>
          <c:tx>
            <c:strRef>
              <c:f>Sheet1!$B$20</c:f>
              <c:strCache>
                <c:ptCount val="1"/>
                <c:pt idx="0">
                  <c:v>SFI + Reminders</c:v>
                </c:pt>
              </c:strCache>
            </c:strRef>
          </c:tx>
          <c:spPr>
            <a:ln w="19050" cmpd="sng">
              <a:solidFill>
                <a:schemeClr val="tx1"/>
              </a:solidFill>
              <a:prstDash val="sysDot"/>
            </a:ln>
          </c:spPr>
          <c:marker>
            <c:symbol val="star"/>
            <c:size val="3"/>
            <c:spPr>
              <a:noFill/>
              <a:ln w="19050">
                <a:solidFill>
                  <a:schemeClr val="tx1"/>
                </a:solidFill>
              </a:ln>
            </c:spPr>
          </c:marker>
          <c:cat>
            <c:strRef>
              <c:f>Sheet1!$C$18:$G$18</c:f>
              <c:strCache>
                <c:ptCount val="5"/>
                <c:pt idx="0">
                  <c:v>Baseline</c:v>
                </c:pt>
                <c:pt idx="1">
                  <c:v>Week 1</c:v>
                </c:pt>
                <c:pt idx="2">
                  <c:v>Week 12</c:v>
                </c:pt>
                <c:pt idx="3">
                  <c:v>Week27</c:v>
                </c:pt>
                <c:pt idx="4">
                  <c:v>Week 52</c:v>
                </c:pt>
              </c:strCache>
            </c:strRef>
          </c:cat>
          <c:val>
            <c:numRef>
              <c:f>Sheet1!$C$20:$G$20</c:f>
              <c:numCache>
                <c:formatCode>General</c:formatCode>
                <c:ptCount val="5"/>
                <c:pt idx="0">
                  <c:v>44.4</c:v>
                </c:pt>
                <c:pt idx="1">
                  <c:v>33.3</c:v>
                </c:pt>
                <c:pt idx="2">
                  <c:v>18.9</c:v>
                </c:pt>
                <c:pt idx="3">
                  <c:v>19.6</c:v>
                </c:pt>
                <c:pt idx="4">
                  <c:v>20.0</c:v>
                </c:pt>
              </c:numCache>
            </c:numRef>
          </c:val>
          <c:smooth val="1"/>
        </c:ser>
        <c:ser>
          <c:idx val="2"/>
          <c:order val="2"/>
          <c:tx>
            <c:strRef>
              <c:f>Sheet1!$B$21</c:f>
              <c:strCache>
                <c:ptCount val="1"/>
                <c:pt idx="0">
                  <c:v>CONTROL</c:v>
                </c:pt>
              </c:strCache>
            </c:strRef>
          </c:tx>
          <c:spPr>
            <a:ln w="19050">
              <a:solidFill>
                <a:schemeClr val="tx1"/>
              </a:solidFill>
            </a:ln>
          </c:spPr>
          <c:marker>
            <c:symbol val="triangle"/>
            <c:size val="3"/>
            <c:spPr>
              <a:solidFill>
                <a:schemeClr val="tx1"/>
              </a:solidFill>
              <a:ln w="19050">
                <a:solidFill>
                  <a:schemeClr val="tx1"/>
                </a:solidFill>
              </a:ln>
            </c:spPr>
          </c:marker>
          <c:cat>
            <c:strRef>
              <c:f>Sheet1!$C$18:$G$18</c:f>
              <c:strCache>
                <c:ptCount val="5"/>
                <c:pt idx="0">
                  <c:v>Baseline</c:v>
                </c:pt>
                <c:pt idx="1">
                  <c:v>Week 1</c:v>
                </c:pt>
                <c:pt idx="2">
                  <c:v>Week 12</c:v>
                </c:pt>
                <c:pt idx="3">
                  <c:v>Week27</c:v>
                </c:pt>
                <c:pt idx="4">
                  <c:v>Week 52</c:v>
                </c:pt>
              </c:strCache>
            </c:strRef>
          </c:cat>
          <c:val>
            <c:numRef>
              <c:f>Sheet1!$C$21:$G$21</c:f>
              <c:numCache>
                <c:formatCode>General</c:formatCode>
                <c:ptCount val="5"/>
                <c:pt idx="0">
                  <c:v>41.8</c:v>
                </c:pt>
                <c:pt idx="1">
                  <c:v>33.6</c:v>
                </c:pt>
                <c:pt idx="2">
                  <c:v>32.9</c:v>
                </c:pt>
                <c:pt idx="3">
                  <c:v>35.96</c:v>
                </c:pt>
                <c:pt idx="4">
                  <c:v>59.7</c:v>
                </c:pt>
              </c:numCache>
            </c:numRef>
          </c:val>
          <c:smooth val="1"/>
        </c:ser>
        <c:dLbls>
          <c:showLegendKey val="0"/>
          <c:showVal val="0"/>
          <c:showCatName val="0"/>
          <c:showSerName val="0"/>
          <c:showPercent val="0"/>
          <c:showBubbleSize val="0"/>
        </c:dLbls>
        <c:marker val="1"/>
        <c:smooth val="0"/>
        <c:axId val="2094419784"/>
        <c:axId val="2094187400"/>
      </c:lineChart>
      <c:catAx>
        <c:axId val="2094419784"/>
        <c:scaling>
          <c:orientation val="minMax"/>
        </c:scaling>
        <c:delete val="0"/>
        <c:axPos val="b"/>
        <c:majorTickMark val="none"/>
        <c:minorTickMark val="none"/>
        <c:tickLblPos val="nextTo"/>
        <c:txPr>
          <a:bodyPr/>
          <a:lstStyle/>
          <a:p>
            <a:pPr>
              <a:defRPr sz="800"/>
            </a:pPr>
            <a:endParaRPr lang="en-US"/>
          </a:p>
        </c:txPr>
        <c:crossAx val="2094187400"/>
        <c:crossesAt val="0.0"/>
        <c:auto val="1"/>
        <c:lblAlgn val="ctr"/>
        <c:lblOffset val="100"/>
        <c:noMultiLvlLbl val="0"/>
      </c:catAx>
      <c:valAx>
        <c:axId val="2094187400"/>
        <c:scaling>
          <c:orientation val="minMax"/>
          <c:max val="60.0"/>
          <c:min val="0.0"/>
        </c:scaling>
        <c:delete val="0"/>
        <c:axPos val="l"/>
        <c:majorGridlines/>
        <c:title>
          <c:tx>
            <c:rich>
              <a:bodyPr/>
              <a:lstStyle/>
              <a:p>
                <a:pPr>
                  <a:defRPr/>
                </a:pPr>
                <a:r>
                  <a:rPr lang="en-US"/>
                  <a:t>Social visibility</a:t>
                </a:r>
              </a:p>
            </c:rich>
          </c:tx>
          <c:layout/>
          <c:overlay val="0"/>
        </c:title>
        <c:numFmt formatCode="General" sourceLinked="1"/>
        <c:majorTickMark val="none"/>
        <c:minorTickMark val="none"/>
        <c:tickLblPos val="nextTo"/>
        <c:txPr>
          <a:bodyPr/>
          <a:lstStyle/>
          <a:p>
            <a:pPr>
              <a:defRPr sz="800"/>
            </a:pPr>
            <a:endParaRPr lang="en-US"/>
          </a:p>
        </c:txPr>
        <c:crossAx val="2094419784"/>
        <c:crosses val="autoZero"/>
        <c:crossBetween val="between"/>
        <c:majorUnit val="15.0"/>
      </c:valAx>
      <c:spPr>
        <a:solidFill>
          <a:schemeClr val="bg1">
            <a:lumMod val="85000"/>
            <a:alpha val="90000"/>
          </a:schemeClr>
        </a:solidFill>
      </c:spPr>
    </c:plotArea>
    <c:plotVisOnly val="1"/>
    <c:dispBlanksAs val="gap"/>
    <c:showDLblsOverMax val="0"/>
  </c:chart>
  <c:spPr>
    <a:ln>
      <a:noFill/>
    </a:ln>
  </c:spPr>
  <c:txPr>
    <a:bodyPr/>
    <a:lstStyle/>
    <a:p>
      <a:pPr>
        <a:defRPr>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200" b="1" i="0" u="none" strike="noStrike" kern="1200" cap="small" baseline="0">
                <a:solidFill>
                  <a:schemeClr val="tx1"/>
                </a:solidFill>
                <a:latin typeface="+mj-lt"/>
                <a:ea typeface="+mn-ea"/>
                <a:cs typeface="+mn-cs"/>
              </a:defRPr>
            </a:pPr>
            <a:r>
              <a:rPr lang="en-US" sz="1200" b="1" i="0" cap="small" baseline="0">
                <a:solidFill>
                  <a:schemeClr val="tx1"/>
                </a:solidFill>
                <a:effectLst/>
              </a:rPr>
              <a:t>Sub-group of non-smoking households</a:t>
            </a:r>
            <a:endParaRPr lang="en-US" sz="1200" cap="small" baseline="0">
              <a:solidFill>
                <a:schemeClr val="tx1"/>
              </a:solidFill>
              <a:effectLst/>
            </a:endParaRPr>
          </a:p>
        </c:rich>
      </c:tx>
      <c:layout/>
      <c:overlay val="0"/>
    </c:title>
    <c:autoTitleDeleted val="0"/>
    <c:plotArea>
      <c:layout>
        <c:manualLayout>
          <c:layoutTarget val="inner"/>
          <c:xMode val="edge"/>
          <c:yMode val="edge"/>
          <c:x val="0.10083552055993"/>
          <c:y val="0.216804487276928"/>
          <c:w val="0.866900043744532"/>
          <c:h val="0.67721001276419"/>
        </c:manualLayout>
      </c:layout>
      <c:lineChart>
        <c:grouping val="standard"/>
        <c:varyColors val="0"/>
        <c:ser>
          <c:idx val="0"/>
          <c:order val="0"/>
          <c:tx>
            <c:strRef>
              <c:f>Sheet1!$B$29</c:f>
              <c:strCache>
                <c:ptCount val="1"/>
                <c:pt idx="0">
                  <c:v>SFI</c:v>
                </c:pt>
              </c:strCache>
            </c:strRef>
          </c:tx>
          <c:spPr>
            <a:ln w="19050" cmpd="sng">
              <a:solidFill>
                <a:schemeClr val="tx1"/>
              </a:solidFill>
              <a:prstDash val="dash"/>
            </a:ln>
          </c:spPr>
          <c:marker>
            <c:symbol val="circle"/>
            <c:size val="3"/>
            <c:spPr>
              <a:solidFill>
                <a:schemeClr val="tx1"/>
              </a:solidFill>
              <a:ln w="19050">
                <a:solidFill>
                  <a:schemeClr val="tx1"/>
                </a:solidFill>
              </a:ln>
            </c:spPr>
          </c:marker>
          <c:cat>
            <c:strRef>
              <c:f>Sheet1!$C$28:$G$28</c:f>
              <c:strCache>
                <c:ptCount val="5"/>
                <c:pt idx="0">
                  <c:v>Baseline</c:v>
                </c:pt>
                <c:pt idx="1">
                  <c:v>Week 1</c:v>
                </c:pt>
                <c:pt idx="2">
                  <c:v>Week 12</c:v>
                </c:pt>
                <c:pt idx="3">
                  <c:v>Week27</c:v>
                </c:pt>
                <c:pt idx="4">
                  <c:v>Week 52</c:v>
                </c:pt>
              </c:strCache>
            </c:strRef>
          </c:cat>
          <c:val>
            <c:numRef>
              <c:f>Sheet1!$C$29:$G$29</c:f>
              <c:numCache>
                <c:formatCode>General</c:formatCode>
                <c:ptCount val="5"/>
                <c:pt idx="0">
                  <c:v>9.6</c:v>
                </c:pt>
                <c:pt idx="1">
                  <c:v>4.1</c:v>
                </c:pt>
                <c:pt idx="2">
                  <c:v>2.4</c:v>
                </c:pt>
                <c:pt idx="3">
                  <c:v>1.9</c:v>
                </c:pt>
                <c:pt idx="4">
                  <c:v>3.2</c:v>
                </c:pt>
              </c:numCache>
            </c:numRef>
          </c:val>
          <c:smooth val="1"/>
        </c:ser>
        <c:ser>
          <c:idx val="1"/>
          <c:order val="1"/>
          <c:tx>
            <c:strRef>
              <c:f>Sheet1!$B$30</c:f>
              <c:strCache>
                <c:ptCount val="1"/>
                <c:pt idx="0">
                  <c:v>SFI + Reminders</c:v>
                </c:pt>
              </c:strCache>
            </c:strRef>
          </c:tx>
          <c:spPr>
            <a:ln w="19050" cmpd="sng">
              <a:solidFill>
                <a:schemeClr val="tx1"/>
              </a:solidFill>
              <a:prstDash val="sysDot"/>
            </a:ln>
          </c:spPr>
          <c:marker>
            <c:symbol val="star"/>
            <c:size val="3"/>
            <c:spPr>
              <a:noFill/>
              <a:ln w="19050">
                <a:solidFill>
                  <a:schemeClr val="tx1"/>
                </a:solidFill>
              </a:ln>
            </c:spPr>
          </c:marker>
          <c:cat>
            <c:strRef>
              <c:f>Sheet1!$C$28:$G$28</c:f>
              <c:strCache>
                <c:ptCount val="5"/>
                <c:pt idx="0">
                  <c:v>Baseline</c:v>
                </c:pt>
                <c:pt idx="1">
                  <c:v>Week 1</c:v>
                </c:pt>
                <c:pt idx="2">
                  <c:v>Week 12</c:v>
                </c:pt>
                <c:pt idx="3">
                  <c:v>Week27</c:v>
                </c:pt>
                <c:pt idx="4">
                  <c:v>Week 52</c:v>
                </c:pt>
              </c:strCache>
            </c:strRef>
          </c:cat>
          <c:val>
            <c:numRef>
              <c:f>Sheet1!$C$30:$G$30</c:f>
              <c:numCache>
                <c:formatCode>General</c:formatCode>
                <c:ptCount val="5"/>
                <c:pt idx="0">
                  <c:v>12.4</c:v>
                </c:pt>
                <c:pt idx="1">
                  <c:v>3.3</c:v>
                </c:pt>
                <c:pt idx="2">
                  <c:v>1.4</c:v>
                </c:pt>
                <c:pt idx="3">
                  <c:v>3.6</c:v>
                </c:pt>
                <c:pt idx="4">
                  <c:v>0.65</c:v>
                </c:pt>
              </c:numCache>
            </c:numRef>
          </c:val>
          <c:smooth val="1"/>
        </c:ser>
        <c:ser>
          <c:idx val="2"/>
          <c:order val="2"/>
          <c:tx>
            <c:strRef>
              <c:f>Sheet1!$B$31</c:f>
              <c:strCache>
                <c:ptCount val="1"/>
                <c:pt idx="0">
                  <c:v>CONTROL</c:v>
                </c:pt>
              </c:strCache>
            </c:strRef>
          </c:tx>
          <c:spPr>
            <a:ln w="19050">
              <a:solidFill>
                <a:schemeClr val="tx1"/>
              </a:solidFill>
            </a:ln>
          </c:spPr>
          <c:marker>
            <c:symbol val="triangle"/>
            <c:size val="3"/>
            <c:spPr>
              <a:solidFill>
                <a:schemeClr val="tx1"/>
              </a:solidFill>
              <a:ln w="19050">
                <a:solidFill>
                  <a:schemeClr val="tx1"/>
                </a:solidFill>
              </a:ln>
            </c:spPr>
          </c:marker>
          <c:cat>
            <c:strRef>
              <c:f>Sheet1!$C$28:$G$28</c:f>
              <c:strCache>
                <c:ptCount val="5"/>
                <c:pt idx="0">
                  <c:v>Baseline</c:v>
                </c:pt>
                <c:pt idx="1">
                  <c:v>Week 1</c:v>
                </c:pt>
                <c:pt idx="2">
                  <c:v>Week 12</c:v>
                </c:pt>
                <c:pt idx="3">
                  <c:v>Week27</c:v>
                </c:pt>
                <c:pt idx="4">
                  <c:v>Week 52</c:v>
                </c:pt>
              </c:strCache>
            </c:strRef>
          </c:cat>
          <c:val>
            <c:numRef>
              <c:f>Sheet1!$C$31:$G$31</c:f>
              <c:numCache>
                <c:formatCode>General</c:formatCode>
                <c:ptCount val="5"/>
                <c:pt idx="0">
                  <c:v>5.7</c:v>
                </c:pt>
                <c:pt idx="1">
                  <c:v>6.8</c:v>
                </c:pt>
                <c:pt idx="2">
                  <c:v>7.8</c:v>
                </c:pt>
                <c:pt idx="3">
                  <c:v>1.4</c:v>
                </c:pt>
                <c:pt idx="4">
                  <c:v>1.99</c:v>
                </c:pt>
              </c:numCache>
            </c:numRef>
          </c:val>
          <c:smooth val="1"/>
        </c:ser>
        <c:dLbls>
          <c:showLegendKey val="0"/>
          <c:showVal val="0"/>
          <c:showCatName val="0"/>
          <c:showSerName val="0"/>
          <c:showPercent val="0"/>
          <c:showBubbleSize val="0"/>
        </c:dLbls>
        <c:marker val="1"/>
        <c:smooth val="0"/>
        <c:axId val="2090681304"/>
        <c:axId val="2090367224"/>
      </c:lineChart>
      <c:catAx>
        <c:axId val="2090681304"/>
        <c:scaling>
          <c:orientation val="minMax"/>
        </c:scaling>
        <c:delete val="0"/>
        <c:axPos val="b"/>
        <c:majorTickMark val="none"/>
        <c:minorTickMark val="none"/>
        <c:tickLblPos val="nextTo"/>
        <c:txPr>
          <a:bodyPr/>
          <a:lstStyle/>
          <a:p>
            <a:pPr>
              <a:defRPr sz="800"/>
            </a:pPr>
            <a:endParaRPr lang="en-US"/>
          </a:p>
        </c:txPr>
        <c:crossAx val="2090367224"/>
        <c:crossesAt val="0.0"/>
        <c:auto val="1"/>
        <c:lblAlgn val="ctr"/>
        <c:lblOffset val="100"/>
        <c:noMultiLvlLbl val="0"/>
      </c:catAx>
      <c:valAx>
        <c:axId val="2090367224"/>
        <c:scaling>
          <c:orientation val="minMax"/>
          <c:max val="60.0"/>
          <c:min val="0.0"/>
        </c:scaling>
        <c:delete val="0"/>
        <c:axPos val="l"/>
        <c:majorGridlines/>
        <c:title>
          <c:tx>
            <c:rich>
              <a:bodyPr/>
              <a:lstStyle/>
              <a:p>
                <a:pPr>
                  <a:defRPr/>
                </a:pPr>
                <a:r>
                  <a:rPr lang="en-US"/>
                  <a:t>Social visibility</a:t>
                </a:r>
              </a:p>
            </c:rich>
          </c:tx>
          <c:layout/>
          <c:overlay val="0"/>
        </c:title>
        <c:numFmt formatCode="General" sourceLinked="1"/>
        <c:majorTickMark val="none"/>
        <c:minorTickMark val="none"/>
        <c:tickLblPos val="nextTo"/>
        <c:txPr>
          <a:bodyPr/>
          <a:lstStyle/>
          <a:p>
            <a:pPr>
              <a:defRPr sz="800"/>
            </a:pPr>
            <a:endParaRPr lang="en-US"/>
          </a:p>
        </c:txPr>
        <c:crossAx val="2090681304"/>
        <c:crosses val="autoZero"/>
        <c:crossBetween val="between"/>
        <c:majorUnit val="15.0"/>
      </c:valAx>
      <c:spPr>
        <a:solidFill>
          <a:schemeClr val="bg1">
            <a:lumMod val="85000"/>
            <a:alpha val="90000"/>
          </a:schemeClr>
        </a:solidFill>
      </c:spPr>
    </c:plotArea>
    <c:plotVisOnly val="1"/>
    <c:dispBlanksAs val="gap"/>
    <c:showDLblsOverMax val="0"/>
  </c:chart>
  <c:spPr>
    <a:ln>
      <a:noFill/>
    </a:ln>
  </c:spPr>
  <c:txPr>
    <a:bodyPr/>
    <a:lstStyle/>
    <a:p>
      <a:pPr>
        <a:defRPr>
          <a:latin typeface="+mj-lt"/>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10-28T19:56:11.360"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C7A05A42-FD4C-4E4B-99E2-7FCABD7EA622}" type="datetimeFigureOut">
              <a:rPr lang="en-GB" smtClean="0"/>
              <a:pPr/>
              <a:t>25/02/2014</a:t>
            </a:fld>
            <a:endParaRPr lang="en-GB"/>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CD8284AF-D4F5-40FE-8FE7-40E375B512C8}" type="slidenum">
              <a:rPr lang="en-GB" smtClean="0"/>
              <a:pPr/>
              <a:t>‹#›</a:t>
            </a:fld>
            <a:endParaRPr lang="en-GB"/>
          </a:p>
        </p:txBody>
      </p:sp>
    </p:spTree>
    <p:extLst>
      <p:ext uri="{BB962C8B-B14F-4D97-AF65-F5344CB8AC3E}">
        <p14:creationId xmlns:p14="http://schemas.microsoft.com/office/powerpoint/2010/main" val="259229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0A9E7-956F-4993-94B3-2FB94289268B}" type="slidenum">
              <a:rPr lang="en-US" altLang="en-US" smtClean="0"/>
              <a:pPr/>
              <a:t>1</a:t>
            </a:fld>
            <a:endParaRPr lang="en-US" altLang="en-US"/>
          </a:p>
        </p:txBody>
      </p:sp>
    </p:spTree>
    <p:extLst>
      <p:ext uri="{BB962C8B-B14F-4D97-AF65-F5344CB8AC3E}">
        <p14:creationId xmlns:p14="http://schemas.microsoft.com/office/powerpoint/2010/main" val="143082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did some exploratory work in </a:t>
            </a:r>
            <a:r>
              <a:rPr lang="en-GB" baseline="0" dirty="0" err="1" smtClean="0"/>
              <a:t>Jia</a:t>
            </a:r>
            <a:r>
              <a:rPr lang="en-GB" baseline="0" dirty="0" smtClean="0"/>
              <a:t> </a:t>
            </a:r>
            <a:r>
              <a:rPr lang="en-GB" baseline="0" dirty="0" err="1" smtClean="0"/>
              <a:t>Bagga</a:t>
            </a:r>
            <a:r>
              <a:rPr lang="en-GB" baseline="0" dirty="0" smtClean="0"/>
              <a:t> and Beeston hill, in Pakistan and England, respectively.</a:t>
            </a:r>
            <a:r>
              <a:rPr lang="en-GB" dirty="0" smtClean="0"/>
              <a:t> </a:t>
            </a:r>
            <a:r>
              <a:rPr lang="en-GB" dirty="0" err="1" smtClean="0"/>
              <a:t>Jia</a:t>
            </a:r>
            <a:r>
              <a:rPr lang="en-GB" dirty="0" smtClean="0"/>
              <a:t> </a:t>
            </a:r>
            <a:r>
              <a:rPr lang="en-GB" dirty="0" err="1" smtClean="0"/>
              <a:t>Bagga</a:t>
            </a:r>
            <a:r>
              <a:rPr lang="en-GB" dirty="0" smtClean="0"/>
              <a:t> is the l</a:t>
            </a:r>
            <a:r>
              <a:rPr lang="en-GB" altLang="en-US" dirty="0" smtClean="0"/>
              <a:t>argest village in Lahore District with approximately 5000 households. </a:t>
            </a:r>
            <a:r>
              <a:rPr lang="en-GB" sz="1200" b="0" i="0" u="none" strike="noStrike" kern="1200" baseline="0" dirty="0" smtClean="0">
                <a:solidFill>
                  <a:schemeClr val="tx1"/>
                </a:solidFill>
                <a:latin typeface="Arial" charset="0"/>
                <a:ea typeface="+mn-ea"/>
                <a:cs typeface="Arial" charset="0"/>
              </a:rPr>
              <a:t>It was selected due to its proximity to Lahore (where our researchers were based) and due to its demographics and socio-economic parameters, which were typical of those of rural Pakistan according to the last population census. Similarly</a:t>
            </a:r>
            <a:r>
              <a:rPr lang="en-GB" altLang="en-US" baseline="0" dirty="0" smtClean="0"/>
              <a:t> Beeston hill Leeds is home to the sizable proportion of Asian community and one of the socio-economically deprived areas in the north of England.</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A mix of quantitative and qualitative methods were used. Both the studies had a pre, post-intervention household survey design.</a:t>
            </a:r>
            <a:endParaRPr lang="en-GB" altLang="en-US" baseline="0" dirty="0" smtClean="0"/>
          </a:p>
          <a:p>
            <a:pPr eaLnBrk="1" hangingPunct="1">
              <a:lnSpc>
                <a:spcPct val="80000"/>
              </a:lnSpc>
            </a:pPr>
            <a:endParaRPr lang="en-GB" altLang="en-US" sz="1200" dirty="0" smtClean="0">
              <a:ea typeface="Arial Unicode MS" pitchFamily="34" charset="-128"/>
              <a:cs typeface="Arial"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BC8CE294-3672-460B-B0EA-0820D770D436}" type="slidenum">
              <a:rPr lang="en-GB" smtClean="0"/>
              <a:pPr/>
              <a:t>17</a:t>
            </a:fld>
            <a:endParaRPr lang="en-GB"/>
          </a:p>
        </p:txBody>
      </p:sp>
    </p:spTree>
    <p:extLst>
      <p:ext uri="{BB962C8B-B14F-4D97-AF65-F5344CB8AC3E}">
        <p14:creationId xmlns:p14="http://schemas.microsoft.com/office/powerpoint/2010/main" val="427207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aseline="0" dirty="0" smtClean="0">
                <a:ea typeface="Arial Unicode MS" pitchFamily="34" charset="-128"/>
                <a:cs typeface="Arial" pitchFamily="34" charset="0"/>
              </a:rPr>
              <a:t>Here comes the most interesting part. In this picture, the students are doing a role play to demonstrate the harms of second hand smoke. </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b="0" baseline="0" dirty="0" smtClean="0">
                <a:latin typeface="Albany AMT" panose="020B0604020202020204" pitchFamily="34" charset="0"/>
                <a:ea typeface="Arial Unicode MS" pitchFamily="34" charset="-128"/>
                <a:cs typeface="Arial" pitchFamily="34" charset="0"/>
              </a:rPr>
              <a:t>Ok! Can you spot someone from the audience! He looks happy playing snakes and ladders with children.</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0" dirty="0" smtClean="0">
                <a:latin typeface="Albany AMT" panose="020B0604020202020204" pitchFamily="34" charset="0"/>
                <a:cs typeface="Albany AMT" panose="020B0604020202020204" pitchFamily="34" charset="0"/>
              </a:rPr>
              <a:t>The Lady health workers helped revise</a:t>
            </a:r>
            <a:r>
              <a:rPr lang="en-GB" altLang="en-US" b="0" baseline="0" dirty="0" smtClean="0">
                <a:latin typeface="Albany AMT" panose="020B0604020202020204" pitchFamily="34" charset="0"/>
                <a:cs typeface="Albany AMT" panose="020B0604020202020204" pitchFamily="34" charset="0"/>
              </a:rPr>
              <a:t> the resource and used it in one to one interviews with female participants.</a:t>
            </a:r>
            <a:endParaRPr lang="en-GB" altLang="en-US" b="0" dirty="0" smtClean="0">
              <a:latin typeface="Albany AMT" panose="020B0604020202020204" pitchFamily="34" charset="0"/>
              <a:cs typeface="Albany AMT"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0" dirty="0" smtClean="0">
                <a:latin typeface="Albany AMT" panose="020B0604020202020204" pitchFamily="34" charset="0"/>
                <a:ea typeface="+mn-ea"/>
                <a:cs typeface="Albany AMT" panose="020B0604020202020204" pitchFamily="34" charset="0"/>
              </a:rPr>
              <a:t>Imam</a:t>
            </a:r>
            <a:r>
              <a:rPr lang="en-GB" altLang="en-US" b="0" baseline="0" dirty="0" smtClean="0">
                <a:latin typeface="Albany AMT" panose="020B0604020202020204" pitchFamily="34" charset="0"/>
                <a:ea typeface="+mn-ea"/>
                <a:cs typeface="Albany AMT" panose="020B0604020202020204" pitchFamily="34" charset="0"/>
              </a:rPr>
              <a:t> is explaining about second hand smoking and Islam’s perspective on harming others.</a:t>
            </a:r>
            <a:endParaRPr lang="en-GB" altLang="en-US" b="0" dirty="0" smtClean="0">
              <a:latin typeface="Albany AMT" panose="020B0604020202020204" pitchFamily="34" charset="0"/>
              <a:ea typeface="+mn-ea"/>
              <a:cs typeface="Albany AMT"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0" baseline="0" dirty="0" smtClean="0">
                <a:latin typeface="Albany AMT" panose="020B0604020202020204" pitchFamily="34" charset="0"/>
                <a:ea typeface="+mn-ea"/>
                <a:cs typeface="Albany AMT" panose="020B0604020202020204" pitchFamily="34" charset="0"/>
              </a:rPr>
              <a:t>The SFH education focussed on three main themes;</a:t>
            </a:r>
            <a:r>
              <a:rPr lang="en-GB" altLang="en-US" b="0" baseline="0" dirty="0" smtClean="0">
                <a:latin typeface="Albany AMT" panose="020B0604020202020204" pitchFamily="34" charset="0"/>
                <a:ea typeface="Arial Unicode MS" pitchFamily="34" charset="-128"/>
                <a:cs typeface="Albany AMT" panose="020B0604020202020204" pitchFamily="34" charset="0"/>
              </a:rPr>
              <a:t> </a:t>
            </a:r>
            <a:r>
              <a:rPr lang="en-GB" altLang="en-US" dirty="0" smtClean="0"/>
              <a:t>Harmful effect of second hand smoke, benefits of a smoke free home and a Stepped approach to change people’s behaviours towards smoking.</a:t>
            </a:r>
          </a:p>
          <a:p>
            <a:endParaRPr lang="en-US" sz="1200" b="0" i="0" u="none" strike="noStrike" kern="1200" baseline="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C8CE294-3672-460B-B0EA-0820D770D436}" type="slidenum">
              <a:rPr lang="en-GB" smtClean="0"/>
              <a:pPr/>
              <a:t>18</a:t>
            </a:fld>
            <a:endParaRPr lang="en-GB"/>
          </a:p>
        </p:txBody>
      </p:sp>
    </p:spTree>
    <p:extLst>
      <p:ext uri="{BB962C8B-B14F-4D97-AF65-F5344CB8AC3E}">
        <p14:creationId xmlns:p14="http://schemas.microsoft.com/office/powerpoint/2010/main" val="363416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this is what we found.</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The results were promising! Approximately, 6% and 20% reduction in the proportion of households with at least one smoker, in England and Pakistan, respectively</a:t>
            </a:r>
          </a:p>
          <a:p>
            <a:endParaRPr lang="en-GB" dirty="0"/>
          </a:p>
        </p:txBody>
      </p:sp>
      <p:sp>
        <p:nvSpPr>
          <p:cNvPr id="4" name="Slide Number Placeholder 3"/>
          <p:cNvSpPr>
            <a:spLocks noGrp="1"/>
          </p:cNvSpPr>
          <p:nvPr>
            <p:ph type="sldNum" sz="quarter" idx="10"/>
          </p:nvPr>
        </p:nvSpPr>
        <p:spPr/>
        <p:txBody>
          <a:bodyPr/>
          <a:lstStyle/>
          <a:p>
            <a:fld id="{BC8CE294-3672-460B-B0EA-0820D770D436}" type="slidenum">
              <a:rPr lang="en-GB" smtClean="0"/>
              <a:pPr/>
              <a:t>19</a:t>
            </a:fld>
            <a:endParaRPr lang="en-GB"/>
          </a:p>
        </p:txBody>
      </p:sp>
    </p:spTree>
    <p:extLst>
      <p:ext uri="{BB962C8B-B14F-4D97-AF65-F5344CB8AC3E}">
        <p14:creationId xmlns:p14="http://schemas.microsoft.com/office/powerpoint/2010/main" val="68291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charset="0"/>
                <a:ea typeface="+mn-ea"/>
                <a:cs typeface="Arial" charset="0"/>
              </a:rPr>
              <a:t>And in England, a 20% reduction in the proportion of households with at lease one smoker where smoking takes place in front of children.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charset="0"/>
              <a:ea typeface="+mn-ea"/>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charset="0"/>
                <a:ea typeface="+mn-ea"/>
                <a:cs typeface="Arial" charset="0"/>
              </a:rPr>
              <a:t>Pakistan seems to have done a really good job with 100% reduction.</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2C0A9E7-956F-4993-94B3-2FB94289268B}" type="slidenum">
              <a:rPr lang="en-US" altLang="en-US" smtClean="0"/>
              <a:pPr/>
              <a:t>20</a:t>
            </a:fld>
            <a:endParaRPr lang="en-US" altLang="en-US"/>
          </a:p>
        </p:txBody>
      </p:sp>
    </p:spTree>
    <p:extLst>
      <p:ext uri="{BB962C8B-B14F-4D97-AF65-F5344CB8AC3E}">
        <p14:creationId xmlns:p14="http://schemas.microsoft.com/office/powerpoint/2010/main" val="894611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Our aim is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reduce children’s exposure to SHS in their homes. The salient objectives of CLASS Bangladesh study are; (</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to develop a school based intervention to enable children as agents of behaviour change; (ii) to pilot test the developed intervention; and (iii) to test its effectiveness and cost effectiveness in reducing SHS.</a:t>
            </a:r>
            <a:endParaRPr lang="en-US" sz="1200" kern="1200" dirty="0" smtClean="0">
              <a:solidFill>
                <a:schemeClr val="tx1"/>
              </a:solidFill>
              <a:effectLst/>
              <a:latin typeface="+mn-lt"/>
              <a:ea typeface="+mn-ea"/>
              <a:cs typeface="+mn-cs"/>
            </a:endParaRPr>
          </a:p>
          <a:p>
            <a:endParaRPr lang="en-GB"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22</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284AF-D4F5-40FE-8FE7-40E375B512C8}" type="slidenum">
              <a:rPr lang="en-GB" smtClean="0"/>
              <a:pPr/>
              <a:t>23</a:t>
            </a:fld>
            <a:endParaRPr lang="en-GB"/>
          </a:p>
        </p:txBody>
      </p:sp>
    </p:spTree>
    <p:extLst>
      <p:ext uri="{BB962C8B-B14F-4D97-AF65-F5344CB8AC3E}">
        <p14:creationId xmlns:p14="http://schemas.microsoft.com/office/powerpoint/2010/main" val="1020990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800" kern="1200" dirty="0" smtClean="0">
                <a:solidFill>
                  <a:schemeClr val="tx1"/>
                </a:solidFill>
                <a:latin typeface="Arial" charset="0"/>
                <a:ea typeface="ＭＳ Ｐゴシック" charset="0"/>
                <a:cs typeface="ＭＳ Ｐゴシック" charset="0"/>
              </a:rPr>
              <a:t>In the development sub-phase, we convened a “technical working group” of national experts in second-hand smoke control, and behaviour change experts. This group, using the findings of the FGDs and direct</a:t>
            </a:r>
            <a:r>
              <a:rPr lang="en-GB" sz="1800" kern="1200" baseline="0" dirty="0" smtClean="0">
                <a:solidFill>
                  <a:schemeClr val="tx1"/>
                </a:solidFill>
                <a:latin typeface="Arial" charset="0"/>
                <a:ea typeface="ＭＳ Ｐゴシック" charset="0"/>
                <a:cs typeface="ＭＳ Ｐゴシック" charset="0"/>
              </a:rPr>
              <a:t> observations </a:t>
            </a:r>
            <a:r>
              <a:rPr lang="en-GB" sz="1800" kern="1200" dirty="0" smtClean="0">
                <a:solidFill>
                  <a:schemeClr val="tx1"/>
                </a:solidFill>
                <a:latin typeface="Arial" charset="0"/>
                <a:ea typeface="ＭＳ Ｐゴシック" charset="0"/>
                <a:cs typeface="ＭＳ Ｐゴシック" charset="0"/>
              </a:rPr>
              <a:t>developed the relevant communication materials and a process for delivering the intervention. </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24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Empowering children to </a:t>
            </a:r>
            <a:r>
              <a:rPr lang="en-GB" baseline="0" dirty="0" smtClean="0"/>
              <a:t>act as advocates of changing smoking related behaviour of parents or other smokers living at home</a:t>
            </a:r>
            <a:endParaRPr lang="en-GB"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25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intervention is designed to encourage families to implement smoking restrictions in their homes and reduce their exposure to SHS. </a:t>
            </a: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26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 before doing a Cluster randomised controlled trial to</a:t>
            </a:r>
            <a:r>
              <a:rPr lang="en-GB" baseline="0" dirty="0" smtClean="0"/>
              <a:t> evaluate the effect of a smoke-free intervention on </a:t>
            </a:r>
            <a:r>
              <a:rPr lang="en-GB" sz="1200" dirty="0" smtClean="0">
                <a:latin typeface="Arial" panose="020B0604020202020204" pitchFamily="34" charset="0"/>
                <a:cs typeface="Arial" panose="020B0604020202020204" pitchFamily="34" charset="0"/>
              </a:rPr>
              <a:t>reducing</a:t>
            </a:r>
            <a:r>
              <a:rPr lang="en-GB" sz="1200" baseline="0" dirty="0" smtClean="0">
                <a:latin typeface="Arial" panose="020B0604020202020204" pitchFamily="34" charset="0"/>
                <a:cs typeface="Arial" panose="020B0604020202020204" pitchFamily="34" charset="0"/>
              </a:rPr>
              <a:t> children's’ exposure to </a:t>
            </a:r>
            <a:r>
              <a:rPr lang="en-GB" sz="1200" dirty="0" smtClean="0">
                <a:latin typeface="Arial" panose="020B0604020202020204" pitchFamily="34" charset="0"/>
                <a:cs typeface="Arial" panose="020B0604020202020204" pitchFamily="34" charset="0"/>
              </a:rPr>
              <a:t>second hand tobacco smoke in their homes in Dhaka, Bangladesh,</a:t>
            </a:r>
            <a:r>
              <a:rPr lang="en-GB" sz="1200" baseline="0" dirty="0" smtClean="0">
                <a:latin typeface="Arial" panose="020B0604020202020204" pitchFamily="34" charset="0"/>
                <a:cs typeface="Arial" panose="020B0604020202020204" pitchFamily="34" charset="0"/>
              </a:rPr>
              <a:t> we needed to pilot test it</a:t>
            </a:r>
            <a:endParaRPr lang="en-GB"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28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SHS</a:t>
            </a:r>
            <a:r>
              <a:rPr lang="en-GB" dirty="0" smtClean="0"/>
              <a:t> is prevalent in practically every region of the world</a:t>
            </a:r>
            <a:r>
              <a:rPr lang="en-GB" baseline="0" dirty="0" smtClean="0"/>
              <a:t> , regularly exposing more than a third of all people to its harmful effects, globally. 600000 people die every year not because they smoke but because of the smoking habits of others. It is contributing to about 1% of the global burden of disease, worldwide. </a:t>
            </a:r>
            <a:r>
              <a:rPr lang="en-GB" sz="1200" dirty="0" smtClean="0"/>
              <a:t>The link between SHS and health risks has long been established. It is known to be</a:t>
            </a:r>
            <a:r>
              <a:rPr lang="en-GB" sz="1200" baseline="0" dirty="0" smtClean="0"/>
              <a:t> one of the major contributors to c</a:t>
            </a:r>
            <a:r>
              <a:rPr lang="en-GB" sz="1200" dirty="0" smtClean="0"/>
              <a:t>ancers, TB,</a:t>
            </a:r>
            <a:r>
              <a:rPr lang="en-GB" sz="1200" baseline="0" dirty="0" smtClean="0"/>
              <a:t> cardiovascular and chronic lung diseases in adults. </a:t>
            </a:r>
            <a:r>
              <a:rPr lang="en-GB" sz="1200" dirty="0" smtClean="0"/>
              <a:t>And</a:t>
            </a:r>
            <a:r>
              <a:rPr lang="en-GB" sz="1200" baseline="0" dirty="0" smtClean="0"/>
              <a:t> children who are exposed to SHS suffer from more frequent and long term illness</a:t>
            </a:r>
            <a:endParaRPr lang="en-GB" dirty="0" smtClean="0"/>
          </a:p>
        </p:txBody>
      </p:sp>
      <p:sp>
        <p:nvSpPr>
          <p:cNvPr id="4" name="Slide Number Placeholder 3"/>
          <p:cNvSpPr>
            <a:spLocks noGrp="1"/>
          </p:cNvSpPr>
          <p:nvPr>
            <p:ph type="sldNum" sz="quarter" idx="10"/>
          </p:nvPr>
        </p:nvSpPr>
        <p:spPr/>
        <p:txBody>
          <a:bodyPr/>
          <a:lstStyle/>
          <a:p>
            <a:fld id="{BC8CE294-3672-460B-B0EA-0820D770D436}" type="slidenum">
              <a:rPr lang="en-GB" smtClean="0"/>
              <a:pPr/>
              <a:t>6</a:t>
            </a:fld>
            <a:endParaRPr lang="en-GB"/>
          </a:p>
        </p:txBody>
      </p:sp>
    </p:spTree>
    <p:extLst>
      <p:ext uri="{BB962C8B-B14F-4D97-AF65-F5344CB8AC3E}">
        <p14:creationId xmlns:p14="http://schemas.microsoft.com/office/powerpoint/2010/main" val="241933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study was conducted in primary schools in Dhaka, Bangladesh that had at least 10 and not more than 60 students in fifth</a:t>
            </a:r>
            <a:r>
              <a:rPr lang="en-GB" baseline="0" dirty="0" smtClean="0"/>
              <a:t> class</a:t>
            </a:r>
            <a:endParaRPr lang="en-GB"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29</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smtClean="0">
                <a:latin typeface="Arial" panose="020B0604020202020204" pitchFamily="34" charset="0"/>
                <a:cs typeface="Arial" panose="020B0604020202020204" pitchFamily="34" charset="0"/>
              </a:rPr>
              <a:t>Arm A: schools received teacher’s training session (half-day), and two school-based activities for students (45 minutes each, delivered over two days)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smtClean="0">
                <a:latin typeface="Arial" panose="020B0604020202020204" pitchFamily="34" charset="0"/>
                <a:cs typeface="Arial" panose="020B0604020202020204" pitchFamily="34" charset="0"/>
              </a:rPr>
              <a:t>Arm B: received the above and another four school-based refresher sessions (15 minutes each, delivered in subsequent weeks)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smtClean="0">
                <a:latin typeface="Arial" panose="020B0604020202020204" pitchFamily="34" charset="0"/>
                <a:cs typeface="Arial" panose="020B0604020202020204" pitchFamily="34" charset="0"/>
              </a:rPr>
              <a:t>Arm C: received no intervention</a:t>
            </a:r>
            <a:endParaRPr lang="en-US" sz="12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Arial" charset="0"/>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30</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Smoking restriction: for the purpose of this study is defined as, reporting smoking</a:t>
            </a:r>
            <a:r>
              <a:rPr lang="en-GB" sz="1200" kern="1200" baseline="0" dirty="0" smtClean="0">
                <a:solidFill>
                  <a:schemeClr val="tx1"/>
                </a:solidFill>
                <a:effectLst/>
                <a:latin typeface="+mn-lt"/>
                <a:ea typeface="+mn-ea"/>
                <a:cs typeface="+mn-cs"/>
              </a:rPr>
              <a:t> exclusively outside the home.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Social visibility: this was measured through the reported smoking in front of children at home.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primary outcome measure is self-reported smoking restrictions and visibility in homes. Secondary outcomes included a reduction in households with at least one smoker.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was assessed through students’ surveys repeated at the end of week 1 (post-intervention in Arm A), week 12 (post-intervention in Arm B), week 27 and week 52. </a:t>
            </a:r>
            <a:endParaRPr lang="en-US"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31</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GB" sz="1200" kern="1200" dirty="0" smtClean="0">
                <a:solidFill>
                  <a:schemeClr val="tx1"/>
                </a:solidFill>
                <a:latin typeface="Arial" charset="0"/>
                <a:ea typeface="ＭＳ Ｐゴシック" charset="0"/>
                <a:cs typeface="ＭＳ Ｐゴシック" charset="0"/>
              </a:rPr>
              <a:t>A total of 781 participants were enrolled in the 24 schools,</a:t>
            </a:r>
            <a:r>
              <a:rPr lang="en-GB" sz="1200" kern="1200" baseline="0" dirty="0" smtClean="0">
                <a:solidFill>
                  <a:schemeClr val="tx1"/>
                </a:solidFill>
                <a:latin typeface="Arial" charset="0"/>
                <a:ea typeface="ＭＳ Ｐゴシック" charset="0"/>
                <a:cs typeface="ＭＳ Ｐゴシック" charset="0"/>
              </a:rPr>
              <a:t> out of which 174 were lost to follow-up at 1 year; main reason being absence from school on the day of evaluation. The loss to follow up was non-differential across the three arms.</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33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ＭＳ Ｐゴシック" charset="0"/>
                <a:cs typeface="ＭＳ Ｐゴシック" charset="0"/>
              </a:rPr>
              <a:t>The three trial arms were not well-balanced with respect to the baseline characteristics of the individuals summarised at the level of the cluster</a:t>
            </a:r>
            <a:r>
              <a:rPr lang="en-GB" sz="1200" kern="1200" baseline="0" dirty="0" smtClean="0">
                <a:solidFill>
                  <a:schemeClr val="tx1"/>
                </a:solidFill>
                <a:latin typeface="Arial" charset="0"/>
                <a:ea typeface="ＭＳ Ｐゴシック" charset="0"/>
                <a:cs typeface="ＭＳ Ｐゴシック" charset="0"/>
              </a:rPr>
              <a:t>,</a:t>
            </a:r>
            <a:r>
              <a:rPr lang="en-GB" sz="1200" kern="1200" dirty="0" smtClean="0">
                <a:solidFill>
                  <a:schemeClr val="tx1"/>
                </a:solidFill>
                <a:latin typeface="Arial" charset="0"/>
                <a:ea typeface="ＭＳ Ｐゴシック" charset="0"/>
                <a:cs typeface="ＭＳ Ｐゴシック" charset="0"/>
              </a:rPr>
              <a:t> showing slight differences across the three groups. The number of male</a:t>
            </a:r>
            <a:r>
              <a:rPr lang="en-GB" sz="1200" kern="1200" baseline="0" dirty="0" smtClean="0">
                <a:solidFill>
                  <a:schemeClr val="tx1"/>
                </a:solidFill>
                <a:latin typeface="Arial" charset="0"/>
                <a:ea typeface="ＭＳ Ｐゴシック" charset="0"/>
                <a:cs typeface="ＭＳ Ｐゴシック" charset="0"/>
              </a:rPr>
              <a:t> participants and the number of households with at least one smoker living at home, per cluster, were higher on average in the control arm. The indicators measuring smoking restrictions and social visibility at homes were also found to be higher on average in occurrences in the control group. The primary outcome, number of households that were ‘smoke-free’ per cluster was higher on average at baseline in the Arm B as compared to the Arm A and control. The primary outcome, number of households with smokers smoking in front of children, per cluster, was also higher on average in the control arm, at baseline.</a:t>
            </a:r>
            <a:endParaRPr lang="en-GB" sz="1200" kern="1200" dirty="0" smtClean="0">
              <a:solidFill>
                <a:schemeClr val="tx1"/>
              </a:solidFill>
              <a:latin typeface="Arial" charset="0"/>
              <a:ea typeface="ＭＳ Ｐゴシック" charset="0"/>
              <a:cs typeface="ＭＳ Ｐゴシック" charset="0"/>
            </a:endParaRPr>
          </a:p>
          <a:p>
            <a:endParaRPr lang="en-GB" sz="1200" kern="1200" dirty="0" smtClean="0">
              <a:solidFill>
                <a:schemeClr val="tx1"/>
              </a:solidFill>
              <a:latin typeface="Arial" charset="0"/>
              <a:ea typeface="ＭＳ Ｐゴシック" charset="0"/>
            </a:endParaRPr>
          </a:p>
          <a:p>
            <a:pPr marL="171450" indent="-171450">
              <a:buFont typeface="Arial" pitchFamily="34" charset="0"/>
              <a:buChar char="•"/>
            </a:pPr>
            <a:r>
              <a:rPr lang="en-US" sz="1200" kern="1200" dirty="0" smtClean="0">
                <a:solidFill>
                  <a:schemeClr val="tx1"/>
                </a:solidFill>
                <a:effectLst/>
                <a:latin typeface="Times New Roman"/>
                <a:ea typeface="+mn-ea"/>
                <a:cs typeface="Times New Roman"/>
              </a:rPr>
              <a:t>†</a:t>
            </a:r>
            <a:r>
              <a:rPr lang="en-US" sz="1200" kern="1200" dirty="0" smtClean="0">
                <a:solidFill>
                  <a:schemeClr val="tx1"/>
                </a:solidFill>
                <a:effectLst/>
                <a:latin typeface="+mn-lt"/>
                <a:ea typeface="+mn-ea"/>
                <a:cs typeface="+mn-cs"/>
              </a:rPr>
              <a:t>Adult smokers/ total adults living in the household and non-smokers were re-coded as zero</a:t>
            </a:r>
          </a:p>
          <a:p>
            <a:pPr marL="171450" indent="-171450">
              <a:buFont typeface="Arial" pitchFamily="34" charset="0"/>
              <a:buChar char="•"/>
            </a:pPr>
            <a:r>
              <a:rPr lang="en-GB" sz="1200" kern="1200" dirty="0" smtClean="0">
                <a:solidFill>
                  <a:schemeClr val="tx1"/>
                </a:solidFill>
                <a:effectLst/>
                <a:latin typeface="+mn-lt"/>
                <a:ea typeface="+mn-ea"/>
                <a:cs typeface="+mn-cs"/>
              </a:rPr>
              <a:t>*average per arm, of the mean of</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characteristic per cluster (for continuous characteristic)</a:t>
            </a:r>
          </a:p>
          <a:p>
            <a:pPr marL="171450" indent="-171450">
              <a:buFont typeface="Arial" pitchFamily="34" charset="0"/>
              <a:buChar char="•"/>
            </a:pPr>
            <a:r>
              <a:rPr lang="en-GB" sz="1200" kern="1200" dirty="0" smtClean="0">
                <a:solidFill>
                  <a:schemeClr val="tx1"/>
                </a:solidFill>
                <a:effectLst/>
                <a:latin typeface="+mn-lt"/>
                <a:ea typeface="+mn-ea"/>
                <a:cs typeface="+mn-cs"/>
              </a:rPr>
              <a:t>** average per arm, of the number of characteristic per cluster (for dichotomous characteristic)</a:t>
            </a:r>
            <a:endParaRPr lang="en-GB"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34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effectLst/>
                <a:latin typeface="+mn-lt"/>
                <a:ea typeface="+mn-ea"/>
                <a:cs typeface="+mn-cs"/>
              </a:rPr>
              <a:t>SFH: </a:t>
            </a:r>
            <a:r>
              <a:rPr lang="en-GB" sz="1200" kern="1200" dirty="0" smtClean="0">
                <a:solidFill>
                  <a:schemeClr val="tx1"/>
                </a:solidFill>
                <a:effectLst/>
                <a:latin typeface="+mn-lt"/>
                <a:ea typeface="+mn-ea"/>
                <a:cs typeface="+mn-cs"/>
              </a:rPr>
              <a:t>The odds of having homes </a:t>
            </a:r>
            <a:r>
              <a:rPr lang="en-GB" sz="1200" kern="1200" baseline="0" dirty="0" smtClean="0">
                <a:solidFill>
                  <a:schemeClr val="tx1"/>
                </a:solidFill>
                <a:effectLst/>
                <a:latin typeface="+mn-lt"/>
                <a:ea typeface="+mn-ea"/>
                <a:cs typeface="+mn-cs"/>
              </a:rPr>
              <a:t>smoke-free in Arm A and Arm B were almost twice the odds of having homes smoke-free in the control group at</a:t>
            </a:r>
            <a:r>
              <a:rPr lang="en-GB" sz="1200" kern="1200" dirty="0" smtClean="0">
                <a:solidFill>
                  <a:schemeClr val="tx1"/>
                </a:solidFill>
                <a:effectLst/>
                <a:latin typeface="+mn-lt"/>
                <a:ea typeface="+mn-ea"/>
                <a:cs typeface="+mn-cs"/>
              </a:rPr>
              <a:t> 1 year, and were statistically</a:t>
            </a:r>
            <a:r>
              <a:rPr lang="en-GB" sz="1200" kern="1200" baseline="0" dirty="0" smtClean="0">
                <a:solidFill>
                  <a:schemeClr val="tx1"/>
                </a:solidFill>
                <a:effectLst/>
                <a:latin typeface="+mn-lt"/>
                <a:ea typeface="+mn-ea"/>
                <a:cs typeface="+mn-cs"/>
              </a:rPr>
              <a:t> significant</a:t>
            </a:r>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Social visibility</a:t>
            </a:r>
            <a:r>
              <a:rPr lang="en-GB" sz="1200" kern="1200" dirty="0" smtClean="0">
                <a:solidFill>
                  <a:schemeClr val="tx1"/>
                </a:solidFill>
                <a:effectLst/>
                <a:latin typeface="+mn-lt"/>
                <a:ea typeface="+mn-ea"/>
                <a:cs typeface="+mn-cs"/>
              </a:rPr>
              <a:t>: The odds of smoking in front of children</a:t>
            </a:r>
            <a:r>
              <a:rPr lang="en-GB" sz="1200" kern="1200" baseline="0" dirty="0" smtClean="0">
                <a:solidFill>
                  <a:schemeClr val="tx1"/>
                </a:solidFill>
                <a:effectLst/>
                <a:latin typeface="+mn-lt"/>
                <a:ea typeface="+mn-ea"/>
                <a:cs typeface="+mn-cs"/>
              </a:rPr>
              <a:t> in the households in Arm A and Arm B were,</a:t>
            </a:r>
            <a:r>
              <a:rPr lang="en-GB" sz="1200" kern="1200" dirty="0" smtClean="0">
                <a:solidFill>
                  <a:schemeClr val="tx1"/>
                </a:solidFill>
                <a:effectLst/>
                <a:latin typeface="+mn-lt"/>
                <a:ea typeface="+mn-ea"/>
                <a:cs typeface="+mn-cs"/>
              </a:rPr>
              <a:t> 2 and 5 times less compared to the odds of smoking in front of children</a:t>
            </a:r>
            <a:r>
              <a:rPr lang="en-GB" sz="1200" kern="1200" baseline="0" dirty="0" smtClean="0">
                <a:solidFill>
                  <a:schemeClr val="tx1"/>
                </a:solidFill>
                <a:effectLst/>
                <a:latin typeface="+mn-lt"/>
                <a:ea typeface="+mn-ea"/>
                <a:cs typeface="+mn-cs"/>
              </a:rPr>
              <a:t> in the households in</a:t>
            </a:r>
            <a:r>
              <a:rPr lang="en-GB" sz="1200" kern="1200" dirty="0" smtClean="0">
                <a:solidFill>
                  <a:schemeClr val="tx1"/>
                </a:solidFill>
                <a:effectLst/>
                <a:latin typeface="+mn-lt"/>
                <a:ea typeface="+mn-ea"/>
                <a:cs typeface="+mn-cs"/>
              </a:rPr>
              <a:t> control group, at 1 year.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ICC of 0.378 means that 37.8% of the unexplained variation in Social visibility is at the school level, the presence of this large clustering effect indicates a strong influence of the schools in determining the success of the intervention.</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35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graphs show the number</a:t>
            </a:r>
            <a:r>
              <a:rPr lang="en-GB" baseline="0" dirty="0" smtClean="0"/>
              <a:t> of homes made smoke-free over time for the total households and the sub-group of households with at least one smoker living in it. If the smoke-free intervention has an effect, we would expect the trends to increase with increasing time for both interventions, while remaining constant for the control group.</a:t>
            </a:r>
          </a:p>
          <a:p>
            <a:r>
              <a:rPr lang="en-GB" baseline="0" dirty="0" smtClean="0"/>
              <a:t>Now lets have a look at what happened in reality.</a:t>
            </a:r>
          </a:p>
          <a:p>
            <a:r>
              <a:rPr lang="en-GB" baseline="0" dirty="0" smtClean="0"/>
              <a:t>Overall, there is a hump in homes made smoke-free at week 1 (which is the post-intervention Arm A survey point) for Arm A and then the effect appears to decrease and become more constant over the next 51 weeks; the Arm B’s effect remains more constant over time and the number of smoke-free homes in the control arm seem to decrease with time.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the households with at least one smoker, the number of homes made smoke-free increase significantly (from about 30 to 80) at week 1 and then decline to sustain them at 50. Again, the Arm B’s effect remains more constant over time and the number of smoke-free homes in the control arm seem to decrease with time.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hump of SFHs in Arm A is reflection in the non-smoking households as well. Overall the trends of SFH for the intervention arms increased with time while that for the control group remained almost constant in this sub-group.</a:t>
            </a:r>
            <a:endParaRPr lang="en-GB"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36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graphs show the number</a:t>
            </a:r>
            <a:r>
              <a:rPr lang="en-GB" baseline="0" dirty="0" smtClean="0"/>
              <a:t> of homes with smokers smoking in front of children over time for the total households and the sub-group of households with at least one smoker living in it. If the smoke-free intervention has an effect, we would expect the trends to decrease with increasing time for both interventions, while remaining constant for the control group.</a:t>
            </a:r>
          </a:p>
          <a:p>
            <a:r>
              <a:rPr lang="en-GB" baseline="0" dirty="0" smtClean="0"/>
              <a:t>Now lets have a look at what's happening here.</a:t>
            </a:r>
          </a:p>
          <a:p>
            <a:r>
              <a:rPr lang="en-GB" baseline="0" dirty="0" smtClean="0"/>
              <a:t>Overall, there is a hump in the </a:t>
            </a:r>
            <a:r>
              <a:rPr lang="en-GB" dirty="0" smtClean="0"/>
              <a:t>number</a:t>
            </a:r>
            <a:r>
              <a:rPr lang="en-GB" baseline="0" dirty="0" smtClean="0"/>
              <a:t> of homes with smokers smoking in front of children at week 1 (which is the post-intervention Arm A survey point) for Arm A and then the effect appears to increase and become stable over the next 51 weeks; the </a:t>
            </a:r>
            <a:r>
              <a:rPr lang="en-GB" dirty="0" smtClean="0"/>
              <a:t>number</a:t>
            </a:r>
            <a:r>
              <a:rPr lang="en-GB" baseline="0" dirty="0" smtClean="0"/>
              <a:t> of homes with smokers smoking in front of children  in Arm B reduce constantly till week 12 (which is post-intervention Arm B assessment point) and than becomes stable and the trends in control group remain more constant over time.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the households with at least one smoker, the </a:t>
            </a:r>
            <a:r>
              <a:rPr lang="en-GB" dirty="0" smtClean="0"/>
              <a:t>number</a:t>
            </a:r>
            <a:r>
              <a:rPr lang="en-GB" baseline="0" dirty="0" smtClean="0"/>
              <a:t> of homes with smokers smoking in front of children shows a sigmoid patter for Arm A, with a remarkable dip at week 1. The number then starts to rise until week 27 and then decline again (a pattern that could not be explained). Again, the Arm B’s effect declines till week 12 and then sustains its effect. Interestingly, the control arm seemed to be constant until week 27 and then the </a:t>
            </a:r>
            <a:r>
              <a:rPr lang="en-GB" dirty="0" smtClean="0"/>
              <a:t>number</a:t>
            </a:r>
            <a:r>
              <a:rPr lang="en-GB" baseline="0" dirty="0" smtClean="0"/>
              <a:t> of homes with smokers smoking in front of children starts to increase with time.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Overall the trends of both intervention arms declined constantly till week 12 and remained constant thereafter while that for the control group remained almost constant in this sub-group.</a:t>
            </a:r>
            <a:endParaRPr lang="en-GB"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37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findings</a:t>
            </a:r>
            <a:r>
              <a:rPr lang="en-US" baseline="0" dirty="0" smtClean="0"/>
              <a:t> of </a:t>
            </a:r>
            <a:r>
              <a:rPr lang="en-US" baseline="0" dirty="0" err="1" smtClean="0"/>
              <a:t>ClASS</a:t>
            </a:r>
            <a:r>
              <a:rPr lang="en-US" baseline="0" dirty="0" smtClean="0"/>
              <a:t> pilot trial suggest that the school-based smoke-free intervention is likely to work, as both intervention arms showed sustained increase in homes made smoke-free and reduction in social visibility compared to the control group, after 1 year. </a:t>
            </a:r>
          </a:p>
          <a:p>
            <a:r>
              <a:rPr lang="en-US" baseline="0" dirty="0" smtClean="0"/>
              <a:t>However, this is a pilot trial, and the estimates are not adjusted for any factors, nor is it powered to show effectiveness. A bigger trial powered to show the effectiveness of the smoke-free intervention will be the way forward for definitive effect estimates.</a:t>
            </a:r>
          </a:p>
          <a:p>
            <a:r>
              <a:rPr lang="en-US" baseline="0" dirty="0" smtClean="0"/>
              <a:t>Remember, from the baseline characteristics? There were differences between the three arms. As this is a cluster </a:t>
            </a:r>
            <a:r>
              <a:rPr lang="en-US" baseline="0" dirty="0" err="1" smtClean="0"/>
              <a:t>randomised</a:t>
            </a:r>
            <a:r>
              <a:rPr lang="en-US" baseline="0" dirty="0" smtClean="0"/>
              <a:t> trial these differences mean more than individual level differences between the arms. The strategy that can be used to overcome this issue and make sure the </a:t>
            </a:r>
            <a:r>
              <a:rPr lang="en-US" baseline="0" dirty="0" err="1" smtClean="0"/>
              <a:t>randomisation</a:t>
            </a:r>
            <a:r>
              <a:rPr lang="en-US" baseline="0" dirty="0" smtClean="0"/>
              <a:t> remains intact in the definitive trial is to stratify </a:t>
            </a:r>
            <a:r>
              <a:rPr lang="en-US" baseline="0" dirty="0" err="1" smtClean="0"/>
              <a:t>randomisation</a:t>
            </a:r>
            <a:r>
              <a:rPr lang="en-US" baseline="0" dirty="0" smtClean="0"/>
              <a:t> by these identified variables.</a:t>
            </a:r>
          </a:p>
          <a:p>
            <a:r>
              <a:rPr lang="en-US" baseline="0" dirty="0" smtClean="0"/>
              <a:t>We also did not look into the adverse events arising due to the intervention or its impact on the child-parent interactions at home. Which would be a recommended piece of qualitative research to be conducted in future.</a:t>
            </a:r>
            <a:endParaRPr lang="en-US" dirty="0"/>
          </a:p>
        </p:txBody>
      </p:sp>
      <p:sp>
        <p:nvSpPr>
          <p:cNvPr id="4" name="Slide Number Placeholder 3"/>
          <p:cNvSpPr>
            <a:spLocks noGrp="1"/>
          </p:cNvSpPr>
          <p:nvPr>
            <p:ph type="sldNum" sz="quarter" idx="10"/>
          </p:nvPr>
        </p:nvSpPr>
        <p:spPr/>
        <p:txBody>
          <a:bodyPr/>
          <a:lstStyle/>
          <a:p>
            <a:fld id="{CD8284AF-D4F5-40FE-8FE7-40E375B512C8}" type="slidenum">
              <a:rPr lang="en-GB" smtClean="0"/>
              <a:pPr/>
              <a:t>38</a:t>
            </a:fld>
            <a:endParaRPr lang="en-GB"/>
          </a:p>
        </p:txBody>
      </p:sp>
    </p:spTree>
    <p:extLst>
      <p:ext uri="{BB962C8B-B14F-4D97-AF65-F5344CB8AC3E}">
        <p14:creationId xmlns:p14="http://schemas.microsoft.com/office/powerpoint/2010/main" val="2328449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8284AF-D4F5-40FE-8FE7-40E375B512C8}" type="slidenum">
              <a:rPr lang="en-GB" smtClean="0"/>
              <a:pPr/>
              <a:t>39</a:t>
            </a:fld>
            <a:endParaRPr lang="en-GB"/>
          </a:p>
        </p:txBody>
      </p:sp>
    </p:spTree>
    <p:extLst>
      <p:ext uri="{BB962C8B-B14F-4D97-AF65-F5344CB8AC3E}">
        <p14:creationId xmlns:p14="http://schemas.microsoft.com/office/powerpoint/2010/main" val="8194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There is a tobacco policy to restrict smoking in indoor public places in many European countries.</a:t>
            </a:r>
            <a:r>
              <a:rPr lang="en-GB" sz="1200" baseline="0" dirty="0" smtClean="0"/>
              <a:t> In the UK, the policy came into existence in 2007. This has made a big impact in reducing the social visibility and Since then, more places are going smoke free but there is another side to the story. Homes and cars are not under its jurisdiction. </a:t>
            </a:r>
            <a:r>
              <a:rPr lang="en-GB" dirty="0" smtClean="0"/>
              <a:t>Thus letting an estimated </a:t>
            </a:r>
            <a:r>
              <a:rPr lang="en-GB" sz="1200" b="0" dirty="0" smtClean="0">
                <a:latin typeface="Albany AMT" panose="020B0604020202020204" pitchFamily="34" charset="0"/>
                <a:cs typeface="Albany AMT" panose="020B0604020202020204" pitchFamily="34" charset="0"/>
              </a:rPr>
              <a:t>51%</a:t>
            </a:r>
            <a:r>
              <a:rPr lang="en-GB" sz="1200" b="0" baseline="0" dirty="0" smtClean="0">
                <a:latin typeface="Albany AMT" panose="020B0604020202020204" pitchFamily="34" charset="0"/>
                <a:cs typeface="Albany AMT" panose="020B0604020202020204" pitchFamily="34" charset="0"/>
              </a:rPr>
              <a:t> of</a:t>
            </a:r>
            <a:r>
              <a:rPr lang="en-GB" sz="1200" b="0" dirty="0" smtClean="0">
                <a:latin typeface="Albany AMT" panose="020B0604020202020204" pitchFamily="34" charset="0"/>
                <a:cs typeface="Albany AMT" panose="020B0604020202020204" pitchFamily="34" charset="0"/>
              </a:rPr>
              <a:t> children in Europe and UK live with at least one smoker in their homes. Moreover,</a:t>
            </a:r>
            <a:r>
              <a:rPr lang="en-GB" dirty="0" smtClean="0"/>
              <a:t> 93% of the world population is still living in countries not covered by 100% smoke-free public health regulations,</a:t>
            </a:r>
            <a:r>
              <a:rPr lang="en-GB" baseline="0" dirty="0" smtClean="0"/>
              <a:t> so</a:t>
            </a:r>
            <a:r>
              <a:rPr lang="en-GB" dirty="0" smtClean="0"/>
              <a:t> a large number of n</a:t>
            </a:r>
            <a:r>
              <a:rPr lang="en-GB" b="0" dirty="0" smtClean="0"/>
              <a:t>on-smokers</a:t>
            </a:r>
            <a:r>
              <a:rPr lang="en-GB" b="0" baseline="0" dirty="0" smtClean="0"/>
              <a:t> </a:t>
            </a:r>
            <a:r>
              <a:rPr lang="en-GB" b="0" dirty="0" smtClean="0"/>
              <a:t>are still exposed to second-hand smoke in their homes and other non-restricted spaces. Children and women comprise a particularly vulnerable group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C8CE294-3672-460B-B0EA-0820D770D436}" type="slidenum">
              <a:rPr lang="en-GB" smtClean="0"/>
              <a:pPr/>
              <a:t>9</a:t>
            </a:fld>
            <a:endParaRPr lang="en-GB"/>
          </a:p>
        </p:txBody>
      </p:sp>
    </p:spTree>
    <p:extLst>
      <p:ext uri="{BB962C8B-B14F-4D97-AF65-F5344CB8AC3E}">
        <p14:creationId xmlns:p14="http://schemas.microsoft.com/office/powerpoint/2010/main" val="3047071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8284AF-D4F5-40FE-8FE7-40E375B512C8}" type="slidenum">
              <a:rPr lang="en-GB" smtClean="0"/>
              <a:pPr/>
              <a:t>40</a:t>
            </a:fld>
            <a:endParaRPr lang="en-GB"/>
          </a:p>
        </p:txBody>
      </p:sp>
    </p:spTree>
    <p:extLst>
      <p:ext uri="{BB962C8B-B14F-4D97-AF65-F5344CB8AC3E}">
        <p14:creationId xmlns:p14="http://schemas.microsoft.com/office/powerpoint/2010/main" val="320903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Arial" charset="0"/>
              </a:rPr>
              <a:t>We live in a culturally diverse world, with migration and health of ethnic minorities becoming increasingly important in the policy arena. In England, significant health inequalities exist among people of South Asian</a:t>
            </a:r>
            <a:r>
              <a:rPr lang="en-GB" sz="1200" kern="1200" baseline="0" dirty="0" smtClean="0">
                <a:solidFill>
                  <a:schemeClr val="tx1"/>
                </a:solidFill>
                <a:effectLst/>
                <a:latin typeface="Arial" charset="0"/>
                <a:ea typeface="+mn-ea"/>
                <a:cs typeface="Arial" charset="0"/>
              </a:rPr>
              <a:t> </a:t>
            </a:r>
            <a:r>
              <a:rPr lang="en-GB" sz="1200" kern="1200" dirty="0" smtClean="0">
                <a:solidFill>
                  <a:schemeClr val="tx1"/>
                </a:solidFill>
                <a:effectLst/>
                <a:latin typeface="Arial" charset="0"/>
                <a:ea typeface="+mn-ea"/>
                <a:cs typeface="Arial" charset="0"/>
              </a:rPr>
              <a:t>origin, as compared to their white British counterparts. In addition, South Asians have a higher susceptibility to cardiovascular diseases and other risk factors resulting in poor health outcomes among them,</a:t>
            </a:r>
            <a:r>
              <a:rPr lang="en-GB" sz="1200" kern="1200" baseline="0" dirty="0" smtClean="0">
                <a:solidFill>
                  <a:schemeClr val="tx1"/>
                </a:solidFill>
                <a:effectLst/>
                <a:latin typeface="Arial" charset="0"/>
                <a:ea typeface="+mn-ea"/>
                <a:cs typeface="Arial" charset="0"/>
              </a:rPr>
              <a:t> so lets’ see </a:t>
            </a:r>
            <a:r>
              <a:rPr lang="en-GB" sz="1200" kern="1200" dirty="0" smtClean="0">
                <a:solidFill>
                  <a:schemeClr val="tx1"/>
                </a:solidFill>
                <a:effectLst/>
                <a:latin typeface="Arial" charset="0"/>
                <a:ea typeface="+mn-ea"/>
                <a:cs typeface="Arial" charset="0"/>
              </a:rPr>
              <a:t>whether its also true for smoking and SHS and if they are contributing to the health disparity and higher susceptibility to diseases.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Arial" charset="0"/>
              </a:rPr>
              <a:t>And the answer is yes, In England, 51% of the Asian households have at least one</a:t>
            </a:r>
            <a:r>
              <a:rPr lang="en-GB" sz="1200" kern="1200" baseline="0" dirty="0" smtClean="0">
                <a:solidFill>
                  <a:schemeClr val="tx1"/>
                </a:solidFill>
                <a:effectLst/>
                <a:latin typeface="Arial" charset="0"/>
                <a:ea typeface="+mn-ea"/>
                <a:cs typeface="Arial" charset="0"/>
              </a:rPr>
              <a:t> smoker and 67% households with a smoker are exposed to second-hand smoke on cotinine test. </a:t>
            </a:r>
            <a:r>
              <a:rPr lang="en-GB" sz="1200" kern="1200" dirty="0" smtClean="0">
                <a:solidFill>
                  <a:schemeClr val="tx1"/>
                </a:solidFill>
                <a:effectLst/>
                <a:latin typeface="Arial" charset="0"/>
                <a:ea typeface="+mn-ea"/>
                <a:cs typeface="Arial" charset="0"/>
              </a:rPr>
              <a:t>There is also some evidence to suggest that SHS is also common in Asian households. </a:t>
            </a:r>
            <a:endParaRPr lang="en-GB" sz="1050" b="0" i="1" dirty="0" smtClean="0"/>
          </a:p>
        </p:txBody>
      </p:sp>
      <p:sp>
        <p:nvSpPr>
          <p:cNvPr id="4" name="Slide Number Placeholder 3"/>
          <p:cNvSpPr>
            <a:spLocks noGrp="1"/>
          </p:cNvSpPr>
          <p:nvPr>
            <p:ph type="sldNum" sz="quarter" idx="10"/>
          </p:nvPr>
        </p:nvSpPr>
        <p:spPr/>
        <p:txBody>
          <a:bodyPr/>
          <a:lstStyle/>
          <a:p>
            <a:fld id="{BC8CE294-3672-460B-B0EA-0820D770D436}" type="slidenum">
              <a:rPr lang="en-GB" smtClean="0"/>
              <a:pPr/>
              <a:t>10</a:t>
            </a:fld>
            <a:endParaRPr lang="en-GB"/>
          </a:p>
        </p:txBody>
      </p:sp>
    </p:spTree>
    <p:extLst>
      <p:ext uri="{BB962C8B-B14F-4D97-AF65-F5344CB8AC3E}">
        <p14:creationId xmlns:p14="http://schemas.microsoft.com/office/powerpoint/2010/main" val="192748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kern="1200" baseline="0" dirty="0" smtClean="0">
                <a:solidFill>
                  <a:schemeClr val="tx1"/>
                </a:solidFill>
                <a:latin typeface="Arial" charset="0"/>
                <a:ea typeface="ＭＳ Ｐゴシック" charset="0"/>
                <a:cs typeface="ＭＳ Ｐゴシック" charset="0"/>
              </a:rPr>
              <a:t>Although children are exposed to SHS exposure in other places, the primary source of SHS exposure is in their homes.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kern="1200" baseline="0" dirty="0" smtClean="0">
              <a:solidFill>
                <a:schemeClr val="tx1"/>
              </a:solidFill>
              <a:latin typeface="Arial"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kern="1200" baseline="0" dirty="0" smtClean="0">
                <a:solidFill>
                  <a:schemeClr val="tx1"/>
                </a:solidFill>
                <a:latin typeface="Arial" charset="0"/>
                <a:ea typeface="ＭＳ Ｐゴシック" charset="0"/>
                <a:cs typeface="ＭＳ Ｐゴシック" charset="0"/>
              </a:rPr>
              <a:t>Globally, about 40% of children younger than 14 years of age are exposed to SHS within their homes.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kern="1200" baseline="0" dirty="0" smtClean="0">
              <a:solidFill>
                <a:schemeClr val="tx1"/>
              </a:solidFill>
              <a:latin typeface="Arial"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200" kern="1200" baseline="0" dirty="0" smtClean="0">
                <a:solidFill>
                  <a:schemeClr val="tx1"/>
                </a:solidFill>
                <a:latin typeface="Arial" charset="0"/>
                <a:ea typeface="ＭＳ Ｐゴシック" charset="0"/>
                <a:cs typeface="ＭＳ Ｐゴシック" charset="0"/>
              </a:rPr>
              <a:t>There is a high proportion of people exposed to second-hand smoke in the country (about 42 million). </a:t>
            </a:r>
            <a:r>
              <a:rPr lang="en-GB" sz="1200" kern="1200" dirty="0" smtClean="0">
                <a:solidFill>
                  <a:schemeClr val="tx1"/>
                </a:solidFill>
                <a:effectLst/>
                <a:latin typeface="+mn-lt"/>
                <a:ea typeface="+mn-ea"/>
                <a:cs typeface="+mn-cs"/>
              </a:rPr>
              <a:t>In Bangladesh, second-hand smoke (SHS) is recognised as a principle source of indoor air pollution and a major public health concern. A recent community survey of 722 households in Bangladesh revealed that smoking indoors was a common practice, with more than half (55.5%) of the households having at least one smoker. A majority of these smokers did not practice smoking restrictions at home (including smoking in front of children), exposing almost 40% of the children to SHS. </a:t>
            </a:r>
            <a:endParaRPr lang="en-GB" sz="1200" kern="1200" dirty="0" smtClean="0">
              <a:solidFill>
                <a:schemeClr val="tx1"/>
              </a:solidFill>
              <a:latin typeface="Arial" charset="0"/>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925A1FB-3844-7546-9620-73AB45864346}" type="slidenum">
              <a:rPr lang="en-GB" smtClean="0"/>
              <a:pPr>
                <a:defRPr/>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see what’s happening in Pakistan! The</a:t>
            </a:r>
            <a:r>
              <a:rPr lang="en-GB" baseline="0" dirty="0" smtClean="0"/>
              <a:t> situation is even worse. </a:t>
            </a:r>
            <a:r>
              <a:rPr lang="en-GB" dirty="0" smtClean="0"/>
              <a:t>On top of other typical third world country problems, we far ahead of many other countries. We’ve got High smoking prevalence</a:t>
            </a:r>
            <a:r>
              <a:rPr lang="en-GB" baseline="0" dirty="0" smtClean="0"/>
              <a:t> and more households with at least one smoker.  In 91% of such households, smoking takes place in front of children.</a:t>
            </a:r>
            <a:endParaRPr lang="en-GB" dirty="0"/>
          </a:p>
        </p:txBody>
      </p:sp>
      <p:sp>
        <p:nvSpPr>
          <p:cNvPr id="4" name="Slide Number Placeholder 3"/>
          <p:cNvSpPr>
            <a:spLocks noGrp="1"/>
          </p:cNvSpPr>
          <p:nvPr>
            <p:ph type="sldNum" sz="quarter" idx="10"/>
          </p:nvPr>
        </p:nvSpPr>
        <p:spPr/>
        <p:txBody>
          <a:bodyPr/>
          <a:lstStyle/>
          <a:p>
            <a:fld id="{A2C0A9E7-956F-4993-94B3-2FB94289268B}" type="slidenum">
              <a:rPr lang="en-US" altLang="en-US" smtClean="0"/>
              <a:pPr/>
              <a:t>12</a:t>
            </a:fld>
            <a:endParaRPr lang="en-US" altLang="en-US"/>
          </a:p>
        </p:txBody>
      </p:sp>
    </p:spTree>
    <p:extLst>
      <p:ext uri="{BB962C8B-B14F-4D97-AF65-F5344CB8AC3E}">
        <p14:creationId xmlns:p14="http://schemas.microsoft.com/office/powerpoint/2010/main" val="320312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For many people the effects</a:t>
            </a:r>
            <a:r>
              <a:rPr lang="en-GB" sz="1200" kern="1200" baseline="0" dirty="0" smtClean="0">
                <a:solidFill>
                  <a:schemeClr val="tx1"/>
                </a:solidFill>
                <a:effectLst/>
                <a:latin typeface="Arial" charset="0"/>
                <a:ea typeface="+mn-ea"/>
                <a:cs typeface="Arial" charset="0"/>
              </a:rPr>
              <a:t> of </a:t>
            </a:r>
            <a:r>
              <a:rPr lang="en-GB" sz="1200" kern="1200" dirty="0" smtClean="0">
                <a:solidFill>
                  <a:schemeClr val="tx1"/>
                </a:solidFill>
                <a:effectLst/>
                <a:latin typeface="Arial" charset="0"/>
                <a:ea typeface="+mn-ea"/>
                <a:cs typeface="Arial" charset="0"/>
              </a:rPr>
              <a:t>second hand smoke</a:t>
            </a:r>
            <a:r>
              <a:rPr lang="en-GB" sz="1200" kern="1200" baseline="0" dirty="0" smtClean="0">
                <a:solidFill>
                  <a:schemeClr val="tx1"/>
                </a:solidFill>
                <a:effectLst/>
                <a:latin typeface="Arial" charset="0"/>
                <a:ea typeface="+mn-ea"/>
                <a:cs typeface="Arial" charset="0"/>
              </a:rPr>
              <a:t> can be prevented. </a:t>
            </a:r>
            <a:r>
              <a:rPr lang="en-GB" sz="1200" kern="1200" dirty="0" smtClean="0">
                <a:solidFill>
                  <a:schemeClr val="tx1"/>
                </a:solidFill>
                <a:effectLst/>
                <a:latin typeface="Arial" charset="0"/>
                <a:ea typeface="+mn-ea"/>
                <a:cs typeface="Arial" charset="0"/>
              </a:rPr>
              <a:t>Smoking restrictions at homes and cars are considered as effective means for reducing SHS exposure. </a:t>
            </a:r>
            <a:r>
              <a:rPr lang="en-GB" sz="1200" b="0" dirty="0" smtClean="0">
                <a:latin typeface="Albany AMT" panose="020B0604020202020204" pitchFamily="34" charset="0"/>
                <a:cs typeface="Albany AMT" panose="020B0604020202020204" pitchFamily="34" charset="0"/>
              </a:rPr>
              <a:t>Smokers with household smoking restrictions are more likely to attempt to quit and less likely to relapse after quit attempt.</a:t>
            </a:r>
            <a:r>
              <a:rPr lang="en-GB" sz="1200" b="0" baseline="0" dirty="0" smtClean="0">
                <a:latin typeface="Albany AMT" panose="020B0604020202020204" pitchFamily="34" charset="0"/>
                <a:cs typeface="Albany AMT" panose="020B0604020202020204" pitchFamily="34" charset="0"/>
              </a:rPr>
              <a:t> Similarly </a:t>
            </a:r>
            <a:r>
              <a:rPr lang="en-GB" sz="1200" b="0" dirty="0" smtClean="0">
                <a:effectLst/>
                <a:latin typeface="Albany AMT" panose="020B0604020202020204" pitchFamily="34" charset="0"/>
                <a:cs typeface="Albany AMT" panose="020B0604020202020204" pitchFamily="34" charset="0"/>
              </a:rPr>
              <a:t>Young people in households with smoking restrictions are less likely to start smoking .</a:t>
            </a:r>
            <a:r>
              <a:rPr lang="en-GB" sz="1200" b="0" dirty="0" smtClean="0">
                <a:latin typeface="Albany AMT" panose="020B0604020202020204" pitchFamily="34" charset="0"/>
                <a:cs typeface="Albany AMT" panose="020B0604020202020204" pitchFamily="34" charset="0"/>
              </a:rPr>
              <a:t> </a:t>
            </a:r>
          </a:p>
          <a:p>
            <a:r>
              <a:rPr lang="en-GB" sz="1200" b="0" kern="1200" dirty="0" smtClean="0">
                <a:solidFill>
                  <a:schemeClr val="tx1"/>
                </a:solidFill>
                <a:effectLst/>
                <a:latin typeface="Albany AMT" panose="020B0604020202020204" pitchFamily="34" charset="0"/>
                <a:ea typeface="+mn-ea"/>
                <a:cs typeface="Albany AMT" panose="020B0604020202020204" pitchFamily="34" charset="0"/>
              </a:rPr>
              <a:t>Majority of us already know that, so what’s the solution?</a:t>
            </a:r>
            <a:endParaRPr lang="en-GB" sz="1200" kern="1200" dirty="0" smtClean="0">
              <a:solidFill>
                <a:schemeClr val="tx1"/>
              </a:solidFill>
              <a:effectLst/>
              <a:latin typeface="Arial" charset="0"/>
              <a:ea typeface="+mn-ea"/>
              <a:cs typeface="Arial" charset="0"/>
            </a:endParaRPr>
          </a:p>
          <a:p>
            <a:endParaRPr lang="en-GB" dirty="0"/>
          </a:p>
        </p:txBody>
      </p:sp>
      <p:sp>
        <p:nvSpPr>
          <p:cNvPr id="4" name="Slide Number Placeholder 3"/>
          <p:cNvSpPr>
            <a:spLocks noGrp="1"/>
          </p:cNvSpPr>
          <p:nvPr>
            <p:ph type="sldNum" sz="quarter" idx="10"/>
          </p:nvPr>
        </p:nvSpPr>
        <p:spPr/>
        <p:txBody>
          <a:bodyPr/>
          <a:lstStyle/>
          <a:p>
            <a:fld id="{BC8CE294-3672-460B-B0EA-0820D770D436}" type="slidenum">
              <a:rPr lang="en-GB" smtClean="0"/>
              <a:pPr/>
              <a:t>14</a:t>
            </a:fld>
            <a:endParaRPr lang="en-GB"/>
          </a:p>
        </p:txBody>
      </p:sp>
    </p:spTree>
    <p:extLst>
      <p:ext uri="{BB962C8B-B14F-4D97-AF65-F5344CB8AC3E}">
        <p14:creationId xmlns:p14="http://schemas.microsoft.com/office/powerpoint/2010/main" val="3263469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One potential solution (that we came up</a:t>
            </a:r>
            <a:r>
              <a:rPr lang="en-GB" sz="1200" kern="1200" baseline="0" dirty="0" smtClean="0">
                <a:solidFill>
                  <a:schemeClr val="tx1"/>
                </a:solidFill>
                <a:effectLst/>
                <a:latin typeface="Arial" charset="0"/>
                <a:ea typeface="+mn-ea"/>
                <a:cs typeface="Arial" charset="0"/>
              </a:rPr>
              <a:t> with) is the </a:t>
            </a:r>
            <a:r>
              <a:rPr lang="en-GB" sz="1200" kern="1200" dirty="0" smtClean="0">
                <a:solidFill>
                  <a:schemeClr val="tx1"/>
                </a:solidFill>
                <a:effectLst/>
                <a:latin typeface="Arial" charset="0"/>
                <a:ea typeface="+mn-ea"/>
                <a:cs typeface="Arial" charset="0"/>
              </a:rPr>
              <a:t>‘Smoke Free Homes’ (SFH)</a:t>
            </a:r>
            <a:r>
              <a:rPr lang="en-GB" sz="1200" kern="1200" baseline="0" dirty="0" smtClean="0">
                <a:solidFill>
                  <a:schemeClr val="tx1"/>
                </a:solidFill>
                <a:effectLst/>
                <a:latin typeface="Arial" charset="0"/>
                <a:ea typeface="+mn-ea"/>
                <a:cs typeface="Arial" charset="0"/>
              </a:rPr>
              <a:t>. Personally, I find the slogan very catchy. </a:t>
            </a:r>
          </a:p>
          <a:p>
            <a:r>
              <a:rPr lang="en-GB" sz="1200" b="0" i="0" u="none" strike="noStrike" kern="1200" baseline="0" dirty="0" smtClean="0">
                <a:solidFill>
                  <a:schemeClr val="tx1"/>
                </a:solidFill>
                <a:latin typeface="Arial" charset="0"/>
                <a:ea typeface="+mn-ea"/>
                <a:cs typeface="Arial" charset="0"/>
              </a:rPr>
              <a:t>SFH is a UK-based programme aimed at encouraging </a:t>
            </a:r>
            <a:r>
              <a:rPr lang="en-GB" sz="1200" kern="1200" dirty="0" smtClean="0">
                <a:solidFill>
                  <a:schemeClr val="tx1"/>
                </a:solidFill>
                <a:effectLst/>
                <a:latin typeface="Arial" charset="0"/>
                <a:ea typeface="+mn-ea"/>
                <a:cs typeface="Arial" charset="0"/>
              </a:rPr>
              <a:t>families to implement smoking restrictions in their homes and cars thereby protecting non-smokers from the harms of SHS. </a:t>
            </a:r>
          </a:p>
          <a:p>
            <a:endParaRPr lang="en-US" dirty="0"/>
          </a:p>
        </p:txBody>
      </p:sp>
      <p:sp>
        <p:nvSpPr>
          <p:cNvPr id="4" name="Slide Number Placeholder 3"/>
          <p:cNvSpPr>
            <a:spLocks noGrp="1"/>
          </p:cNvSpPr>
          <p:nvPr>
            <p:ph type="sldNum" sz="quarter" idx="10"/>
          </p:nvPr>
        </p:nvSpPr>
        <p:spPr/>
        <p:txBody>
          <a:bodyPr/>
          <a:lstStyle/>
          <a:p>
            <a:fld id="{BC8CE294-3672-460B-B0EA-0820D770D436}" type="slidenum">
              <a:rPr lang="en-GB" smtClean="0"/>
              <a:pPr/>
              <a:t>15</a:t>
            </a:fld>
            <a:endParaRPr lang="en-GB"/>
          </a:p>
        </p:txBody>
      </p:sp>
    </p:spTree>
    <p:extLst>
      <p:ext uri="{BB962C8B-B14F-4D97-AF65-F5344CB8AC3E}">
        <p14:creationId xmlns:p14="http://schemas.microsoft.com/office/powerpoint/2010/main" val="414838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Arial" charset="0"/>
              </a:rPr>
              <a:t>Under the umbrella of smoke</a:t>
            </a:r>
            <a:r>
              <a:rPr lang="en-GB" sz="1200" kern="1200" baseline="0" dirty="0" smtClean="0">
                <a:solidFill>
                  <a:schemeClr val="tx1"/>
                </a:solidFill>
                <a:effectLst/>
                <a:latin typeface="Arial" charset="0"/>
                <a:ea typeface="+mn-ea"/>
                <a:cs typeface="Arial" charset="0"/>
              </a:rPr>
              <a:t> free homes, w</a:t>
            </a:r>
            <a:r>
              <a:rPr lang="en-GB" sz="1200" kern="1200" dirty="0" smtClean="0">
                <a:solidFill>
                  <a:schemeClr val="tx1"/>
                </a:solidFill>
                <a:effectLst/>
                <a:latin typeface="Arial" charset="0"/>
                <a:ea typeface="+mn-ea"/>
                <a:cs typeface="Arial" charset="0"/>
              </a:rPr>
              <a:t>e</a:t>
            </a:r>
            <a:r>
              <a:rPr lang="en-GB" sz="1200" kern="1200" baseline="0" dirty="0" smtClean="0">
                <a:solidFill>
                  <a:schemeClr val="tx1"/>
                </a:solidFill>
                <a:effectLst/>
                <a:latin typeface="Arial" charset="0"/>
                <a:ea typeface="+mn-ea"/>
                <a:cs typeface="Arial" charset="0"/>
              </a:rPr>
              <a:t> proposed to test the effectiveness of SFH education delivered to the households through one of the three modalities. And these are the mosques, schools and health care workers. The expected outcome is h</a:t>
            </a:r>
            <a:r>
              <a:rPr lang="en-GB" sz="1200" kern="1200" dirty="0" smtClean="0">
                <a:solidFill>
                  <a:schemeClr val="tx1"/>
                </a:solidFill>
                <a:effectLst/>
                <a:latin typeface="Arial" charset="0"/>
                <a:ea typeface="+mn-ea"/>
                <a:cs typeface="Arial" charset="0"/>
              </a:rPr>
              <a:t>ouseholds taking the smoke free home</a:t>
            </a:r>
            <a:r>
              <a:rPr lang="en-GB" sz="1200" kern="1200" baseline="0" dirty="0" smtClean="0">
                <a:solidFill>
                  <a:schemeClr val="tx1"/>
                </a:solidFill>
                <a:effectLst/>
                <a:latin typeface="Arial" charset="0"/>
                <a:ea typeface="+mn-ea"/>
                <a:cs typeface="Arial" charset="0"/>
              </a:rPr>
              <a:t> pledge in order to</a:t>
            </a:r>
            <a:r>
              <a:rPr lang="en-GB" dirty="0" smtClean="0"/>
              <a:t> protect children and </a:t>
            </a:r>
            <a:r>
              <a:rPr lang="en-GB" baseline="0" dirty="0" smtClean="0"/>
              <a:t>non-smoking residents from SHS. </a:t>
            </a:r>
            <a:endParaRPr lang="en-US" dirty="0"/>
          </a:p>
        </p:txBody>
      </p:sp>
      <p:sp>
        <p:nvSpPr>
          <p:cNvPr id="4" name="Slide Number Placeholder 3"/>
          <p:cNvSpPr>
            <a:spLocks noGrp="1"/>
          </p:cNvSpPr>
          <p:nvPr>
            <p:ph type="sldNum" sz="quarter" idx="10"/>
          </p:nvPr>
        </p:nvSpPr>
        <p:spPr/>
        <p:txBody>
          <a:bodyPr/>
          <a:lstStyle/>
          <a:p>
            <a:fld id="{BC8CE294-3672-460B-B0EA-0820D770D436}" type="slidenum">
              <a:rPr lang="en-GB" smtClean="0"/>
              <a:pPr/>
              <a:t>16</a:t>
            </a:fld>
            <a:endParaRPr lang="en-GB"/>
          </a:p>
        </p:txBody>
      </p:sp>
    </p:spTree>
    <p:extLst>
      <p:ext uri="{BB962C8B-B14F-4D97-AF65-F5344CB8AC3E}">
        <p14:creationId xmlns:p14="http://schemas.microsoft.com/office/powerpoint/2010/main" val="2288184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1336386"/>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2540496"/>
            <a:ext cx="7776864" cy="1320552"/>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noChangeArrowheads="1"/>
          </p:cNvSpPr>
          <p:nvPr>
            <p:ph type="dt" sz="half" idx="10"/>
          </p:nvPr>
        </p:nvSpPr>
        <p:spPr>
          <a:xfrm>
            <a:off x="355600" y="6015038"/>
            <a:ext cx="1905000" cy="457200"/>
          </a:xfrm>
          <a:prstGeom prst="rect">
            <a:avLst/>
          </a:prstGeom>
          <a:ln/>
        </p:spPr>
        <p:txBody>
          <a:bodyPr/>
          <a:lstStyle>
            <a:lvl1pPr>
              <a:defRPr/>
            </a:lvl1pPr>
          </a:lstStyle>
          <a:p>
            <a:pPr>
              <a:defRPr/>
            </a:pPr>
            <a:endParaRPr lang="en-US"/>
          </a:p>
        </p:txBody>
      </p:sp>
      <p:sp>
        <p:nvSpPr>
          <p:cNvPr id="7" name="Footer Placeholder 6"/>
          <p:cNvSpPr>
            <a:spLocks noGrp="1" noChangeArrowheads="1"/>
          </p:cNvSpPr>
          <p:nvPr>
            <p:ph type="ftr" sz="quarter" idx="11"/>
          </p:nvPr>
        </p:nvSpPr>
        <p:spPr>
          <a:xfrm>
            <a:off x="3124200" y="6015038"/>
            <a:ext cx="2895600" cy="457200"/>
          </a:xfrm>
          <a:prstGeom prst="rect">
            <a:avLst/>
          </a:prstGeom>
          <a:ln/>
        </p:spPr>
        <p:txBody>
          <a:bodyPr/>
          <a:lstStyle>
            <a:lvl1pPr>
              <a:defRPr/>
            </a:lvl1pPr>
          </a:lstStyle>
          <a:p>
            <a:pPr>
              <a:defRPr/>
            </a:pPr>
            <a:r>
              <a:rPr lang="en-GB"/>
              <a:t>ASSIST Pakitan</a:t>
            </a:r>
          </a:p>
        </p:txBody>
      </p:sp>
      <p:sp>
        <p:nvSpPr>
          <p:cNvPr id="8" name="Slide Number Placeholder 7"/>
          <p:cNvSpPr>
            <a:spLocks noGrp="1" noChangeArrowheads="1"/>
          </p:cNvSpPr>
          <p:nvPr>
            <p:ph type="sldNum" sz="quarter" idx="12"/>
          </p:nvPr>
        </p:nvSpPr>
        <p:spPr>
          <a:xfrm>
            <a:off x="6880225" y="6015038"/>
            <a:ext cx="1905000" cy="457200"/>
          </a:xfrm>
          <a:prstGeom prst="rect">
            <a:avLst/>
          </a:prstGeom>
          <a:ln/>
        </p:spPr>
        <p:txBody>
          <a:bodyPr/>
          <a:lstStyle>
            <a:lvl1pPr>
              <a:defRPr/>
            </a:lvl1pPr>
          </a:lstStyle>
          <a:p>
            <a:pPr>
              <a:defRPr/>
            </a:pPr>
            <a:fld id="{53846CAB-183F-A74A-A4E5-1A918CE7871E}" type="slidenum">
              <a:rPr lang="en-GB"/>
              <a:pPr>
                <a:defRPr/>
              </a:pPr>
              <a:t>‹#›</a:t>
            </a:fld>
            <a:endParaRPr lang="en-GB"/>
          </a:p>
        </p:txBody>
      </p:sp>
    </p:spTree>
    <p:extLst>
      <p:ext uri="{BB962C8B-B14F-4D97-AF65-F5344CB8AC3E}">
        <p14:creationId xmlns:p14="http://schemas.microsoft.com/office/powerpoint/2010/main" val="2405372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xfrm>
            <a:off x="355600" y="6015038"/>
            <a:ext cx="19050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6015038"/>
            <a:ext cx="2895600" cy="457200"/>
          </a:xfrm>
          <a:prstGeom prst="rect">
            <a:avLst/>
          </a:prstGeom>
          <a:ln/>
        </p:spPr>
        <p:txBody>
          <a:bodyPr/>
          <a:lstStyle>
            <a:lvl1pPr>
              <a:defRPr/>
            </a:lvl1pPr>
          </a:lstStyle>
          <a:p>
            <a:pPr>
              <a:defRPr/>
            </a:pPr>
            <a:r>
              <a:rPr lang="en-GB"/>
              <a:t>ASSIST Pakitan</a:t>
            </a:r>
          </a:p>
        </p:txBody>
      </p:sp>
      <p:sp>
        <p:nvSpPr>
          <p:cNvPr id="7" name="Rectangle 7"/>
          <p:cNvSpPr>
            <a:spLocks noGrp="1" noChangeArrowheads="1"/>
          </p:cNvSpPr>
          <p:nvPr>
            <p:ph type="sldNum" sz="quarter" idx="12"/>
          </p:nvPr>
        </p:nvSpPr>
        <p:spPr>
          <a:xfrm>
            <a:off x="6880225" y="6015038"/>
            <a:ext cx="1905000" cy="457200"/>
          </a:xfrm>
          <a:prstGeom prst="rect">
            <a:avLst/>
          </a:prstGeom>
          <a:ln/>
        </p:spPr>
        <p:txBody>
          <a:bodyPr/>
          <a:lstStyle>
            <a:lvl1pPr>
              <a:defRPr/>
            </a:lvl1pPr>
          </a:lstStyle>
          <a:p>
            <a:pPr>
              <a:defRPr/>
            </a:pPr>
            <a:fld id="{86F9DCF5-F124-214F-98DC-6B20138DC4DE}" type="slidenum">
              <a:rPr lang="en-GB"/>
              <a:pPr>
                <a:defRPr/>
              </a:pPr>
              <a:t>‹#›</a:t>
            </a:fld>
            <a:endParaRPr lang="en-GB"/>
          </a:p>
        </p:txBody>
      </p:sp>
    </p:spTree>
    <p:extLst>
      <p:ext uri="{BB962C8B-B14F-4D97-AF65-F5344CB8AC3E}">
        <p14:creationId xmlns:p14="http://schemas.microsoft.com/office/powerpoint/2010/main" val="2982481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82724"/>
            <a:ext cx="9073008" cy="72008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379909"/>
            <a:ext cx="8229600" cy="4929411"/>
          </a:xfrm>
        </p:spPr>
        <p:txBody>
          <a:bodyPr/>
          <a:lstStyle>
            <a:lvl1pPr>
              <a:defRPr b="0"/>
            </a:lvl1pPr>
            <a:lvl2pPr>
              <a:defRPr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40768"/>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340768"/>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1"/>
          <p:cNvSpPr>
            <a:spLocks noGrp="1"/>
          </p:cNvSpPr>
          <p:nvPr>
            <p:ph type="title"/>
          </p:nvPr>
        </p:nvSpPr>
        <p:spPr>
          <a:xfrm>
            <a:off x="35496" y="82724"/>
            <a:ext cx="9073008" cy="72008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itle 1"/>
          <p:cNvSpPr>
            <a:spLocks noGrp="1"/>
          </p:cNvSpPr>
          <p:nvPr>
            <p:ph type="title"/>
          </p:nvPr>
        </p:nvSpPr>
        <p:spPr>
          <a:xfrm>
            <a:off x="35496" y="82724"/>
            <a:ext cx="9073008" cy="72008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35496" y="82724"/>
            <a:ext cx="9073008" cy="72008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itle 1"/>
          <p:cNvSpPr txBox="1">
            <a:spLocks/>
          </p:cNvSpPr>
          <p:nvPr userDrawn="1"/>
        </p:nvSpPr>
        <p:spPr>
          <a:xfrm>
            <a:off x="34925" y="82550"/>
            <a:ext cx="9074150" cy="720725"/>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defRPr/>
            </a:pPr>
            <a:r>
              <a:rPr lang="en-US" smtClean="0"/>
              <a:t>Click to edit Master title style</a:t>
            </a:r>
            <a:endParaRPr lang="en-GB" dirty="0"/>
          </a:p>
        </p:txBody>
      </p:sp>
      <p:sp>
        <p:nvSpPr>
          <p:cNvPr id="2" name="Title 1"/>
          <p:cNvSpPr>
            <a:spLocks noGrp="1"/>
          </p:cNvSpPr>
          <p:nvPr>
            <p:ph type="title"/>
          </p:nvPr>
        </p:nvSpPr>
        <p:spPr>
          <a:xfrm>
            <a:off x="457200" y="1124744"/>
            <a:ext cx="3008313" cy="985252"/>
          </a:xfrm>
          <a:prstGeom prst="rect">
            <a:avLst/>
          </a:prstGeo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117703"/>
            <a:ext cx="3008313" cy="40084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a:xfrm>
            <a:off x="34925" y="82550"/>
            <a:ext cx="9074150" cy="720725"/>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a:defRPr/>
            </a:pPr>
            <a:r>
              <a:rPr lang="en-US" smtClean="0"/>
              <a:t>Click to edit Master title style</a:t>
            </a:r>
            <a:endParaRPr lang="en-GB" dirty="0"/>
          </a:p>
        </p:txBody>
      </p:sp>
      <p:sp>
        <p:nvSpPr>
          <p:cNvPr id="2" name="Title 1"/>
          <p:cNvSpPr>
            <a:spLocks noGrp="1"/>
          </p:cNvSpPr>
          <p:nvPr>
            <p:ph type="title"/>
          </p:nvPr>
        </p:nvSpPr>
        <p:spPr>
          <a:xfrm>
            <a:off x="1829524" y="5225751"/>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829524" y="1037926"/>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829524" y="579248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10" r:id="rId7"/>
    <p:sldLayoutId id="2147483711" r:id="rId8"/>
    <p:sldLayoutId id="2147483708" r:id="rId9"/>
    <p:sldLayoutId id="2147483709" r:id="rId10"/>
    <p:sldLayoutId id="2147483713" r:id="rId11"/>
    <p:sldLayoutId id="2147483715" r:id="rId12"/>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Leitura Sans Grot 3" pitchFamily="50" charset="0"/>
        </a:defRPr>
      </a:lvl2pPr>
      <a:lvl3pPr algn="ctr" rtl="0" eaLnBrk="0" fontAlgn="base" hangingPunct="0">
        <a:spcBef>
          <a:spcPct val="0"/>
        </a:spcBef>
        <a:spcAft>
          <a:spcPct val="0"/>
        </a:spcAft>
        <a:defRPr sz="4400">
          <a:solidFill>
            <a:schemeClr val="tx1"/>
          </a:solidFill>
          <a:latin typeface="Leitura Sans Grot 3" pitchFamily="50" charset="0"/>
        </a:defRPr>
      </a:lvl3pPr>
      <a:lvl4pPr algn="ctr" rtl="0" eaLnBrk="0" fontAlgn="base" hangingPunct="0">
        <a:spcBef>
          <a:spcPct val="0"/>
        </a:spcBef>
        <a:spcAft>
          <a:spcPct val="0"/>
        </a:spcAft>
        <a:defRPr sz="4400">
          <a:solidFill>
            <a:schemeClr val="tx1"/>
          </a:solidFill>
          <a:latin typeface="Leitura Sans Grot 3" pitchFamily="50" charset="0"/>
        </a:defRPr>
      </a:lvl4pPr>
      <a:lvl5pPr algn="ctr" rtl="0" eaLnBrk="0" fontAlgn="base" hangingPunct="0">
        <a:spcBef>
          <a:spcPct val="0"/>
        </a:spcBef>
        <a:spcAft>
          <a:spcPct val="0"/>
        </a:spcAft>
        <a:defRPr sz="4400">
          <a:solidFill>
            <a:schemeClr val="tx1"/>
          </a:solidFill>
          <a:latin typeface="Leitura Sans Grot 3" pitchFamily="50"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omments" Target="../comments/commen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eg"/><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2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5" Type="http://schemas.openxmlformats.org/officeDocument/2006/relationships/chart" Target="../charts/chart6.xml"/><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179388" y="188913"/>
            <a:ext cx="5112692" cy="2303983"/>
          </a:xfrm>
          <a:noFill/>
          <a:ln>
            <a:miter lim="800000"/>
            <a:headEnd/>
            <a:tailEnd/>
          </a:ln>
        </p:spPr>
        <p:txBody>
          <a:bodyPr vert="horz" wrap="square" lIns="91440" tIns="45720" rIns="91440" bIns="45720" numCol="1" anchor="t" anchorCtr="0" compatLnSpc="1">
            <a:prstTxWarp prst="textNoShape">
              <a:avLst/>
            </a:prstTxWarp>
          </a:bodyPr>
          <a:lstStyle/>
          <a:p>
            <a:pPr algn="l">
              <a:spcBef>
                <a:spcPts val="0"/>
              </a:spcBef>
              <a:spcAft>
                <a:spcPts val="1200"/>
              </a:spcAft>
            </a:pPr>
            <a:r>
              <a:rPr lang="en-GB" sz="3600" dirty="0" smtClean="0">
                <a:latin typeface="Calibri" charset="0"/>
              </a:rPr>
              <a:t>Protecting Children from</a:t>
            </a:r>
            <a:br>
              <a:rPr lang="en-GB" sz="3600" dirty="0" smtClean="0">
                <a:latin typeface="Calibri" charset="0"/>
              </a:rPr>
            </a:br>
            <a:r>
              <a:rPr lang="en-GB" sz="3600" dirty="0" smtClean="0">
                <a:latin typeface="Calibri" charset="0"/>
              </a:rPr>
              <a:t> </a:t>
            </a:r>
            <a:r>
              <a:rPr lang="en-GB" sz="3600" dirty="0">
                <a:latin typeface="Calibri" charset="0"/>
              </a:rPr>
              <a:t>Second-hand </a:t>
            </a:r>
            <a:r>
              <a:rPr lang="en-GB" sz="3600" dirty="0" smtClean="0">
                <a:latin typeface="Calibri" charset="0"/>
              </a:rPr>
              <a:t>Smoke</a:t>
            </a:r>
            <a:endParaRPr lang="en-GB" sz="3200" cap="small" dirty="0" smtClean="0"/>
          </a:p>
        </p:txBody>
      </p:sp>
      <p:sp>
        <p:nvSpPr>
          <p:cNvPr id="3" name="Subtitle 2"/>
          <p:cNvSpPr>
            <a:spLocks noGrp="1"/>
          </p:cNvSpPr>
          <p:nvPr>
            <p:ph type="subTitle" idx="1"/>
          </p:nvPr>
        </p:nvSpPr>
        <p:spPr>
          <a:xfrm>
            <a:off x="0" y="2924944"/>
            <a:ext cx="6084168" cy="1728192"/>
          </a:xfrm>
        </p:spPr>
        <p:txBody>
          <a:bodyPr/>
          <a:lstStyle/>
          <a:p>
            <a:pPr algn="l">
              <a:spcBef>
                <a:spcPts val="0"/>
              </a:spcBef>
              <a:spcAft>
                <a:spcPts val="0"/>
              </a:spcAft>
            </a:pPr>
            <a:endParaRPr lang="en-GB" sz="2200" dirty="0" smtClean="0">
              <a:latin typeface="Calibri" charset="0"/>
            </a:endParaRPr>
          </a:p>
          <a:p>
            <a:pPr algn="l">
              <a:spcBef>
                <a:spcPts val="0"/>
              </a:spcBef>
              <a:spcAft>
                <a:spcPts val="0"/>
              </a:spcAft>
            </a:pPr>
            <a:r>
              <a:rPr lang="en-GB" sz="2200" dirty="0" smtClean="0">
                <a:latin typeface="Calibri" charset="0"/>
              </a:rPr>
              <a:t>Kamran Siddiqi</a:t>
            </a:r>
          </a:p>
          <a:p>
            <a:pPr algn="l">
              <a:spcBef>
                <a:spcPts val="0"/>
              </a:spcBef>
              <a:spcAft>
                <a:spcPts val="0"/>
              </a:spcAft>
            </a:pPr>
            <a:endParaRPr lang="en-GB" dirty="0" smtClean="0"/>
          </a:p>
        </p:txBody>
      </p:sp>
      <p:pic>
        <p:nvPicPr>
          <p:cNvPr id="4" name="Picture 4" descr="smoke free - round"/>
          <p:cNvPicPr>
            <a:picLocks noChangeAspect="1" noChangeArrowheads="1"/>
          </p:cNvPicPr>
          <p:nvPr/>
        </p:nvPicPr>
        <p:blipFill>
          <a:blip r:embed="rId4" cstate="print"/>
          <a:srcRect/>
          <a:stretch>
            <a:fillRect/>
          </a:stretch>
        </p:blipFill>
        <p:spPr bwMode="auto">
          <a:xfrm>
            <a:off x="6291659" y="1009403"/>
            <a:ext cx="2852341" cy="2743200"/>
          </a:xfrm>
          <a:prstGeom prst="rect">
            <a:avLst/>
          </a:prstGeom>
          <a:noFill/>
          <a:ln w="9525">
            <a:noFill/>
            <a:miter lim="800000"/>
            <a:headEnd/>
            <a:tailEnd/>
          </a:ln>
          <a:effectLst/>
        </p:spPr>
      </p:pic>
    </p:spTree>
    <p:extLst>
      <p:ext uri="{BB962C8B-B14F-4D97-AF65-F5344CB8AC3E}">
        <p14:creationId xmlns:p14="http://schemas.microsoft.com/office/powerpoint/2010/main" val="98634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7086600" cy="762000"/>
          </a:xfrm>
        </p:spPr>
        <p:txBody>
          <a:bodyPr anchor="t">
            <a:normAutofit fontScale="90000"/>
          </a:bodyPr>
          <a:lstStyle/>
          <a:p>
            <a:r>
              <a:rPr lang="en-GB" sz="3200" b="1" dirty="0" smtClean="0">
                <a:latin typeface="Albany AMT" panose="020B0604020202020204" pitchFamily="34" charset="0"/>
                <a:cs typeface="Albany AMT" panose="020B0604020202020204" pitchFamily="34" charset="0"/>
              </a:rPr>
              <a:t>Analysis (Bangladeshis and Pakistanis living in England</a:t>
            </a:r>
            <a:r>
              <a:rPr lang="en-GB" sz="3200" b="1" dirty="0">
                <a:latin typeface="Albany AMT" panose="020B0604020202020204" pitchFamily="34" charset="0"/>
                <a:cs typeface="Albany AMT" panose="020B0604020202020204" pitchFamily="34" charset="0"/>
              </a:rPr>
              <a:t>)</a:t>
            </a:r>
            <a:r>
              <a:rPr lang="en-US" sz="3200" dirty="0"/>
              <a:t/>
            </a:r>
            <a:br>
              <a:rPr lang="en-US" sz="3200" dirty="0"/>
            </a:br>
            <a:endParaRPr lang="en-GB" sz="3200" b="1" cap="none" dirty="0">
              <a:solidFill>
                <a:schemeClr val="bg1"/>
              </a:solidFill>
              <a:latin typeface="Albany AMT" panose="020B0604020202020204" pitchFamily="34" charset="0"/>
              <a:cs typeface="Albany AMT" panose="020B0604020202020204" pitchFamily="34" charset="0"/>
            </a:endParaRPr>
          </a:p>
        </p:txBody>
      </p:sp>
      <p:sp>
        <p:nvSpPr>
          <p:cNvPr id="3" name="Content Placeholder 2"/>
          <p:cNvSpPr>
            <a:spLocks noGrp="1"/>
          </p:cNvSpPr>
          <p:nvPr>
            <p:ph idx="1"/>
          </p:nvPr>
        </p:nvSpPr>
        <p:spPr>
          <a:xfrm>
            <a:off x="228600" y="1124744"/>
            <a:ext cx="8763000" cy="5504656"/>
          </a:xfrm>
        </p:spPr>
        <p:txBody>
          <a:bodyPr anchor="ctr">
            <a:noAutofit/>
          </a:bodyPr>
          <a:lstStyle/>
          <a:p>
            <a:pPr>
              <a:spcBef>
                <a:spcPts val="1200"/>
              </a:spcBef>
              <a:spcAft>
                <a:spcPts val="600"/>
              </a:spcAft>
              <a:buFont typeface="Arial" panose="020B0604020202020204" pitchFamily="34" charset="0"/>
              <a:buChar char="•"/>
            </a:pPr>
            <a:r>
              <a:rPr lang="en-GB" sz="2400" dirty="0" smtClean="0">
                <a:latin typeface="Albany AMT"/>
                <a:cs typeface="Albany AMT" panose="020B0604020202020204" pitchFamily="34" charset="0"/>
              </a:rPr>
              <a:t>South Asians</a:t>
            </a:r>
            <a:r>
              <a:rPr lang="en-GB" sz="2400" i="1" dirty="0" smtClean="0">
                <a:latin typeface="Albany AMT"/>
                <a:cs typeface="Albany AMT" panose="020B0604020202020204" pitchFamily="34" charset="0"/>
              </a:rPr>
              <a:t> - </a:t>
            </a:r>
            <a:r>
              <a:rPr lang="en-GB" sz="2400" dirty="0" smtClean="0">
                <a:latin typeface="Albany AMT"/>
                <a:cs typeface="Albany AMT" panose="020B0604020202020204" pitchFamily="34" charset="0"/>
              </a:rPr>
              <a:t>high </a:t>
            </a:r>
            <a:r>
              <a:rPr lang="en-GB" sz="2400" dirty="0">
                <a:latin typeface="Albany AMT"/>
                <a:cs typeface="Albany AMT" panose="020B0604020202020204" pitchFamily="34" charset="0"/>
              </a:rPr>
              <a:t>susceptibility </a:t>
            </a:r>
            <a:r>
              <a:rPr lang="en-GB" sz="2400" dirty="0" smtClean="0">
                <a:latin typeface="Albany AMT"/>
                <a:cs typeface="Albany AMT" panose="020B0604020202020204" pitchFamily="34" charset="0"/>
              </a:rPr>
              <a:t>to cardiovascular diseases</a:t>
            </a:r>
          </a:p>
          <a:p>
            <a:pPr>
              <a:spcBef>
                <a:spcPts val="1200"/>
              </a:spcBef>
              <a:spcAft>
                <a:spcPts val="600"/>
              </a:spcAft>
              <a:buFont typeface="Arial" panose="020B0604020202020204" pitchFamily="34" charset="0"/>
              <a:buChar char="•"/>
            </a:pPr>
            <a:r>
              <a:rPr lang="en-GB" sz="2400" b="0" dirty="0" smtClean="0">
                <a:effectLst/>
                <a:latin typeface="Albany AMT"/>
                <a:cs typeface="Albany AMT" panose="020B0604020202020204" pitchFamily="34" charset="0"/>
              </a:rPr>
              <a:t>Higher levels of </a:t>
            </a:r>
            <a:r>
              <a:rPr lang="en-GB" sz="2400" b="0" u="sng" dirty="0" smtClean="0">
                <a:effectLst/>
                <a:latin typeface="Albany AMT"/>
                <a:cs typeface="Albany AMT" panose="020B0604020202020204" pitchFamily="34" charset="0"/>
              </a:rPr>
              <a:t>smoking</a:t>
            </a:r>
            <a:r>
              <a:rPr lang="en-GB" sz="2400" b="0" dirty="0" smtClean="0">
                <a:effectLst/>
                <a:latin typeface="Albany AMT"/>
                <a:cs typeface="Albany AMT" panose="020B0604020202020204" pitchFamily="34" charset="0"/>
              </a:rPr>
              <a:t> among Bangladeshi- and Pakistani-origin men compared with nationa</a:t>
            </a:r>
            <a:r>
              <a:rPr lang="en-GB" sz="2400" b="0" dirty="0" smtClean="0">
                <a:latin typeface="Albany AMT"/>
                <a:cs typeface="Albany AMT" panose="020B0604020202020204" pitchFamily="34" charset="0"/>
              </a:rPr>
              <a:t>l average </a:t>
            </a:r>
            <a:r>
              <a:rPr lang="en-GB" sz="1400" b="0" i="1" dirty="0" smtClean="0">
                <a:latin typeface="Albany AMT"/>
                <a:cs typeface="Albany AMT" panose="020B0604020202020204" pitchFamily="34" charset="0"/>
              </a:rPr>
              <a:t>(</a:t>
            </a:r>
            <a:r>
              <a:rPr lang="en-GB" sz="1400" b="0" i="1" dirty="0" err="1" smtClean="0">
                <a:latin typeface="Albany AMT"/>
                <a:cs typeface="Albany AMT" panose="020B0604020202020204" pitchFamily="34" charset="0"/>
              </a:rPr>
              <a:t>Sprotson</a:t>
            </a:r>
            <a:r>
              <a:rPr lang="en-GB" sz="1400" b="0" i="1" dirty="0" smtClean="0">
                <a:latin typeface="Albany AMT"/>
                <a:cs typeface="Albany AMT" panose="020B0604020202020204" pitchFamily="34" charset="0"/>
              </a:rPr>
              <a:t> and </a:t>
            </a:r>
            <a:r>
              <a:rPr lang="en-GB" sz="1400" b="0" i="1" dirty="0" err="1" smtClean="0">
                <a:latin typeface="Albany AMT"/>
                <a:cs typeface="Albany AMT" panose="020B0604020202020204" pitchFamily="34" charset="0"/>
              </a:rPr>
              <a:t>Mindell</a:t>
            </a:r>
            <a:r>
              <a:rPr lang="en-GB" sz="1400" b="0" i="1" dirty="0" smtClean="0">
                <a:latin typeface="Albany AMT"/>
                <a:cs typeface="Albany AMT" panose="020B0604020202020204" pitchFamily="34" charset="0"/>
              </a:rPr>
              <a:t> 2004)</a:t>
            </a:r>
            <a:endParaRPr lang="en-GB" sz="1400" i="1" dirty="0">
              <a:latin typeface="Albany AMT"/>
              <a:cs typeface="Albany AMT" panose="020B0604020202020204" pitchFamily="34" charset="0"/>
            </a:endParaRPr>
          </a:p>
          <a:p>
            <a:pPr marL="342900" indent="-342900">
              <a:spcBef>
                <a:spcPts val="1200"/>
              </a:spcBef>
              <a:spcAft>
                <a:spcPts val="600"/>
              </a:spcAft>
              <a:buFont typeface="Arial" panose="020B0604020202020204" pitchFamily="34" charset="0"/>
              <a:buChar char="•"/>
            </a:pPr>
            <a:r>
              <a:rPr lang="en-GB" sz="2400" b="0" u="sng" dirty="0" smtClean="0">
                <a:effectLst/>
                <a:latin typeface="Albany AMT"/>
                <a:cs typeface="Albany AMT" panose="020B0604020202020204" pitchFamily="34" charset="0"/>
              </a:rPr>
              <a:t>SHS exposure </a:t>
            </a:r>
            <a:r>
              <a:rPr lang="en-GB" sz="2400" b="0" dirty="0" smtClean="0">
                <a:effectLst/>
                <a:latin typeface="Albany AMT"/>
                <a:cs typeface="Albany AMT" panose="020B0604020202020204" pitchFamily="34" charset="0"/>
              </a:rPr>
              <a:t>also common </a:t>
            </a:r>
            <a:r>
              <a:rPr lang="en-GB" sz="2400" b="0" dirty="0" smtClean="0">
                <a:latin typeface="Albany AMT"/>
                <a:cs typeface="Albany AMT" panose="020B0604020202020204" pitchFamily="34" charset="0"/>
              </a:rPr>
              <a:t>in Bangladeshi- and Pakistani-households </a:t>
            </a:r>
            <a:r>
              <a:rPr lang="en-GB" sz="1400" i="1" dirty="0">
                <a:latin typeface="Albany AMT"/>
                <a:cs typeface="Albany AMT" panose="020B0604020202020204" pitchFamily="34" charset="0"/>
              </a:rPr>
              <a:t>(</a:t>
            </a:r>
            <a:r>
              <a:rPr lang="en-GB" sz="1400" i="1" dirty="0" err="1">
                <a:latin typeface="Albany AMT"/>
                <a:cs typeface="Albany AMT" panose="020B0604020202020204" pitchFamily="34" charset="0"/>
              </a:rPr>
              <a:t>Alwan</a:t>
            </a:r>
            <a:r>
              <a:rPr lang="en-GB" sz="1400" i="1" dirty="0">
                <a:latin typeface="Albany AMT"/>
                <a:cs typeface="Albany AMT" panose="020B0604020202020204" pitchFamily="34" charset="0"/>
              </a:rPr>
              <a:t> et al 2010)</a:t>
            </a:r>
          </a:p>
          <a:p>
            <a:pPr marL="342900" indent="-342900">
              <a:spcBef>
                <a:spcPts val="1200"/>
              </a:spcBef>
              <a:spcAft>
                <a:spcPts val="600"/>
              </a:spcAft>
              <a:buFont typeface="Arial" panose="020B0604020202020204" pitchFamily="34" charset="0"/>
              <a:buChar char="•"/>
            </a:pPr>
            <a:r>
              <a:rPr lang="en-GB" sz="2400" dirty="0" smtClean="0">
                <a:latin typeface="Albany AMT"/>
                <a:cs typeface="Albany AMT" panose="020B0604020202020204" pitchFamily="34" charset="0"/>
              </a:rPr>
              <a:t>51% households with at least one smoker </a:t>
            </a:r>
            <a:r>
              <a:rPr lang="en-GB" sz="1400" i="1" dirty="0" smtClean="0">
                <a:latin typeface="Albany AMT"/>
                <a:cs typeface="Albany AMT" panose="020B0604020202020204" pitchFamily="34" charset="0"/>
              </a:rPr>
              <a:t>(</a:t>
            </a:r>
            <a:r>
              <a:rPr lang="en-GB" sz="1400" i="1" dirty="0" err="1" smtClean="0">
                <a:latin typeface="Albany AMT"/>
                <a:cs typeface="Albany AMT" panose="020B0604020202020204" pitchFamily="34" charset="0"/>
              </a:rPr>
              <a:t>Alwan</a:t>
            </a:r>
            <a:r>
              <a:rPr lang="en-GB" sz="1400" i="1" dirty="0" smtClean="0">
                <a:latin typeface="Albany AMT"/>
                <a:cs typeface="Albany AMT" panose="020B0604020202020204" pitchFamily="34" charset="0"/>
              </a:rPr>
              <a:t> </a:t>
            </a:r>
            <a:r>
              <a:rPr lang="en-GB" sz="1400" i="1" dirty="0">
                <a:latin typeface="Albany AMT"/>
                <a:cs typeface="Albany AMT" panose="020B0604020202020204" pitchFamily="34" charset="0"/>
              </a:rPr>
              <a:t>et al)</a:t>
            </a:r>
          </a:p>
          <a:p>
            <a:pPr marL="342900" indent="-342900">
              <a:spcBef>
                <a:spcPts val="1200"/>
              </a:spcBef>
              <a:spcAft>
                <a:spcPts val="600"/>
              </a:spcAft>
              <a:buFont typeface="Arial" panose="020B0604020202020204" pitchFamily="34" charset="0"/>
              <a:buChar char="•"/>
            </a:pPr>
            <a:r>
              <a:rPr lang="en-GB" sz="2400" dirty="0" smtClean="0">
                <a:latin typeface="Albany AMT"/>
                <a:cs typeface="Albany AMT" panose="020B0604020202020204" pitchFamily="34" charset="0"/>
              </a:rPr>
              <a:t>67% households with a smoker are exposed to </a:t>
            </a:r>
            <a:r>
              <a:rPr lang="en-GB" sz="2400" dirty="0">
                <a:latin typeface="Albany AMT"/>
                <a:cs typeface="Albany AMT" panose="020B0604020202020204" pitchFamily="34" charset="0"/>
              </a:rPr>
              <a:t>s</a:t>
            </a:r>
            <a:r>
              <a:rPr lang="en-GB" sz="2400" dirty="0" smtClean="0">
                <a:latin typeface="Albany AMT"/>
                <a:cs typeface="Albany AMT" panose="020B0604020202020204" pitchFamily="34" charset="0"/>
              </a:rPr>
              <a:t>econd-hand smoke </a:t>
            </a:r>
            <a:r>
              <a:rPr lang="en-GB" sz="1400" i="1" dirty="0" smtClean="0">
                <a:latin typeface="Albany AMT"/>
                <a:cs typeface="Albany AMT" panose="020B0604020202020204" pitchFamily="34" charset="0"/>
              </a:rPr>
              <a:t>(unpublished results – MCLASS)</a:t>
            </a:r>
          </a:p>
        </p:txBody>
      </p:sp>
    </p:spTree>
    <p:extLst>
      <p:ext uri="{BB962C8B-B14F-4D97-AF65-F5344CB8AC3E}">
        <p14:creationId xmlns:p14="http://schemas.microsoft.com/office/powerpoint/2010/main" val="1623270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88640"/>
            <a:ext cx="7236296" cy="720080"/>
          </a:xfrm>
        </p:spPr>
        <p:txBody>
          <a:bodyPr/>
          <a:lstStyle/>
          <a:p>
            <a:r>
              <a:rPr lang="en-US" sz="3200" dirty="0" smtClean="0">
                <a:solidFill>
                  <a:schemeClr val="bg1"/>
                </a:solidFill>
                <a:latin typeface="Arial" panose="020B0604020202020204" pitchFamily="34" charset="0"/>
                <a:cs typeface="Arial" panose="020B0604020202020204" pitchFamily="34" charset="0"/>
              </a:rPr>
              <a:t>Analysis (Bangladesh)</a:t>
            </a:r>
            <a:endParaRPr lang="en-US"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sz="half" idx="1"/>
          </p:nvPr>
        </p:nvSpPr>
        <p:spPr>
          <a:xfrm>
            <a:off x="179512" y="1052736"/>
            <a:ext cx="8784976" cy="5472608"/>
          </a:xfrm>
        </p:spPr>
        <p:txBody>
          <a:bodyPr anchor="ctr"/>
          <a:lstStyle/>
          <a:p>
            <a:pPr marL="0" indent="0">
              <a:spcBef>
                <a:spcPts val="0"/>
              </a:spcBef>
              <a:spcAft>
                <a:spcPts val="1800"/>
              </a:spcAft>
              <a:buNone/>
            </a:pPr>
            <a:r>
              <a:rPr lang="en-GB" sz="2800" dirty="0" smtClean="0">
                <a:latin typeface="Arial" panose="020B0604020202020204" pitchFamily="34" charset="0"/>
                <a:cs typeface="Arial" panose="020B0604020202020204" pitchFamily="34" charset="0"/>
              </a:rPr>
              <a:t>Findings from the community survey in </a:t>
            </a:r>
            <a:r>
              <a:rPr lang="en-GB" sz="2800" u="sng" dirty="0" smtClean="0">
                <a:latin typeface="Arial" panose="020B0604020202020204" pitchFamily="34" charset="0"/>
                <a:cs typeface="Arial" panose="020B0604020202020204" pitchFamily="34" charset="0"/>
              </a:rPr>
              <a:t>Bangladesh </a:t>
            </a:r>
            <a:r>
              <a:rPr lang="en-GB" sz="1800" u="sng" dirty="0" smtClean="0">
                <a:latin typeface="Arial" panose="020B0604020202020204" pitchFamily="34" charset="0"/>
                <a:cs typeface="Arial" panose="020B0604020202020204" pitchFamily="34" charset="0"/>
              </a:rPr>
              <a:t>(</a:t>
            </a:r>
            <a:r>
              <a:rPr lang="en-GB" sz="1800" u="sng" dirty="0" err="1" smtClean="0">
                <a:latin typeface="Arial" panose="020B0604020202020204" pitchFamily="34" charset="0"/>
                <a:cs typeface="Arial" panose="020B0604020202020204" pitchFamily="34" charset="0"/>
              </a:rPr>
              <a:t>Zafarullah</a:t>
            </a:r>
            <a:r>
              <a:rPr lang="en-GB" sz="1800" u="sng" dirty="0" smtClean="0">
                <a:latin typeface="Arial" panose="020B0604020202020204" pitchFamily="34" charset="0"/>
                <a:cs typeface="Arial" panose="020B0604020202020204" pitchFamily="34" charset="0"/>
              </a:rPr>
              <a:t> et al)</a:t>
            </a:r>
          </a:p>
          <a:p>
            <a:pPr>
              <a:spcBef>
                <a:spcPts val="1200"/>
              </a:spcBef>
              <a:spcAft>
                <a:spcPts val="600"/>
              </a:spcAft>
            </a:pPr>
            <a:r>
              <a:rPr lang="en-GB" sz="2400" dirty="0" smtClean="0">
                <a:latin typeface="Arial" panose="020B0604020202020204" pitchFamily="34" charset="0"/>
                <a:cs typeface="Arial" panose="020B0604020202020204" pitchFamily="34" charset="0"/>
              </a:rPr>
              <a:t>Proportion households with at least one smoker (56%)</a:t>
            </a:r>
          </a:p>
          <a:p>
            <a:pPr>
              <a:spcBef>
                <a:spcPts val="1200"/>
              </a:spcBef>
              <a:spcAft>
                <a:spcPts val="600"/>
              </a:spcAft>
            </a:pPr>
            <a:r>
              <a:rPr lang="en-GB" sz="2400" dirty="0" smtClean="0">
                <a:latin typeface="Arial" panose="020B0604020202020204" pitchFamily="34" charset="0"/>
                <a:cs typeface="Arial" panose="020B0604020202020204" pitchFamily="34" charset="0"/>
              </a:rPr>
              <a:t>Two-third of such households have no restrictions on smoking</a:t>
            </a:r>
          </a:p>
          <a:p>
            <a:pPr>
              <a:spcBef>
                <a:spcPts val="1200"/>
              </a:spcBef>
              <a:spcAft>
                <a:spcPts val="600"/>
              </a:spcAft>
            </a:pPr>
            <a:r>
              <a:rPr lang="en-GB" sz="2400" dirty="0" smtClean="0">
                <a:latin typeface="Arial" panose="020B0604020202020204" pitchFamily="34" charset="0"/>
                <a:cs typeface="Arial" panose="020B0604020202020204" pitchFamily="34" charset="0"/>
              </a:rPr>
              <a:t>Proportion children exposed to SHS (40%)</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808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7264400" cy="720080"/>
          </a:xfrm>
        </p:spPr>
        <p:txBody>
          <a:bodyPr/>
          <a:lstStyle/>
          <a:p>
            <a:r>
              <a:rPr lang="en-US" sz="2900" b="1" dirty="0" smtClean="0">
                <a:solidFill>
                  <a:schemeClr val="bg1"/>
                </a:solidFill>
                <a:latin typeface="Albany AMT"/>
              </a:rPr>
              <a:t>   </a:t>
            </a:r>
            <a:r>
              <a:rPr lang="en-GB" sz="2900" b="1" dirty="0" smtClean="0">
                <a:latin typeface="Albany AMT" panose="020B0604020202020204" pitchFamily="34" charset="0"/>
                <a:cs typeface="Albany AMT" panose="020B0604020202020204" pitchFamily="34" charset="0"/>
              </a:rPr>
              <a:t>Analysis (Pakistan</a:t>
            </a:r>
            <a:r>
              <a:rPr lang="en-US" sz="3200" dirty="0" smtClean="0"/>
              <a:t>)</a:t>
            </a:r>
            <a:endParaRPr lang="en-US" sz="2900" b="1" dirty="0">
              <a:solidFill>
                <a:schemeClr val="bg1"/>
              </a:solidFill>
              <a:latin typeface="Albany AMT"/>
            </a:endParaRPr>
          </a:p>
        </p:txBody>
      </p:sp>
      <p:sp>
        <p:nvSpPr>
          <p:cNvPr id="3" name="Content Placeholder 2"/>
          <p:cNvSpPr>
            <a:spLocks noGrp="1"/>
          </p:cNvSpPr>
          <p:nvPr>
            <p:ph idx="1"/>
          </p:nvPr>
        </p:nvSpPr>
        <p:spPr>
          <a:xfrm>
            <a:off x="1" y="1600200"/>
            <a:ext cx="5486399" cy="4525963"/>
          </a:xfrm>
        </p:spPr>
        <p:txBody>
          <a:bodyPr anchor="ctr"/>
          <a:lstStyle/>
          <a:p>
            <a:pPr>
              <a:spcBef>
                <a:spcPts val="1200"/>
              </a:spcBef>
              <a:spcAft>
                <a:spcPts val="600"/>
              </a:spcAft>
              <a:buFont typeface="Arial" panose="020B0604020202020204" pitchFamily="34" charset="0"/>
              <a:buChar char="•"/>
            </a:pPr>
            <a:r>
              <a:rPr lang="en-US" sz="2400" dirty="0" smtClean="0">
                <a:latin typeface="Albany AMT"/>
              </a:rPr>
              <a:t>58% households with at least one smoker </a:t>
            </a:r>
            <a:r>
              <a:rPr lang="en-US" sz="1400" i="1" dirty="0" smtClean="0">
                <a:latin typeface="Albany AMT"/>
              </a:rPr>
              <a:t>(Siddiqi et al.)</a:t>
            </a:r>
          </a:p>
          <a:p>
            <a:pPr>
              <a:spcBef>
                <a:spcPts val="1200"/>
              </a:spcBef>
              <a:spcAft>
                <a:spcPts val="600"/>
              </a:spcAft>
              <a:buFont typeface="Arial" panose="020B0604020202020204" pitchFamily="34" charset="0"/>
              <a:buChar char="•"/>
            </a:pPr>
            <a:r>
              <a:rPr lang="en-US" sz="2400" dirty="0" smtClean="0">
                <a:latin typeface="Albany AMT"/>
              </a:rPr>
              <a:t>91% such households - smoking takes place in front of children </a:t>
            </a:r>
            <a:r>
              <a:rPr lang="en-US" sz="1400" i="1" dirty="0" smtClean="0">
                <a:latin typeface="Albany AMT"/>
              </a:rPr>
              <a:t>(Siddiqi et al.)</a:t>
            </a:r>
          </a:p>
          <a:p>
            <a:pPr>
              <a:spcBef>
                <a:spcPts val="1200"/>
              </a:spcBef>
              <a:spcAft>
                <a:spcPts val="600"/>
              </a:spcAft>
              <a:buFont typeface="Arial" panose="020B0604020202020204" pitchFamily="34" charset="0"/>
              <a:buChar char="•"/>
            </a:pPr>
            <a:r>
              <a:rPr lang="en-US" sz="2400" dirty="0">
                <a:latin typeface="Albany AMT"/>
              </a:rPr>
              <a:t>53% children exposed to SHS</a:t>
            </a:r>
          </a:p>
          <a:p>
            <a:pPr>
              <a:spcBef>
                <a:spcPts val="1200"/>
              </a:spcBef>
              <a:spcAft>
                <a:spcPts val="600"/>
              </a:spcAft>
            </a:pP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5895109" y="1676400"/>
            <a:ext cx="2971800" cy="3169920"/>
          </a:xfrm>
          <a:prstGeom prst="rect">
            <a:avLst/>
          </a:prstGeom>
          <a:noFill/>
          <a:ln w="9525">
            <a:noFill/>
            <a:miter lim="800000"/>
            <a:headEnd/>
            <a:tailEnd/>
          </a:ln>
          <a:effectLst/>
        </p:spPr>
      </p:pic>
    </p:spTree>
    <p:extLst>
      <p:ext uri="{BB962C8B-B14F-4D97-AF65-F5344CB8AC3E}">
        <p14:creationId xmlns:p14="http://schemas.microsoft.com/office/powerpoint/2010/main" val="2207679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r>
              <a:rPr lang="en-US" sz="6600" dirty="0" smtClean="0">
                <a:solidFill>
                  <a:srgbClr val="008000"/>
                </a:solidFill>
              </a:rPr>
              <a:t>Solution</a:t>
            </a:r>
            <a:endParaRPr lang="en-US" sz="6600" dirty="0">
              <a:solidFill>
                <a:srgbClr val="008000"/>
              </a:solidFill>
            </a:endParaRPr>
          </a:p>
        </p:txBody>
      </p:sp>
    </p:spTree>
    <p:extLst>
      <p:ext uri="{BB962C8B-B14F-4D97-AF65-F5344CB8AC3E}">
        <p14:creationId xmlns:p14="http://schemas.microsoft.com/office/powerpoint/2010/main" val="3770956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7086600" cy="972026"/>
          </a:xfrm>
        </p:spPr>
        <p:txBody>
          <a:bodyPr>
            <a:normAutofit/>
          </a:bodyPr>
          <a:lstStyle/>
          <a:p>
            <a:pPr algn="r"/>
            <a:r>
              <a:rPr lang="en-GB" sz="2900" b="1" cap="none" dirty="0" smtClean="0">
                <a:solidFill>
                  <a:schemeClr val="bg1"/>
                </a:solidFill>
                <a:latin typeface="Albany AMT" panose="020B0604020202020204" pitchFamily="34" charset="0"/>
                <a:cs typeface="Albany AMT" panose="020B0604020202020204" pitchFamily="34" charset="0"/>
              </a:rPr>
              <a:t>Voluntary </a:t>
            </a:r>
            <a:r>
              <a:rPr lang="en-GB" sz="2900" b="1" dirty="0">
                <a:latin typeface="Albany AMT" panose="020B0604020202020204" pitchFamily="34" charset="0"/>
                <a:cs typeface="Albany AMT" panose="020B0604020202020204" pitchFamily="34" charset="0"/>
              </a:rPr>
              <a:t>s</a:t>
            </a:r>
            <a:r>
              <a:rPr lang="en-GB" sz="2900" b="1" cap="none" dirty="0" smtClean="0">
                <a:solidFill>
                  <a:schemeClr val="bg1"/>
                </a:solidFill>
                <a:latin typeface="Albany AMT" panose="020B0604020202020204" pitchFamily="34" charset="0"/>
                <a:cs typeface="Albany AMT" panose="020B0604020202020204" pitchFamily="34" charset="0"/>
              </a:rPr>
              <a:t>moking </a:t>
            </a:r>
            <a:r>
              <a:rPr lang="en-GB" sz="2900" b="1" dirty="0">
                <a:latin typeface="Albany AMT" panose="020B0604020202020204" pitchFamily="34" charset="0"/>
                <a:cs typeface="Albany AMT" panose="020B0604020202020204" pitchFamily="34" charset="0"/>
              </a:rPr>
              <a:t>r</a:t>
            </a:r>
            <a:r>
              <a:rPr lang="en-GB" sz="2900" b="1" cap="none" dirty="0" smtClean="0">
                <a:solidFill>
                  <a:schemeClr val="bg1"/>
                </a:solidFill>
                <a:latin typeface="Albany AMT" panose="020B0604020202020204" pitchFamily="34" charset="0"/>
                <a:cs typeface="Albany AMT" panose="020B0604020202020204" pitchFamily="34" charset="0"/>
              </a:rPr>
              <a:t>estrictions works!</a:t>
            </a:r>
            <a:endParaRPr lang="en-GB" sz="2900" b="1" cap="none" dirty="0">
              <a:solidFill>
                <a:schemeClr val="bg1"/>
              </a:solidFill>
              <a:latin typeface="Albany AMT" panose="020B0604020202020204" pitchFamily="34" charset="0"/>
              <a:cs typeface="Albany AMT" panose="020B0604020202020204" pitchFamily="34" charset="0"/>
            </a:endParaRPr>
          </a:p>
        </p:txBody>
      </p:sp>
      <p:sp>
        <p:nvSpPr>
          <p:cNvPr id="3" name="Content Placeholder 2"/>
          <p:cNvSpPr>
            <a:spLocks noGrp="1"/>
          </p:cNvSpPr>
          <p:nvPr>
            <p:ph idx="1"/>
          </p:nvPr>
        </p:nvSpPr>
        <p:spPr>
          <a:xfrm>
            <a:off x="1" y="1125539"/>
            <a:ext cx="9144000" cy="4132261"/>
          </a:xfrm>
        </p:spPr>
        <p:txBody>
          <a:bodyPr anchor="ctr">
            <a:normAutofit/>
          </a:bodyPr>
          <a:lstStyle/>
          <a:p>
            <a:pPr marL="0" indent="0">
              <a:spcBef>
                <a:spcPts val="1200"/>
              </a:spcBef>
              <a:spcAft>
                <a:spcPts val="600"/>
              </a:spcAft>
              <a:buNone/>
            </a:pPr>
            <a:r>
              <a:rPr lang="en-GB" sz="2400" dirty="0" smtClean="0">
                <a:latin typeface="Albany AMT" panose="020B0604020202020204" pitchFamily="34" charset="0"/>
                <a:cs typeface="Albany AMT" panose="020B0604020202020204" pitchFamily="34" charset="0"/>
              </a:rPr>
              <a:t>	</a:t>
            </a:r>
            <a:r>
              <a:rPr lang="en-GB" sz="2900" dirty="0" smtClean="0">
                <a:latin typeface="Albany AMT" panose="020B0604020202020204" pitchFamily="34" charset="0"/>
                <a:cs typeface="Albany AMT" panose="020B0604020202020204" pitchFamily="34" charset="0"/>
              </a:rPr>
              <a:t>Households with smoking restrictions</a:t>
            </a:r>
          </a:p>
          <a:p>
            <a:pPr marL="0" indent="0">
              <a:spcBef>
                <a:spcPts val="1200"/>
              </a:spcBef>
              <a:spcAft>
                <a:spcPts val="600"/>
              </a:spcAft>
              <a:buNone/>
            </a:pPr>
            <a:endParaRPr lang="en-GB" dirty="0">
              <a:latin typeface="Albany AMT" panose="020B0604020202020204" pitchFamily="34" charset="0"/>
              <a:cs typeface="Albany AMT" panose="020B0604020202020204" pitchFamily="34" charset="0"/>
            </a:endParaRPr>
          </a:p>
          <a:p>
            <a:pPr>
              <a:spcBef>
                <a:spcPts val="1200"/>
              </a:spcBef>
              <a:spcAft>
                <a:spcPts val="600"/>
              </a:spcAft>
              <a:buFont typeface="Arial" panose="020B0604020202020204" pitchFamily="34" charset="0"/>
              <a:buChar char="•"/>
            </a:pPr>
            <a:r>
              <a:rPr lang="en-GB" sz="2400" dirty="0" smtClean="0">
                <a:latin typeface="Albany AMT" panose="020B0604020202020204" pitchFamily="34" charset="0"/>
                <a:cs typeface="Albany AMT" panose="020B0604020202020204" pitchFamily="34" charset="0"/>
              </a:rPr>
              <a:t>R</a:t>
            </a:r>
            <a:r>
              <a:rPr lang="en-GB" sz="2400" b="0" dirty="0" smtClean="0">
                <a:latin typeface="Albany AMT" panose="020B0604020202020204" pitchFamily="34" charset="0"/>
                <a:cs typeface="Albany AMT" panose="020B0604020202020204" pitchFamily="34" charset="0"/>
              </a:rPr>
              <a:t>educe </a:t>
            </a:r>
            <a:r>
              <a:rPr lang="en-GB" sz="2400" b="0" u="sng" dirty="0" smtClean="0">
                <a:latin typeface="Albany AMT" panose="020B0604020202020204" pitchFamily="34" charset="0"/>
                <a:cs typeface="Albany AMT" panose="020B0604020202020204" pitchFamily="34" charset="0"/>
              </a:rPr>
              <a:t>children’s</a:t>
            </a:r>
            <a:r>
              <a:rPr lang="en-GB" sz="2400" b="0" dirty="0" smtClean="0">
                <a:latin typeface="Albany AMT" panose="020B0604020202020204" pitchFamily="34" charset="0"/>
                <a:cs typeface="Albany AMT" panose="020B0604020202020204" pitchFamily="34" charset="0"/>
              </a:rPr>
              <a:t> exposure to SHS </a:t>
            </a:r>
            <a:r>
              <a:rPr lang="en-GB" sz="1400" b="0" i="1" dirty="0" smtClean="0">
                <a:latin typeface="Albany AMT" panose="020B0604020202020204" pitchFamily="34" charset="0"/>
                <a:cs typeface="Albany AMT" panose="020B0604020202020204" pitchFamily="34" charset="0"/>
              </a:rPr>
              <a:t>(</a:t>
            </a:r>
            <a:r>
              <a:rPr lang="en-GB" sz="1400" b="0" i="1" dirty="0" err="1" smtClean="0">
                <a:latin typeface="Albany AMT" panose="020B0604020202020204" pitchFamily="34" charset="0"/>
                <a:cs typeface="Albany AMT" panose="020B0604020202020204" pitchFamily="34" charset="0"/>
              </a:rPr>
              <a:t>Ronchetti</a:t>
            </a:r>
            <a:r>
              <a:rPr lang="en-GB" sz="1400" b="0" i="1" dirty="0" smtClean="0">
                <a:latin typeface="Albany AMT" panose="020B0604020202020204" pitchFamily="34" charset="0"/>
                <a:cs typeface="Albany AMT" panose="020B0604020202020204" pitchFamily="34" charset="0"/>
              </a:rPr>
              <a:t> et al 1994)</a:t>
            </a:r>
          </a:p>
          <a:p>
            <a:pPr marL="342900" indent="-342900">
              <a:spcBef>
                <a:spcPts val="1200"/>
              </a:spcBef>
              <a:spcAft>
                <a:spcPts val="600"/>
              </a:spcAft>
              <a:buFont typeface="Arial" panose="020B0604020202020204" pitchFamily="34" charset="0"/>
              <a:buChar char="•"/>
            </a:pPr>
            <a:r>
              <a:rPr lang="en-GB" sz="2400" dirty="0" smtClean="0">
                <a:latin typeface="Albany AMT" panose="020B0604020202020204" pitchFamily="34" charset="0"/>
                <a:cs typeface="Albany AMT" panose="020B0604020202020204" pitchFamily="34" charset="0"/>
              </a:rPr>
              <a:t>Help </a:t>
            </a:r>
            <a:r>
              <a:rPr lang="en-GB" sz="2400" b="0" u="sng" dirty="0" smtClean="0">
                <a:latin typeface="Albany AMT" panose="020B0604020202020204" pitchFamily="34" charset="0"/>
                <a:cs typeface="Albany AMT" panose="020B0604020202020204" pitchFamily="34" charset="0"/>
              </a:rPr>
              <a:t>smokers </a:t>
            </a:r>
            <a:r>
              <a:rPr lang="en-GB" sz="2400" b="0" dirty="0" smtClean="0">
                <a:latin typeface="Albany AMT" panose="020B0604020202020204" pitchFamily="34" charset="0"/>
                <a:cs typeface="Albany AMT" panose="020B0604020202020204" pitchFamily="34" charset="0"/>
              </a:rPr>
              <a:t>to quit and maintain abstinence </a:t>
            </a:r>
            <a:r>
              <a:rPr lang="en-GB" sz="1400" b="0" i="1" dirty="0" smtClean="0">
                <a:latin typeface="Albany AMT" panose="020B0604020202020204" pitchFamily="34" charset="0"/>
                <a:cs typeface="Albany AMT" panose="020B0604020202020204" pitchFamily="34" charset="0"/>
              </a:rPr>
              <a:t>(Thomson et al 2005)</a:t>
            </a:r>
          </a:p>
          <a:p>
            <a:pPr>
              <a:spcBef>
                <a:spcPts val="1200"/>
              </a:spcBef>
              <a:spcAft>
                <a:spcPts val="600"/>
              </a:spcAft>
              <a:buFont typeface="Arial" panose="020B0604020202020204" pitchFamily="34" charset="0"/>
              <a:buChar char="•"/>
            </a:pPr>
            <a:r>
              <a:rPr lang="en-GB" sz="2400" b="0" dirty="0" smtClean="0">
                <a:effectLst/>
                <a:latin typeface="Albany AMT" panose="020B0604020202020204" pitchFamily="34" charset="0"/>
                <a:cs typeface="Albany AMT" panose="020B0604020202020204" pitchFamily="34" charset="0"/>
              </a:rPr>
              <a:t>Prevent smoking uptake in </a:t>
            </a:r>
            <a:r>
              <a:rPr lang="en-GB" sz="2400" b="0" u="sng" dirty="0" smtClean="0">
                <a:effectLst/>
                <a:latin typeface="Albany AMT" panose="020B0604020202020204" pitchFamily="34" charset="0"/>
                <a:cs typeface="Albany AMT" panose="020B0604020202020204" pitchFamily="34" charset="0"/>
              </a:rPr>
              <a:t>youth</a:t>
            </a:r>
            <a:r>
              <a:rPr lang="en-GB" sz="2400" b="0" dirty="0" smtClean="0">
                <a:effectLst/>
                <a:latin typeface="Albany AMT" panose="020B0604020202020204" pitchFamily="34" charset="0"/>
                <a:cs typeface="Albany AMT" panose="020B0604020202020204" pitchFamily="34" charset="0"/>
              </a:rPr>
              <a:t> </a:t>
            </a:r>
            <a:r>
              <a:rPr lang="en-GB" sz="1400" i="1" dirty="0" smtClean="0">
                <a:latin typeface="Albany AMT" panose="020B0604020202020204" pitchFamily="34" charset="0"/>
                <a:cs typeface="Albany AMT" panose="020B0604020202020204" pitchFamily="34" charset="0"/>
              </a:rPr>
              <a:t>(</a:t>
            </a:r>
            <a:r>
              <a:rPr lang="en-GB" sz="1400" i="1" dirty="0">
                <a:latin typeface="Albany AMT" panose="020B0604020202020204" pitchFamily="34" charset="0"/>
                <a:cs typeface="Albany AMT" panose="020B0604020202020204" pitchFamily="34" charset="0"/>
              </a:rPr>
              <a:t>Warren et al 2006, </a:t>
            </a:r>
            <a:r>
              <a:rPr lang="en-GB" sz="1400" i="1" dirty="0" err="1">
                <a:latin typeface="Albany AMT" panose="020B0604020202020204" pitchFamily="34" charset="0"/>
                <a:cs typeface="Albany AMT" panose="020B0604020202020204" pitchFamily="34" charset="0"/>
              </a:rPr>
              <a:t>Farkas</a:t>
            </a:r>
            <a:r>
              <a:rPr lang="en-GB" sz="1400" i="1" dirty="0">
                <a:latin typeface="Albany AMT" panose="020B0604020202020204" pitchFamily="34" charset="0"/>
                <a:cs typeface="Albany AMT" panose="020B0604020202020204" pitchFamily="34" charset="0"/>
              </a:rPr>
              <a:t> et al 2000</a:t>
            </a:r>
            <a:r>
              <a:rPr lang="en-GB" sz="1400" i="1" dirty="0" smtClean="0">
                <a:latin typeface="Albany AMT" panose="020B0604020202020204" pitchFamily="34" charset="0"/>
                <a:cs typeface="Albany AMT" panose="020B0604020202020204" pitchFamily="34" charset="0"/>
              </a:rPr>
              <a:t>)</a:t>
            </a:r>
            <a:endParaRPr lang="en-GB" sz="1400" i="1" dirty="0">
              <a:latin typeface="Albany AMT" panose="020B0604020202020204" pitchFamily="34" charset="0"/>
              <a:cs typeface="Albany AMT" panose="020B0604020202020204" pitchFamily="34" charset="0"/>
            </a:endParaRPr>
          </a:p>
        </p:txBody>
      </p:sp>
    </p:spTree>
    <p:extLst>
      <p:ext uri="{BB962C8B-B14F-4D97-AF65-F5344CB8AC3E}">
        <p14:creationId xmlns:p14="http://schemas.microsoft.com/office/powerpoint/2010/main" val="4078991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718"/>
            <a:ext cx="6705600" cy="828010"/>
          </a:xfrm>
        </p:spPr>
        <p:txBody>
          <a:bodyPr>
            <a:normAutofit/>
          </a:bodyPr>
          <a:lstStyle/>
          <a:p>
            <a:pPr algn="r"/>
            <a:r>
              <a:rPr lang="en-GB" sz="2900" b="1" dirty="0" smtClean="0">
                <a:latin typeface="Albany AMT" panose="020B0604020202020204" pitchFamily="34" charset="0"/>
                <a:cs typeface="Albany AMT" panose="020B0604020202020204" pitchFamily="34" charset="0"/>
              </a:rPr>
              <a:t>Smoke Free Homes - Aim</a:t>
            </a:r>
            <a:endParaRPr lang="en-GB" sz="2900" b="1" cap="none" dirty="0">
              <a:latin typeface="Albany AMT" panose="020B0604020202020204" pitchFamily="34" charset="0"/>
              <a:cs typeface="Albany AMT" panose="020B0604020202020204" pitchFamily="34" charset="0"/>
            </a:endParaRPr>
          </a:p>
        </p:txBody>
      </p:sp>
      <p:sp>
        <p:nvSpPr>
          <p:cNvPr id="3" name="Content Placeholder 2"/>
          <p:cNvSpPr>
            <a:spLocks noGrp="1"/>
          </p:cNvSpPr>
          <p:nvPr>
            <p:ph idx="1"/>
          </p:nvPr>
        </p:nvSpPr>
        <p:spPr>
          <a:xfrm>
            <a:off x="228600" y="838201"/>
            <a:ext cx="7848600" cy="2667000"/>
          </a:xfrm>
        </p:spPr>
        <p:txBody>
          <a:bodyPr anchor="ctr">
            <a:normAutofit/>
          </a:bodyPr>
          <a:lstStyle/>
          <a:p>
            <a:pPr marL="0" indent="0">
              <a:buNone/>
            </a:pPr>
            <a:endParaRPr lang="en-GB" altLang="en-US" dirty="0" smtClean="0">
              <a:latin typeface="Albany AMT" panose="020B0604020202020204" pitchFamily="34" charset="0"/>
              <a:ea typeface="Arial Unicode MS" pitchFamily="34" charset="-128"/>
              <a:cs typeface="Albany AMT" panose="020B0604020202020204" pitchFamily="34" charset="0"/>
            </a:endParaRPr>
          </a:p>
          <a:p>
            <a:pPr marL="0" indent="0" algn="ctr">
              <a:buNone/>
            </a:pPr>
            <a:r>
              <a:rPr lang="en-GB" altLang="en-US" sz="2400" b="0" dirty="0" smtClean="0">
                <a:latin typeface="Albany AMT" panose="020B0604020202020204" pitchFamily="34" charset="0"/>
                <a:ea typeface="Arial Unicode MS" pitchFamily="34" charset="-128"/>
                <a:cs typeface="Albany AMT" panose="020B0604020202020204" pitchFamily="34" charset="0"/>
              </a:rPr>
              <a:t>To reduce the exposure of non-smokers to SHS in their homes by encouraging families to </a:t>
            </a:r>
            <a:r>
              <a:rPr lang="en-GB" altLang="en-US" sz="2400" b="0" u="sng" dirty="0" smtClean="0">
                <a:latin typeface="Albany AMT" panose="020B0604020202020204" pitchFamily="34" charset="0"/>
                <a:ea typeface="Arial Unicode MS" pitchFamily="34" charset="-128"/>
                <a:cs typeface="Albany AMT" panose="020B0604020202020204" pitchFamily="34" charset="0"/>
              </a:rPr>
              <a:t>implement voluntary smoking restrictions</a:t>
            </a:r>
          </a:p>
          <a:p>
            <a:pPr marL="0" indent="0" algn="ctr">
              <a:buNone/>
            </a:pPr>
            <a:endParaRPr lang="en-GB" altLang="en-US" sz="2400" u="sng" dirty="0" smtClean="0">
              <a:latin typeface="Albany AMT" panose="020B0604020202020204" pitchFamily="34" charset="0"/>
              <a:ea typeface="Arial Unicode MS" pitchFamily="34" charset="-128"/>
              <a:cs typeface="Albany AMT" panose="020B0604020202020204" pitchFamily="34" charset="0"/>
            </a:endParaRPr>
          </a:p>
          <a:p>
            <a:endParaRPr lang="en-GB" dirty="0"/>
          </a:p>
        </p:txBody>
      </p:sp>
      <p:pic>
        <p:nvPicPr>
          <p:cNvPr id="4" name="Picture 3" descr="Smoke Free Homes-17.jpg"/>
          <p:cNvPicPr>
            <a:picLocks noChangeAspect="1"/>
          </p:cNvPicPr>
          <p:nvPr/>
        </p:nvPicPr>
        <p:blipFill>
          <a:blip r:embed="rId3" cstate="print"/>
          <a:stretch>
            <a:fillRect/>
          </a:stretch>
        </p:blipFill>
        <p:spPr>
          <a:xfrm>
            <a:off x="2057400" y="2743200"/>
            <a:ext cx="4953000" cy="3886200"/>
          </a:xfrm>
          <a:prstGeom prst="rect">
            <a:avLst/>
          </a:prstGeom>
        </p:spPr>
      </p:pic>
    </p:spTree>
    <p:extLst>
      <p:ext uri="{BB962C8B-B14F-4D97-AF65-F5344CB8AC3E}">
        <p14:creationId xmlns:p14="http://schemas.microsoft.com/office/powerpoint/2010/main" val="3705840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718"/>
            <a:ext cx="6477000" cy="900018"/>
          </a:xfrm>
        </p:spPr>
        <p:txBody>
          <a:bodyPr>
            <a:normAutofit fontScale="90000"/>
          </a:bodyPr>
          <a:lstStyle/>
          <a:p>
            <a:pPr algn="r"/>
            <a:r>
              <a:rPr lang="en-GB" sz="3200" b="1" cap="none" dirty="0">
                <a:solidFill>
                  <a:schemeClr val="bg1"/>
                </a:solidFill>
                <a:latin typeface="Albany AMT" panose="020B0604020202020204" pitchFamily="34" charset="0"/>
                <a:cs typeface="Albany AMT" panose="020B0604020202020204" pitchFamily="34" charset="0"/>
              </a:rPr>
              <a:t>W</a:t>
            </a:r>
            <a:r>
              <a:rPr lang="en-GB" sz="3200" b="1" cap="none" dirty="0" smtClean="0">
                <a:solidFill>
                  <a:schemeClr val="bg1"/>
                </a:solidFill>
                <a:latin typeface="Albany AMT" panose="020B0604020202020204" pitchFamily="34" charset="0"/>
                <a:cs typeface="Albany AMT" panose="020B0604020202020204" pitchFamily="34" charset="0"/>
              </a:rPr>
              <a:t>hat is </a:t>
            </a:r>
            <a:r>
              <a:rPr lang="en-GB" sz="3200" b="1" dirty="0" smtClean="0">
                <a:latin typeface="Albany AMT" panose="020B0604020202020204" pitchFamily="34" charset="0"/>
                <a:cs typeface="Albany AMT" panose="020B0604020202020204" pitchFamily="34" charset="0"/>
              </a:rPr>
              <a:t>Smoke Free Home (SFH)</a:t>
            </a:r>
            <a:r>
              <a:rPr lang="en-GB" sz="3200" b="1" cap="none" dirty="0" smtClean="0">
                <a:solidFill>
                  <a:schemeClr val="bg1"/>
                </a:solidFill>
                <a:latin typeface="Albany AMT" panose="020B0604020202020204" pitchFamily="34" charset="0"/>
                <a:cs typeface="Albany AMT" panose="020B0604020202020204" pitchFamily="34" charset="0"/>
              </a:rPr>
              <a:t>?</a:t>
            </a:r>
            <a:endParaRPr lang="en-GB" sz="3200" b="1" cap="none" dirty="0">
              <a:solidFill>
                <a:schemeClr val="bg1"/>
              </a:solidFill>
              <a:latin typeface="Albany AMT" panose="020B0604020202020204" pitchFamily="34" charset="0"/>
              <a:cs typeface="Albany AMT" panose="020B0604020202020204" pitchFamily="34" charset="0"/>
            </a:endParaRPr>
          </a:p>
        </p:txBody>
      </p:sp>
      <p:grpSp>
        <p:nvGrpSpPr>
          <p:cNvPr id="3" name="Group 2"/>
          <p:cNvGrpSpPr/>
          <p:nvPr/>
        </p:nvGrpSpPr>
        <p:grpSpPr>
          <a:xfrm>
            <a:off x="304800" y="914400"/>
            <a:ext cx="8763000" cy="5867399"/>
            <a:chOff x="304800" y="914400"/>
            <a:chExt cx="8763000" cy="5867399"/>
          </a:xfrm>
        </p:grpSpPr>
        <p:sp>
          <p:nvSpPr>
            <p:cNvPr id="4" name="Freeform 3"/>
            <p:cNvSpPr/>
            <p:nvPr/>
          </p:nvSpPr>
          <p:spPr>
            <a:xfrm>
              <a:off x="304800" y="914400"/>
              <a:ext cx="8763000" cy="5867399"/>
            </a:xfrm>
            <a:custGeom>
              <a:avLst/>
              <a:gdLst>
                <a:gd name="connsiteX0" fmla="*/ 0 w 8763000"/>
                <a:gd name="connsiteY0" fmla="*/ 498729 h 5867399"/>
                <a:gd name="connsiteX1" fmla="*/ 498729 w 8763000"/>
                <a:gd name="connsiteY1" fmla="*/ 0 h 5867399"/>
                <a:gd name="connsiteX2" fmla="*/ 8264271 w 8763000"/>
                <a:gd name="connsiteY2" fmla="*/ 0 h 5867399"/>
                <a:gd name="connsiteX3" fmla="*/ 8763000 w 8763000"/>
                <a:gd name="connsiteY3" fmla="*/ 498729 h 5867399"/>
                <a:gd name="connsiteX4" fmla="*/ 8763000 w 8763000"/>
                <a:gd name="connsiteY4" fmla="*/ 5368670 h 5867399"/>
                <a:gd name="connsiteX5" fmla="*/ 8264271 w 8763000"/>
                <a:gd name="connsiteY5" fmla="*/ 5867399 h 5867399"/>
                <a:gd name="connsiteX6" fmla="*/ 498729 w 8763000"/>
                <a:gd name="connsiteY6" fmla="*/ 5867399 h 5867399"/>
                <a:gd name="connsiteX7" fmla="*/ 0 w 8763000"/>
                <a:gd name="connsiteY7" fmla="*/ 5368670 h 5867399"/>
                <a:gd name="connsiteX8" fmla="*/ 0 w 8763000"/>
                <a:gd name="connsiteY8" fmla="*/ 498729 h 586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3000" h="5867399">
                  <a:moveTo>
                    <a:pt x="0" y="498729"/>
                  </a:moveTo>
                  <a:cubicBezTo>
                    <a:pt x="0" y="223289"/>
                    <a:pt x="223289" y="0"/>
                    <a:pt x="498729" y="0"/>
                  </a:cubicBezTo>
                  <a:lnTo>
                    <a:pt x="8264271" y="0"/>
                  </a:lnTo>
                  <a:cubicBezTo>
                    <a:pt x="8539711" y="0"/>
                    <a:pt x="8763000" y="223289"/>
                    <a:pt x="8763000" y="498729"/>
                  </a:cubicBezTo>
                  <a:lnTo>
                    <a:pt x="8763000" y="5368670"/>
                  </a:lnTo>
                  <a:cubicBezTo>
                    <a:pt x="8763000" y="5644110"/>
                    <a:pt x="8539711" y="5867399"/>
                    <a:pt x="8264271" y="5867399"/>
                  </a:cubicBezTo>
                  <a:lnTo>
                    <a:pt x="498729" y="5867399"/>
                  </a:lnTo>
                  <a:cubicBezTo>
                    <a:pt x="223289" y="5867399"/>
                    <a:pt x="0" y="5644110"/>
                    <a:pt x="0" y="5368670"/>
                  </a:cubicBezTo>
                  <a:lnTo>
                    <a:pt x="0" y="498729"/>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7513" tIns="237513" rIns="237513" bIns="4699827" numCol="1" spcCol="1270" anchor="t" anchorCtr="0">
              <a:noAutofit/>
            </a:bodyPr>
            <a:lstStyle/>
            <a:p>
              <a:pPr defTabSz="1066800">
                <a:lnSpc>
                  <a:spcPct val="90000"/>
                </a:lnSpc>
                <a:spcAft>
                  <a:spcPct val="35000"/>
                </a:spcAft>
                <a:buClr>
                  <a:srgbClr val="18453B"/>
                </a:buClr>
                <a:buSzPct val="65000"/>
                <a:buFont typeface="Wingdings" pitchFamily="2" charset="2"/>
                <a:buNone/>
              </a:pPr>
              <a:r>
                <a:rPr lang="en-GB" sz="2400" dirty="0" smtClean="0">
                  <a:solidFill>
                    <a:srgbClr val="18453B"/>
                  </a:solidFill>
                  <a:latin typeface="Albany AMT" panose="020B0604020202020204" pitchFamily="34" charset="0"/>
                  <a:cs typeface="Albany AMT" panose="020B0604020202020204" pitchFamily="34" charset="0"/>
                </a:rPr>
                <a:t>Modalities</a:t>
              </a:r>
              <a:endParaRPr lang="en-GB" sz="2400" dirty="0">
                <a:solidFill>
                  <a:srgbClr val="18453B"/>
                </a:solidFill>
                <a:latin typeface="Albany AMT" panose="020B0604020202020204" pitchFamily="34" charset="0"/>
                <a:cs typeface="Albany AMT" panose="020B0604020202020204" pitchFamily="34" charset="0"/>
              </a:endParaRPr>
            </a:p>
          </p:txBody>
        </p:sp>
        <p:sp>
          <p:nvSpPr>
            <p:cNvPr id="5" name="Freeform 4"/>
            <p:cNvSpPr/>
            <p:nvPr/>
          </p:nvSpPr>
          <p:spPr>
            <a:xfrm>
              <a:off x="457199" y="1600213"/>
              <a:ext cx="2187363" cy="1635068"/>
            </a:xfrm>
            <a:custGeom>
              <a:avLst/>
              <a:gdLst>
                <a:gd name="connsiteX0" fmla="*/ 0 w 2187363"/>
                <a:gd name="connsiteY0" fmla="*/ 171682 h 1635068"/>
                <a:gd name="connsiteX1" fmla="*/ 171682 w 2187363"/>
                <a:gd name="connsiteY1" fmla="*/ 0 h 1635068"/>
                <a:gd name="connsiteX2" fmla="*/ 2015681 w 2187363"/>
                <a:gd name="connsiteY2" fmla="*/ 0 h 1635068"/>
                <a:gd name="connsiteX3" fmla="*/ 2187363 w 2187363"/>
                <a:gd name="connsiteY3" fmla="*/ 171682 h 1635068"/>
                <a:gd name="connsiteX4" fmla="*/ 2187363 w 2187363"/>
                <a:gd name="connsiteY4" fmla="*/ 1463386 h 1635068"/>
                <a:gd name="connsiteX5" fmla="*/ 2015681 w 2187363"/>
                <a:gd name="connsiteY5" fmla="*/ 1635068 h 1635068"/>
                <a:gd name="connsiteX6" fmla="*/ 171682 w 2187363"/>
                <a:gd name="connsiteY6" fmla="*/ 1635068 h 1635068"/>
                <a:gd name="connsiteX7" fmla="*/ 0 w 2187363"/>
                <a:gd name="connsiteY7" fmla="*/ 1463386 h 1635068"/>
                <a:gd name="connsiteX8" fmla="*/ 0 w 2187363"/>
                <a:gd name="connsiteY8" fmla="*/ 171682 h 163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363" h="1635068">
                  <a:moveTo>
                    <a:pt x="0" y="171682"/>
                  </a:moveTo>
                  <a:cubicBezTo>
                    <a:pt x="0" y="76865"/>
                    <a:pt x="76865" y="0"/>
                    <a:pt x="171682" y="0"/>
                  </a:cubicBezTo>
                  <a:lnTo>
                    <a:pt x="2015681" y="0"/>
                  </a:lnTo>
                  <a:cubicBezTo>
                    <a:pt x="2110498" y="0"/>
                    <a:pt x="2187363" y="76865"/>
                    <a:pt x="2187363" y="171682"/>
                  </a:cubicBezTo>
                  <a:lnTo>
                    <a:pt x="2187363" y="1463386"/>
                  </a:lnTo>
                  <a:cubicBezTo>
                    <a:pt x="2187363" y="1558203"/>
                    <a:pt x="2110498" y="1635068"/>
                    <a:pt x="2015681" y="1635068"/>
                  </a:cubicBezTo>
                  <a:lnTo>
                    <a:pt x="171682" y="1635068"/>
                  </a:lnTo>
                  <a:cubicBezTo>
                    <a:pt x="76865" y="1635068"/>
                    <a:pt x="0" y="1558203"/>
                    <a:pt x="0" y="1463386"/>
                  </a:cubicBezTo>
                  <a:lnTo>
                    <a:pt x="0" y="171682"/>
                  </a:lnTo>
                  <a:close/>
                </a:path>
              </a:pathLst>
            </a:custGeom>
            <a:blipFill rotWithShape="0">
              <a:blip r:embed="rId3"/>
              <a:stretch>
                <a:fillRect/>
              </a:stretch>
            </a:blipFill>
          </p:spPr>
          <p:style>
            <a:lnRef idx="2">
              <a:schemeClr val="accent3">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7934" tIns="297934" rIns="297934" bIns="297934" numCol="1" spcCol="1270" anchor="ctr" anchorCtr="0">
              <a:noAutofit/>
            </a:bodyPr>
            <a:lstStyle/>
            <a:p>
              <a:pPr algn="ctr" defTabSz="2889250">
                <a:lnSpc>
                  <a:spcPct val="90000"/>
                </a:lnSpc>
                <a:spcAft>
                  <a:spcPct val="35000"/>
                </a:spcAft>
                <a:buClr>
                  <a:srgbClr val="18453B"/>
                </a:buClr>
                <a:buSzPct val="65000"/>
                <a:buFont typeface="Wingdings" pitchFamily="2" charset="2"/>
                <a:buChar char="n"/>
              </a:pPr>
              <a:endParaRPr lang="en-GB" sz="6500" dirty="0">
                <a:solidFill>
                  <a:srgbClr val="005A58">
                    <a:hueOff val="0"/>
                    <a:satOff val="0"/>
                    <a:lumOff val="0"/>
                    <a:alphaOff val="0"/>
                  </a:srgbClr>
                </a:solidFill>
                <a:latin typeface="Leitura Sans Grot 3"/>
              </a:endParaRPr>
            </a:p>
          </p:txBody>
        </p:sp>
        <p:sp>
          <p:nvSpPr>
            <p:cNvPr id="6" name="Freeform 5"/>
            <p:cNvSpPr/>
            <p:nvPr/>
          </p:nvSpPr>
          <p:spPr>
            <a:xfrm>
              <a:off x="457199" y="3352803"/>
              <a:ext cx="2190780" cy="1648827"/>
            </a:xfrm>
            <a:custGeom>
              <a:avLst/>
              <a:gdLst>
                <a:gd name="connsiteX0" fmla="*/ 0 w 2190780"/>
                <a:gd name="connsiteY0" fmla="*/ 173127 h 1648827"/>
                <a:gd name="connsiteX1" fmla="*/ 173127 w 2190780"/>
                <a:gd name="connsiteY1" fmla="*/ 0 h 1648827"/>
                <a:gd name="connsiteX2" fmla="*/ 2017653 w 2190780"/>
                <a:gd name="connsiteY2" fmla="*/ 0 h 1648827"/>
                <a:gd name="connsiteX3" fmla="*/ 2190780 w 2190780"/>
                <a:gd name="connsiteY3" fmla="*/ 173127 h 1648827"/>
                <a:gd name="connsiteX4" fmla="*/ 2190780 w 2190780"/>
                <a:gd name="connsiteY4" fmla="*/ 1475700 h 1648827"/>
                <a:gd name="connsiteX5" fmla="*/ 2017653 w 2190780"/>
                <a:gd name="connsiteY5" fmla="*/ 1648827 h 1648827"/>
                <a:gd name="connsiteX6" fmla="*/ 173127 w 2190780"/>
                <a:gd name="connsiteY6" fmla="*/ 1648827 h 1648827"/>
                <a:gd name="connsiteX7" fmla="*/ 0 w 2190780"/>
                <a:gd name="connsiteY7" fmla="*/ 1475700 h 1648827"/>
                <a:gd name="connsiteX8" fmla="*/ 0 w 2190780"/>
                <a:gd name="connsiteY8" fmla="*/ 173127 h 164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0780" h="1648827">
                  <a:moveTo>
                    <a:pt x="0" y="173127"/>
                  </a:moveTo>
                  <a:cubicBezTo>
                    <a:pt x="0" y="77512"/>
                    <a:pt x="77512" y="0"/>
                    <a:pt x="173127" y="0"/>
                  </a:cubicBezTo>
                  <a:lnTo>
                    <a:pt x="2017653" y="0"/>
                  </a:lnTo>
                  <a:cubicBezTo>
                    <a:pt x="2113268" y="0"/>
                    <a:pt x="2190780" y="77512"/>
                    <a:pt x="2190780" y="173127"/>
                  </a:cubicBezTo>
                  <a:lnTo>
                    <a:pt x="2190780" y="1475700"/>
                  </a:lnTo>
                  <a:cubicBezTo>
                    <a:pt x="2190780" y="1571315"/>
                    <a:pt x="2113268" y="1648827"/>
                    <a:pt x="2017653" y="1648827"/>
                  </a:cubicBezTo>
                  <a:lnTo>
                    <a:pt x="173127" y="1648827"/>
                  </a:lnTo>
                  <a:cubicBezTo>
                    <a:pt x="77512" y="1648827"/>
                    <a:pt x="0" y="1571315"/>
                    <a:pt x="0" y="1475700"/>
                  </a:cubicBezTo>
                  <a:lnTo>
                    <a:pt x="0" y="173127"/>
                  </a:lnTo>
                  <a:close/>
                </a:path>
              </a:pathLst>
            </a:custGeom>
            <a:blipFill rotWithShape="0">
              <a:blip r:embed="rId4"/>
              <a:stretch>
                <a:fillRect/>
              </a:stretch>
            </a:blipFill>
          </p:spPr>
          <p:style>
            <a:lnRef idx="2">
              <a:schemeClr val="accent3">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8357" tIns="298357" rIns="298357" bIns="298357" numCol="1" spcCol="1270" anchor="ctr" anchorCtr="0">
              <a:noAutofit/>
            </a:bodyPr>
            <a:lstStyle/>
            <a:p>
              <a:pPr algn="ctr" defTabSz="2889250">
                <a:lnSpc>
                  <a:spcPct val="90000"/>
                </a:lnSpc>
                <a:spcAft>
                  <a:spcPct val="35000"/>
                </a:spcAft>
                <a:buClr>
                  <a:srgbClr val="18453B"/>
                </a:buClr>
                <a:buSzPct val="65000"/>
                <a:buFont typeface="Wingdings" pitchFamily="2" charset="2"/>
                <a:buChar char="n"/>
              </a:pPr>
              <a:endParaRPr lang="en-GB" sz="6500" dirty="0">
                <a:solidFill>
                  <a:srgbClr val="005A58">
                    <a:hueOff val="0"/>
                    <a:satOff val="0"/>
                    <a:lumOff val="0"/>
                    <a:alphaOff val="0"/>
                  </a:srgbClr>
                </a:solidFill>
                <a:latin typeface="Leitura Sans Grot 3"/>
              </a:endParaRPr>
            </a:p>
          </p:txBody>
        </p:sp>
        <p:sp>
          <p:nvSpPr>
            <p:cNvPr id="7" name="Freeform 6"/>
            <p:cNvSpPr/>
            <p:nvPr/>
          </p:nvSpPr>
          <p:spPr>
            <a:xfrm>
              <a:off x="2743187" y="2209795"/>
              <a:ext cx="6073481" cy="4450088"/>
            </a:xfrm>
            <a:custGeom>
              <a:avLst/>
              <a:gdLst>
                <a:gd name="connsiteX0" fmla="*/ 0 w 6073481"/>
                <a:gd name="connsiteY0" fmla="*/ 467259 h 4450088"/>
                <a:gd name="connsiteX1" fmla="*/ 467259 w 6073481"/>
                <a:gd name="connsiteY1" fmla="*/ 0 h 4450088"/>
                <a:gd name="connsiteX2" fmla="*/ 5606222 w 6073481"/>
                <a:gd name="connsiteY2" fmla="*/ 0 h 4450088"/>
                <a:gd name="connsiteX3" fmla="*/ 6073481 w 6073481"/>
                <a:gd name="connsiteY3" fmla="*/ 467259 h 4450088"/>
                <a:gd name="connsiteX4" fmla="*/ 6073481 w 6073481"/>
                <a:gd name="connsiteY4" fmla="*/ 3982829 h 4450088"/>
                <a:gd name="connsiteX5" fmla="*/ 5606222 w 6073481"/>
                <a:gd name="connsiteY5" fmla="*/ 4450088 h 4450088"/>
                <a:gd name="connsiteX6" fmla="*/ 467259 w 6073481"/>
                <a:gd name="connsiteY6" fmla="*/ 4450088 h 4450088"/>
                <a:gd name="connsiteX7" fmla="*/ 0 w 6073481"/>
                <a:gd name="connsiteY7" fmla="*/ 3982829 h 4450088"/>
                <a:gd name="connsiteX8" fmla="*/ 0 w 6073481"/>
                <a:gd name="connsiteY8" fmla="*/ 467259 h 445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3481" h="4450088">
                  <a:moveTo>
                    <a:pt x="0" y="467259"/>
                  </a:moveTo>
                  <a:cubicBezTo>
                    <a:pt x="0" y="209199"/>
                    <a:pt x="209199" y="0"/>
                    <a:pt x="467259" y="0"/>
                  </a:cubicBezTo>
                  <a:lnTo>
                    <a:pt x="5606222" y="0"/>
                  </a:lnTo>
                  <a:cubicBezTo>
                    <a:pt x="5864282" y="0"/>
                    <a:pt x="6073481" y="209199"/>
                    <a:pt x="6073481" y="467259"/>
                  </a:cubicBezTo>
                  <a:lnTo>
                    <a:pt x="6073481" y="3982829"/>
                  </a:lnTo>
                  <a:cubicBezTo>
                    <a:pt x="6073481" y="4240889"/>
                    <a:pt x="5864282" y="4450088"/>
                    <a:pt x="5606222" y="4450088"/>
                  </a:cubicBezTo>
                  <a:lnTo>
                    <a:pt x="467259" y="4450088"/>
                  </a:lnTo>
                  <a:cubicBezTo>
                    <a:pt x="209199" y="4450088"/>
                    <a:pt x="0" y="4240889"/>
                    <a:pt x="0" y="3982829"/>
                  </a:cubicBezTo>
                  <a:lnTo>
                    <a:pt x="0" y="467259"/>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28296" tIns="228296" rIns="228296" bIns="2744915" numCol="1" spcCol="1270" anchor="t" anchorCtr="0">
              <a:noAutofit/>
            </a:bodyPr>
            <a:lstStyle/>
            <a:p>
              <a:pPr defTabSz="1066800">
                <a:lnSpc>
                  <a:spcPct val="90000"/>
                </a:lnSpc>
                <a:spcAft>
                  <a:spcPct val="35000"/>
                </a:spcAft>
                <a:buClr>
                  <a:srgbClr val="18453B"/>
                </a:buClr>
                <a:buSzPct val="65000"/>
                <a:buFont typeface="Wingdings" pitchFamily="2" charset="2"/>
                <a:buNone/>
              </a:pPr>
              <a:r>
                <a:rPr lang="en-GB" sz="2400" dirty="0" smtClean="0">
                  <a:solidFill>
                    <a:srgbClr val="005A58">
                      <a:hueOff val="0"/>
                      <a:satOff val="0"/>
                      <a:lumOff val="0"/>
                      <a:alphaOff val="0"/>
                    </a:srgbClr>
                  </a:solidFill>
                  <a:latin typeface="Albany AMT" panose="020B0604020202020204" pitchFamily="34" charset="0"/>
                  <a:cs typeface="Albany AMT" panose="020B0604020202020204" pitchFamily="34" charset="0"/>
                </a:rPr>
                <a:t>Target</a:t>
              </a:r>
              <a:endParaRPr lang="en-GB" sz="2400" dirty="0">
                <a:solidFill>
                  <a:srgbClr val="005A58">
                    <a:hueOff val="0"/>
                    <a:satOff val="0"/>
                    <a:lumOff val="0"/>
                    <a:alphaOff val="0"/>
                  </a:srgbClr>
                </a:solidFill>
                <a:latin typeface="Albany AMT" panose="020B0604020202020204" pitchFamily="34" charset="0"/>
                <a:cs typeface="Albany AMT" panose="020B0604020202020204" pitchFamily="34" charset="0"/>
              </a:endParaRPr>
            </a:p>
          </p:txBody>
        </p:sp>
        <p:sp>
          <p:nvSpPr>
            <p:cNvPr id="8" name="Freeform 7"/>
            <p:cNvSpPr/>
            <p:nvPr/>
          </p:nvSpPr>
          <p:spPr>
            <a:xfrm>
              <a:off x="432819" y="5181599"/>
              <a:ext cx="2234182" cy="1478283"/>
            </a:xfrm>
            <a:custGeom>
              <a:avLst/>
              <a:gdLst>
                <a:gd name="connsiteX0" fmla="*/ 0 w 2234182"/>
                <a:gd name="connsiteY0" fmla="*/ 138156 h 1315776"/>
                <a:gd name="connsiteX1" fmla="*/ 138156 w 2234182"/>
                <a:gd name="connsiteY1" fmla="*/ 0 h 1315776"/>
                <a:gd name="connsiteX2" fmla="*/ 2096026 w 2234182"/>
                <a:gd name="connsiteY2" fmla="*/ 0 h 1315776"/>
                <a:gd name="connsiteX3" fmla="*/ 2234182 w 2234182"/>
                <a:gd name="connsiteY3" fmla="*/ 138156 h 1315776"/>
                <a:gd name="connsiteX4" fmla="*/ 2234182 w 2234182"/>
                <a:gd name="connsiteY4" fmla="*/ 1177620 h 1315776"/>
                <a:gd name="connsiteX5" fmla="*/ 2096026 w 2234182"/>
                <a:gd name="connsiteY5" fmla="*/ 1315776 h 1315776"/>
                <a:gd name="connsiteX6" fmla="*/ 138156 w 2234182"/>
                <a:gd name="connsiteY6" fmla="*/ 1315776 h 1315776"/>
                <a:gd name="connsiteX7" fmla="*/ 0 w 2234182"/>
                <a:gd name="connsiteY7" fmla="*/ 1177620 h 1315776"/>
                <a:gd name="connsiteX8" fmla="*/ 0 w 2234182"/>
                <a:gd name="connsiteY8" fmla="*/ 138156 h 131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4182" h="1315776">
                  <a:moveTo>
                    <a:pt x="0" y="138156"/>
                  </a:moveTo>
                  <a:cubicBezTo>
                    <a:pt x="0" y="61855"/>
                    <a:pt x="61855" y="0"/>
                    <a:pt x="138156" y="0"/>
                  </a:cubicBezTo>
                  <a:lnTo>
                    <a:pt x="2096026" y="0"/>
                  </a:lnTo>
                  <a:cubicBezTo>
                    <a:pt x="2172327" y="0"/>
                    <a:pt x="2234182" y="61855"/>
                    <a:pt x="2234182" y="138156"/>
                  </a:cubicBezTo>
                  <a:lnTo>
                    <a:pt x="2234182" y="1177620"/>
                  </a:lnTo>
                  <a:cubicBezTo>
                    <a:pt x="2234182" y="1253921"/>
                    <a:pt x="2172327" y="1315776"/>
                    <a:pt x="2096026" y="1315776"/>
                  </a:cubicBezTo>
                  <a:lnTo>
                    <a:pt x="138156" y="1315776"/>
                  </a:lnTo>
                  <a:cubicBezTo>
                    <a:pt x="61855" y="1315776"/>
                    <a:pt x="0" y="1253921"/>
                    <a:pt x="0" y="1177620"/>
                  </a:cubicBezTo>
                  <a:lnTo>
                    <a:pt x="0" y="138156"/>
                  </a:lnTo>
                  <a:close/>
                </a:path>
              </a:pathLst>
            </a:custGeom>
            <a:blipFill rotWithShape="0">
              <a:blip r:embed="rId5"/>
              <a:stretch>
                <a:fillRect/>
              </a:stretch>
            </a:blipFill>
          </p:spPr>
          <p:style>
            <a:lnRef idx="2">
              <a:schemeClr val="accent3">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65255" tIns="265255" rIns="265255" bIns="265255" numCol="1" spcCol="1270" anchor="ctr" anchorCtr="0">
              <a:noAutofit/>
            </a:bodyPr>
            <a:lstStyle/>
            <a:p>
              <a:pPr algn="ctr" defTabSz="2622550">
                <a:lnSpc>
                  <a:spcPct val="90000"/>
                </a:lnSpc>
                <a:spcAft>
                  <a:spcPct val="35000"/>
                </a:spcAft>
                <a:buClr>
                  <a:srgbClr val="18453B"/>
                </a:buClr>
                <a:buSzPct val="65000"/>
                <a:buFont typeface="Wingdings" pitchFamily="2" charset="2"/>
                <a:buChar char="n"/>
              </a:pPr>
              <a:endParaRPr lang="en-GB" sz="5900" dirty="0">
                <a:solidFill>
                  <a:srgbClr val="005A58">
                    <a:hueOff val="0"/>
                    <a:satOff val="0"/>
                    <a:lumOff val="0"/>
                    <a:alphaOff val="0"/>
                  </a:srgbClr>
                </a:solidFill>
                <a:latin typeface="Leitura Sans Grot 3"/>
              </a:endParaRPr>
            </a:p>
          </p:txBody>
        </p:sp>
        <p:sp>
          <p:nvSpPr>
            <p:cNvPr id="9" name="Freeform 8"/>
            <p:cNvSpPr/>
            <p:nvPr/>
          </p:nvSpPr>
          <p:spPr>
            <a:xfrm>
              <a:off x="2895598" y="2895601"/>
              <a:ext cx="2442812" cy="1722118"/>
            </a:xfrm>
            <a:custGeom>
              <a:avLst/>
              <a:gdLst>
                <a:gd name="connsiteX0" fmla="*/ 0 w 2442812"/>
                <a:gd name="connsiteY0" fmla="*/ 108652 h 1034779"/>
                <a:gd name="connsiteX1" fmla="*/ 108652 w 2442812"/>
                <a:gd name="connsiteY1" fmla="*/ 0 h 1034779"/>
                <a:gd name="connsiteX2" fmla="*/ 2334160 w 2442812"/>
                <a:gd name="connsiteY2" fmla="*/ 0 h 1034779"/>
                <a:gd name="connsiteX3" fmla="*/ 2442812 w 2442812"/>
                <a:gd name="connsiteY3" fmla="*/ 108652 h 1034779"/>
                <a:gd name="connsiteX4" fmla="*/ 2442812 w 2442812"/>
                <a:gd name="connsiteY4" fmla="*/ 926127 h 1034779"/>
                <a:gd name="connsiteX5" fmla="*/ 2334160 w 2442812"/>
                <a:gd name="connsiteY5" fmla="*/ 1034779 h 1034779"/>
                <a:gd name="connsiteX6" fmla="*/ 108652 w 2442812"/>
                <a:gd name="connsiteY6" fmla="*/ 1034779 h 1034779"/>
                <a:gd name="connsiteX7" fmla="*/ 0 w 2442812"/>
                <a:gd name="connsiteY7" fmla="*/ 926127 h 1034779"/>
                <a:gd name="connsiteX8" fmla="*/ 0 w 2442812"/>
                <a:gd name="connsiteY8" fmla="*/ 108652 h 103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12" h="1034779">
                  <a:moveTo>
                    <a:pt x="0" y="108652"/>
                  </a:moveTo>
                  <a:cubicBezTo>
                    <a:pt x="0" y="48645"/>
                    <a:pt x="48645" y="0"/>
                    <a:pt x="108652" y="0"/>
                  </a:cubicBezTo>
                  <a:lnTo>
                    <a:pt x="2334160" y="0"/>
                  </a:lnTo>
                  <a:cubicBezTo>
                    <a:pt x="2394167" y="0"/>
                    <a:pt x="2442812" y="48645"/>
                    <a:pt x="2442812" y="108652"/>
                  </a:cubicBezTo>
                  <a:lnTo>
                    <a:pt x="2442812" y="926127"/>
                  </a:lnTo>
                  <a:cubicBezTo>
                    <a:pt x="2442812" y="986134"/>
                    <a:pt x="2394167" y="1034779"/>
                    <a:pt x="2334160" y="1034779"/>
                  </a:cubicBezTo>
                  <a:lnTo>
                    <a:pt x="108652" y="1034779"/>
                  </a:lnTo>
                  <a:cubicBezTo>
                    <a:pt x="48645" y="1034779"/>
                    <a:pt x="0" y="986134"/>
                    <a:pt x="0" y="926127"/>
                  </a:cubicBezTo>
                  <a:lnTo>
                    <a:pt x="0" y="108652"/>
                  </a:lnTo>
                  <a:close/>
                </a:path>
              </a:pathLst>
            </a:custGeom>
            <a:blipFill rotWithShape="0">
              <a:blip r:embed="rId6"/>
              <a:stretch>
                <a:fillRect/>
              </a:stretch>
            </a:blipFill>
          </p:spPr>
          <p:style>
            <a:lnRef idx="2">
              <a:schemeClr val="accent3">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07083" tIns="207083" rIns="207083" bIns="207083" numCol="1" spcCol="1270" anchor="ctr" anchorCtr="0">
              <a:noAutofit/>
            </a:bodyPr>
            <a:lstStyle/>
            <a:p>
              <a:pPr algn="ctr" defTabSz="2044700">
                <a:lnSpc>
                  <a:spcPct val="90000"/>
                </a:lnSpc>
                <a:spcAft>
                  <a:spcPct val="35000"/>
                </a:spcAft>
                <a:buClr>
                  <a:srgbClr val="18453B"/>
                </a:buClr>
                <a:buSzPct val="65000"/>
                <a:buFont typeface="Wingdings" pitchFamily="2" charset="2"/>
                <a:buChar char="n"/>
              </a:pPr>
              <a:endParaRPr lang="en-GB" sz="4600" dirty="0">
                <a:solidFill>
                  <a:srgbClr val="005A58">
                    <a:hueOff val="0"/>
                    <a:satOff val="0"/>
                    <a:lumOff val="0"/>
                    <a:alphaOff val="0"/>
                  </a:srgbClr>
                </a:solidFill>
                <a:latin typeface="Leitura Sans Grot 3"/>
              </a:endParaRPr>
            </a:p>
          </p:txBody>
        </p:sp>
        <p:sp>
          <p:nvSpPr>
            <p:cNvPr id="10" name="Freeform 9"/>
            <p:cNvSpPr/>
            <p:nvPr/>
          </p:nvSpPr>
          <p:spPr>
            <a:xfrm>
              <a:off x="5486400" y="3627638"/>
              <a:ext cx="3200395" cy="2696962"/>
            </a:xfrm>
            <a:custGeom>
              <a:avLst/>
              <a:gdLst>
                <a:gd name="connsiteX0" fmla="*/ 0 w 3381567"/>
                <a:gd name="connsiteY0" fmla="*/ 283181 h 2696962"/>
                <a:gd name="connsiteX1" fmla="*/ 283181 w 3381567"/>
                <a:gd name="connsiteY1" fmla="*/ 0 h 2696962"/>
                <a:gd name="connsiteX2" fmla="*/ 3098386 w 3381567"/>
                <a:gd name="connsiteY2" fmla="*/ 0 h 2696962"/>
                <a:gd name="connsiteX3" fmla="*/ 3381567 w 3381567"/>
                <a:gd name="connsiteY3" fmla="*/ 283181 h 2696962"/>
                <a:gd name="connsiteX4" fmla="*/ 3381567 w 3381567"/>
                <a:gd name="connsiteY4" fmla="*/ 2413781 h 2696962"/>
                <a:gd name="connsiteX5" fmla="*/ 3098386 w 3381567"/>
                <a:gd name="connsiteY5" fmla="*/ 2696962 h 2696962"/>
                <a:gd name="connsiteX6" fmla="*/ 283181 w 3381567"/>
                <a:gd name="connsiteY6" fmla="*/ 2696962 h 2696962"/>
                <a:gd name="connsiteX7" fmla="*/ 0 w 3381567"/>
                <a:gd name="connsiteY7" fmla="*/ 2413781 h 2696962"/>
                <a:gd name="connsiteX8" fmla="*/ 0 w 3381567"/>
                <a:gd name="connsiteY8" fmla="*/ 283181 h 269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1567" h="2696962">
                  <a:moveTo>
                    <a:pt x="0" y="283181"/>
                  </a:moveTo>
                  <a:cubicBezTo>
                    <a:pt x="0" y="126784"/>
                    <a:pt x="126784" y="0"/>
                    <a:pt x="283181" y="0"/>
                  </a:cubicBezTo>
                  <a:lnTo>
                    <a:pt x="3098386" y="0"/>
                  </a:lnTo>
                  <a:cubicBezTo>
                    <a:pt x="3254783" y="0"/>
                    <a:pt x="3381567" y="126784"/>
                    <a:pt x="3381567" y="283181"/>
                  </a:cubicBezTo>
                  <a:lnTo>
                    <a:pt x="3381567" y="2413781"/>
                  </a:lnTo>
                  <a:cubicBezTo>
                    <a:pt x="3381567" y="2570178"/>
                    <a:pt x="3254783" y="2696962"/>
                    <a:pt x="3098386" y="2696962"/>
                  </a:cubicBezTo>
                  <a:lnTo>
                    <a:pt x="283181" y="2696962"/>
                  </a:lnTo>
                  <a:cubicBezTo>
                    <a:pt x="126784" y="2696962"/>
                    <a:pt x="0" y="2570178"/>
                    <a:pt x="0" y="2413781"/>
                  </a:cubicBezTo>
                  <a:lnTo>
                    <a:pt x="0" y="283181"/>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74381" tIns="174381" rIns="174381" bIns="1407670" numCol="1" spcCol="1270" anchor="t" anchorCtr="0">
              <a:noAutofit/>
            </a:bodyPr>
            <a:lstStyle/>
            <a:p>
              <a:pPr defTabSz="1066800">
                <a:lnSpc>
                  <a:spcPct val="90000"/>
                </a:lnSpc>
                <a:spcAft>
                  <a:spcPct val="35000"/>
                </a:spcAft>
                <a:buClr>
                  <a:srgbClr val="18453B"/>
                </a:buClr>
                <a:buSzPct val="65000"/>
                <a:buFont typeface="Wingdings" pitchFamily="2" charset="2"/>
                <a:buNone/>
              </a:pPr>
              <a:r>
                <a:rPr lang="en-GB" sz="2400" dirty="0" smtClean="0">
                  <a:solidFill>
                    <a:srgbClr val="005A58">
                      <a:hueOff val="0"/>
                      <a:satOff val="0"/>
                      <a:lumOff val="0"/>
                      <a:alphaOff val="0"/>
                    </a:srgbClr>
                  </a:solidFill>
                  <a:latin typeface="Albany AMT" panose="020B0604020202020204" pitchFamily="34" charset="0"/>
                  <a:cs typeface="Albany AMT" panose="020B0604020202020204" pitchFamily="34" charset="0"/>
                </a:rPr>
                <a:t>Output</a:t>
              </a:r>
              <a:endParaRPr lang="en-GB" sz="2400" dirty="0">
                <a:solidFill>
                  <a:srgbClr val="005A58">
                    <a:hueOff val="0"/>
                    <a:satOff val="0"/>
                    <a:lumOff val="0"/>
                    <a:alphaOff val="0"/>
                  </a:srgbClr>
                </a:solidFill>
                <a:latin typeface="Albany AMT" panose="020B0604020202020204" pitchFamily="34" charset="0"/>
                <a:cs typeface="Albany AMT" panose="020B0604020202020204" pitchFamily="34" charset="0"/>
              </a:endParaRPr>
            </a:p>
          </p:txBody>
        </p:sp>
        <p:sp>
          <p:nvSpPr>
            <p:cNvPr id="12" name="Freeform 11"/>
            <p:cNvSpPr/>
            <p:nvPr/>
          </p:nvSpPr>
          <p:spPr>
            <a:xfrm>
              <a:off x="5867381" y="4419599"/>
              <a:ext cx="2699682" cy="1585370"/>
            </a:xfrm>
            <a:custGeom>
              <a:avLst/>
              <a:gdLst>
                <a:gd name="connsiteX0" fmla="*/ 0 w 2699682"/>
                <a:gd name="connsiteY0" fmla="*/ 166464 h 1585370"/>
                <a:gd name="connsiteX1" fmla="*/ 166464 w 2699682"/>
                <a:gd name="connsiteY1" fmla="*/ 0 h 1585370"/>
                <a:gd name="connsiteX2" fmla="*/ 2533218 w 2699682"/>
                <a:gd name="connsiteY2" fmla="*/ 0 h 1585370"/>
                <a:gd name="connsiteX3" fmla="*/ 2699682 w 2699682"/>
                <a:gd name="connsiteY3" fmla="*/ 166464 h 1585370"/>
                <a:gd name="connsiteX4" fmla="*/ 2699682 w 2699682"/>
                <a:gd name="connsiteY4" fmla="*/ 1418906 h 1585370"/>
                <a:gd name="connsiteX5" fmla="*/ 2533218 w 2699682"/>
                <a:gd name="connsiteY5" fmla="*/ 1585370 h 1585370"/>
                <a:gd name="connsiteX6" fmla="*/ 166464 w 2699682"/>
                <a:gd name="connsiteY6" fmla="*/ 1585370 h 1585370"/>
                <a:gd name="connsiteX7" fmla="*/ 0 w 2699682"/>
                <a:gd name="connsiteY7" fmla="*/ 1418906 h 1585370"/>
                <a:gd name="connsiteX8" fmla="*/ 0 w 2699682"/>
                <a:gd name="connsiteY8" fmla="*/ 166464 h 158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9682" h="1585370">
                  <a:moveTo>
                    <a:pt x="0" y="166464"/>
                  </a:moveTo>
                  <a:cubicBezTo>
                    <a:pt x="0" y="74528"/>
                    <a:pt x="74528" y="0"/>
                    <a:pt x="166464" y="0"/>
                  </a:cubicBezTo>
                  <a:lnTo>
                    <a:pt x="2533218" y="0"/>
                  </a:lnTo>
                  <a:cubicBezTo>
                    <a:pt x="2625154" y="0"/>
                    <a:pt x="2699682" y="74528"/>
                    <a:pt x="2699682" y="166464"/>
                  </a:cubicBezTo>
                  <a:lnTo>
                    <a:pt x="2699682" y="1418906"/>
                  </a:lnTo>
                  <a:cubicBezTo>
                    <a:pt x="2699682" y="1510842"/>
                    <a:pt x="2625154" y="1585370"/>
                    <a:pt x="2533218" y="1585370"/>
                  </a:cubicBezTo>
                  <a:lnTo>
                    <a:pt x="166464" y="1585370"/>
                  </a:lnTo>
                  <a:cubicBezTo>
                    <a:pt x="74528" y="1585370"/>
                    <a:pt x="0" y="1510842"/>
                    <a:pt x="0" y="1418906"/>
                  </a:cubicBezTo>
                  <a:lnTo>
                    <a:pt x="0" y="166464"/>
                  </a:lnTo>
                  <a:close/>
                </a:path>
              </a:pathLst>
            </a:custGeom>
            <a:blipFill rotWithShape="0">
              <a:blip r:embed="rId7"/>
              <a:stretch>
                <a:fillRect/>
              </a:stretch>
            </a:blipFill>
          </p:spPr>
          <p:style>
            <a:lnRef idx="2">
              <a:schemeClr val="accent3">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2596" tIns="292596" rIns="292596" bIns="292596" numCol="1" spcCol="1270" anchor="ctr" anchorCtr="0">
              <a:noAutofit/>
            </a:bodyPr>
            <a:lstStyle/>
            <a:p>
              <a:pPr algn="ctr" defTabSz="2844800">
                <a:lnSpc>
                  <a:spcPct val="90000"/>
                </a:lnSpc>
                <a:spcAft>
                  <a:spcPct val="35000"/>
                </a:spcAft>
                <a:buClr>
                  <a:srgbClr val="18453B"/>
                </a:buClr>
                <a:buSzPct val="65000"/>
                <a:buFont typeface="Wingdings" pitchFamily="2" charset="2"/>
                <a:buChar char="n"/>
              </a:pPr>
              <a:endParaRPr lang="en-GB" sz="6400" dirty="0">
                <a:solidFill>
                  <a:srgbClr val="005A58">
                    <a:hueOff val="0"/>
                    <a:satOff val="0"/>
                    <a:lumOff val="0"/>
                    <a:alphaOff val="0"/>
                  </a:srgbClr>
                </a:solidFill>
                <a:latin typeface="Leitura Sans Grot 3"/>
              </a:endParaRPr>
            </a:p>
          </p:txBody>
        </p:sp>
      </p:grpSp>
    </p:spTree>
    <p:extLst>
      <p:ext uri="{BB962C8B-B14F-4D97-AF65-F5344CB8AC3E}">
        <p14:creationId xmlns:p14="http://schemas.microsoft.com/office/powerpoint/2010/main" val="3427070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8751" y="1524000"/>
            <a:ext cx="3291840" cy="639762"/>
          </a:xfrm>
        </p:spPr>
        <p:txBody>
          <a:bodyPr/>
          <a:lstStyle/>
          <a:p>
            <a:r>
              <a:rPr lang="en-GB" sz="2000" cap="none" dirty="0" err="1">
                <a:latin typeface="Albany AMT" panose="020B0604020202020204" pitchFamily="34" charset="0"/>
                <a:cs typeface="Albany AMT" panose="020B0604020202020204" pitchFamily="34" charset="0"/>
              </a:rPr>
              <a:t>J</a:t>
            </a:r>
            <a:r>
              <a:rPr lang="en-GB" sz="2000" cap="none" dirty="0" err="1" smtClean="0">
                <a:latin typeface="Albany AMT" panose="020B0604020202020204" pitchFamily="34" charset="0"/>
                <a:cs typeface="Albany AMT" panose="020B0604020202020204" pitchFamily="34" charset="0"/>
              </a:rPr>
              <a:t>ia</a:t>
            </a:r>
            <a:r>
              <a:rPr lang="en-GB" sz="2000" cap="none" dirty="0" smtClean="0">
                <a:latin typeface="Albany AMT" panose="020B0604020202020204" pitchFamily="34" charset="0"/>
                <a:cs typeface="Albany AMT" panose="020B0604020202020204" pitchFamily="34" charset="0"/>
              </a:rPr>
              <a:t> </a:t>
            </a:r>
            <a:r>
              <a:rPr lang="en-GB" sz="2000" cap="none" dirty="0" err="1" smtClean="0">
                <a:latin typeface="Albany AMT" panose="020B0604020202020204" pitchFamily="34" charset="0"/>
                <a:cs typeface="Albany AMT" panose="020B0604020202020204" pitchFamily="34" charset="0"/>
              </a:rPr>
              <a:t>bagga</a:t>
            </a:r>
            <a:r>
              <a:rPr lang="en-GB" sz="2000" cap="none" dirty="0" smtClean="0">
                <a:latin typeface="Albany AMT" panose="020B0604020202020204" pitchFamily="34" charset="0"/>
                <a:cs typeface="Albany AMT" panose="020B0604020202020204" pitchFamily="34" charset="0"/>
              </a:rPr>
              <a:t>, </a:t>
            </a:r>
            <a:r>
              <a:rPr lang="en-GB" cap="none" dirty="0">
                <a:latin typeface="Albany AMT" panose="020B0604020202020204" pitchFamily="34" charset="0"/>
                <a:cs typeface="Albany AMT" panose="020B0604020202020204" pitchFamily="34" charset="0"/>
              </a:rPr>
              <a:t>P</a:t>
            </a:r>
            <a:r>
              <a:rPr lang="en-GB" cap="none" dirty="0" smtClean="0">
                <a:latin typeface="Albany AMT" panose="020B0604020202020204" pitchFamily="34" charset="0"/>
                <a:cs typeface="Albany AMT" panose="020B0604020202020204" pitchFamily="34" charset="0"/>
              </a:rPr>
              <a:t>akistan</a:t>
            </a:r>
            <a:endParaRPr lang="en-GB" cap="none" dirty="0">
              <a:latin typeface="Albany AMT" panose="020B0604020202020204" pitchFamily="34" charset="0"/>
              <a:cs typeface="Albany AMT" panose="020B0604020202020204" pitchFamily="34" charset="0"/>
            </a:endParaRPr>
          </a:p>
        </p:txBody>
      </p:sp>
      <p:pic>
        <p:nvPicPr>
          <p:cNvPr id="12" name="Picture 5" descr="3799428700_4ee38e9a0a"/>
          <p:cNvPicPr>
            <a:picLocks noGrp="1" noChangeAspect="1" noChangeArrowheads="1"/>
          </p:cNvPicPr>
          <p:nvPr>
            <p:ph sz="half" idx="2"/>
          </p:nvPr>
        </p:nvPicPr>
        <p:blipFill>
          <a:blip r:embed="rId3" cstate="print"/>
          <a:srcRect/>
          <a:stretch>
            <a:fillRect/>
          </a:stretch>
        </p:blipFill>
        <p:spPr bwMode="auto">
          <a:xfrm>
            <a:off x="4425459" y="2420888"/>
            <a:ext cx="4261342" cy="3289756"/>
          </a:xfrm>
          <a:prstGeom prst="rect">
            <a:avLst/>
          </a:prstGeom>
          <a:noFill/>
        </p:spPr>
      </p:pic>
      <p:sp>
        <p:nvSpPr>
          <p:cNvPr id="5" name="Text Placeholder 4"/>
          <p:cNvSpPr>
            <a:spLocks noGrp="1"/>
          </p:cNvSpPr>
          <p:nvPr>
            <p:ph type="body" sz="quarter" idx="3"/>
          </p:nvPr>
        </p:nvSpPr>
        <p:spPr/>
        <p:txBody>
          <a:bodyPr/>
          <a:lstStyle/>
          <a:p>
            <a:r>
              <a:rPr lang="en-GB" sz="2000" cap="none" dirty="0">
                <a:latin typeface="Albany AMT" panose="020B0604020202020204" pitchFamily="34" charset="0"/>
                <a:cs typeface="Albany AMT" panose="020B0604020202020204" pitchFamily="34" charset="0"/>
              </a:rPr>
              <a:t>B</a:t>
            </a:r>
            <a:r>
              <a:rPr lang="en-GB" sz="2000" cap="none" dirty="0" smtClean="0">
                <a:latin typeface="Albany AMT" panose="020B0604020202020204" pitchFamily="34" charset="0"/>
                <a:cs typeface="Albany AMT" panose="020B0604020202020204" pitchFamily="34" charset="0"/>
              </a:rPr>
              <a:t>eeston hill, </a:t>
            </a:r>
            <a:r>
              <a:rPr lang="en-GB" dirty="0" smtClean="0">
                <a:latin typeface="Albany AMT" panose="020B0604020202020204" pitchFamily="34" charset="0"/>
                <a:cs typeface="Albany AMT" panose="020B0604020202020204" pitchFamily="34" charset="0"/>
              </a:rPr>
              <a:t>England</a:t>
            </a:r>
            <a:endParaRPr lang="en-GB" cap="none" dirty="0">
              <a:latin typeface="Albany AMT" panose="020B0604020202020204" pitchFamily="34" charset="0"/>
              <a:cs typeface="Albany AMT" panose="020B0604020202020204" pitchFamily="34" charset="0"/>
            </a:endParaRPr>
          </a:p>
        </p:txBody>
      </p:sp>
      <p:sp>
        <p:nvSpPr>
          <p:cNvPr id="2" name="Title 1"/>
          <p:cNvSpPr>
            <a:spLocks noGrp="1"/>
          </p:cNvSpPr>
          <p:nvPr>
            <p:ph type="title"/>
          </p:nvPr>
        </p:nvSpPr>
        <p:spPr>
          <a:xfrm>
            <a:off x="457200" y="152718"/>
            <a:ext cx="8219256" cy="1044034"/>
          </a:xfrm>
        </p:spPr>
        <p:txBody>
          <a:bodyPr>
            <a:normAutofit/>
          </a:bodyPr>
          <a:lstStyle/>
          <a:p>
            <a:pPr algn="r"/>
            <a:r>
              <a:rPr lang="en-GB" sz="2900" b="1" cap="none" dirty="0">
                <a:solidFill>
                  <a:srgbClr val="FFFFFF"/>
                </a:solidFill>
                <a:latin typeface="Albany AMT" panose="020B0604020202020204" pitchFamily="34" charset="0"/>
                <a:cs typeface="Albany AMT" panose="020B0604020202020204" pitchFamily="34" charset="0"/>
              </a:rPr>
              <a:t>P</a:t>
            </a:r>
            <a:r>
              <a:rPr lang="en-GB" sz="2900" b="1" cap="none" dirty="0" smtClean="0">
                <a:solidFill>
                  <a:srgbClr val="FFFFFF"/>
                </a:solidFill>
                <a:latin typeface="Albany AMT" panose="020B0604020202020204" pitchFamily="34" charset="0"/>
                <a:cs typeface="Albany AMT" panose="020B0604020202020204" pitchFamily="34" charset="0"/>
              </a:rPr>
              <a:t>ilot work </a:t>
            </a:r>
            <a:endParaRPr lang="en-GB" sz="2900" b="1" cap="none" dirty="0">
              <a:solidFill>
                <a:srgbClr val="FFFFFF"/>
              </a:solidFill>
              <a:latin typeface="Albany AMT" panose="020B0604020202020204" pitchFamily="34" charset="0"/>
              <a:cs typeface="Albany AMT" panose="020B0604020202020204" pitchFamily="34" charset="0"/>
            </a:endParaRPr>
          </a:p>
        </p:txBody>
      </p:sp>
      <p:pic>
        <p:nvPicPr>
          <p:cNvPr id="11" name="Picture 2" descr="PICT0026"/>
          <p:cNvPicPr>
            <a:picLocks noChangeAspect="1" noChangeArrowheads="1"/>
          </p:cNvPicPr>
          <p:nvPr/>
        </p:nvPicPr>
        <p:blipFill>
          <a:blip r:embed="rId4" cstate="print">
            <a:extLst>
              <a:ext uri="{28A0092B-C50C-407E-A947-70E740481C1C}">
                <a14:useLocalDpi xmlns:a14="http://schemas.microsoft.com/office/drawing/2010/main" val="0"/>
              </a:ext>
            </a:extLst>
          </a:blip>
          <a:srcRect l="2014" t="1004"/>
          <a:stretch>
            <a:fillRect/>
          </a:stretch>
        </p:blipFill>
        <p:spPr>
          <a:xfrm>
            <a:off x="126212" y="2420888"/>
            <a:ext cx="4276919" cy="33123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01322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683994"/>
          </a:xfrm>
        </p:spPr>
        <p:txBody>
          <a:bodyPr>
            <a:normAutofit/>
          </a:bodyPr>
          <a:lstStyle/>
          <a:p>
            <a:pPr algn="r"/>
            <a:r>
              <a:rPr lang="en-GB" sz="2900" b="1" cap="none" dirty="0">
                <a:solidFill>
                  <a:srgbClr val="FFFFFF"/>
                </a:solidFill>
                <a:latin typeface="Albany AMT" panose="020B0604020202020204" pitchFamily="34" charset="0"/>
                <a:cs typeface="Albany AMT" panose="020B0604020202020204" pitchFamily="34" charset="0"/>
              </a:rPr>
              <a:t>A</a:t>
            </a:r>
            <a:r>
              <a:rPr lang="en-GB" sz="2900" b="1" cap="none" dirty="0" smtClean="0">
                <a:solidFill>
                  <a:srgbClr val="FFFFFF"/>
                </a:solidFill>
                <a:latin typeface="Albany AMT" panose="020B0604020202020204" pitchFamily="34" charset="0"/>
                <a:cs typeface="Albany AMT" panose="020B0604020202020204" pitchFamily="34" charset="0"/>
              </a:rPr>
              <a:t>ctivities</a:t>
            </a:r>
            <a:endParaRPr lang="en-GB" sz="2900" b="1" cap="none" dirty="0">
              <a:solidFill>
                <a:srgbClr val="FFFFFF"/>
              </a:solidFill>
              <a:latin typeface="Albany AMT" panose="020B0604020202020204" pitchFamily="34" charset="0"/>
              <a:cs typeface="Albany AMT" panose="020B0604020202020204" pitchFamily="34" charset="0"/>
            </a:endParaRPr>
          </a:p>
        </p:txBody>
      </p:sp>
      <p:pic>
        <p:nvPicPr>
          <p:cNvPr id="15" name="Picture 3" descr="Pakistan 0804 089"/>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2599" t="30675" r="11980"/>
          <a:stretch>
            <a:fillRect/>
          </a:stretch>
        </p:blipFill>
        <p:spPr>
          <a:xfrm>
            <a:off x="4716016" y="1196750"/>
            <a:ext cx="3457286" cy="25566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Box 12"/>
          <p:cNvSpPr txBox="1"/>
          <p:nvPr/>
        </p:nvSpPr>
        <p:spPr>
          <a:xfrm>
            <a:off x="467544" y="1772816"/>
            <a:ext cx="3744416" cy="369332"/>
          </a:xfrm>
          <a:prstGeom prst="rect">
            <a:avLst/>
          </a:prstGeom>
          <a:noFill/>
        </p:spPr>
        <p:txBody>
          <a:bodyPr wrap="square" rtlCol="0">
            <a:spAutoFit/>
          </a:bodyPr>
          <a:lstStyle/>
          <a:p>
            <a:pPr>
              <a:spcBef>
                <a:spcPct val="20000"/>
              </a:spcBef>
              <a:buClr>
                <a:srgbClr val="18453B"/>
              </a:buClr>
              <a:buSzPct val="65000"/>
              <a:buFont typeface="Wingdings" pitchFamily="2" charset="2"/>
              <a:buChar char="n"/>
            </a:pPr>
            <a:endParaRPr lang="en-GB" sz="2000" dirty="0">
              <a:solidFill>
                <a:srgbClr val="000000"/>
              </a:solidFill>
            </a:endParaRPr>
          </a:p>
        </p:txBody>
      </p:sp>
      <p:pic>
        <p:nvPicPr>
          <p:cNvPr id="14" name="Picture 2" descr="SChool uk"/>
          <p:cNvPicPr>
            <a:picLocks noChangeAspect="1" noChangeArrowheads="1"/>
          </p:cNvPicPr>
          <p:nvPr/>
        </p:nvPicPr>
        <p:blipFill>
          <a:blip r:embed="rId4" cstate="print"/>
          <a:srcRect/>
          <a:stretch>
            <a:fillRect/>
          </a:stretch>
        </p:blipFill>
        <p:spPr bwMode="auto">
          <a:xfrm>
            <a:off x="899592" y="1203488"/>
            <a:ext cx="3672408" cy="2585552"/>
          </a:xfrm>
          <a:prstGeom prst="rect">
            <a:avLst/>
          </a:prstGeom>
          <a:noFill/>
          <a:ln w="9525">
            <a:noFill/>
            <a:miter lim="800000"/>
            <a:headEnd/>
            <a:tailEnd/>
          </a:ln>
        </p:spPr>
      </p:pic>
      <p:pic>
        <p:nvPicPr>
          <p:cNvPr id="16" name="Picture 4" descr="Pakistan December 2007-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99592" y="3861048"/>
            <a:ext cx="3672408" cy="27569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4" descr="PICT00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4716016" y="3861048"/>
            <a:ext cx="3528392" cy="26475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8395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718"/>
            <a:ext cx="8147248" cy="900018"/>
          </a:xfrm>
        </p:spPr>
        <p:txBody>
          <a:bodyPr>
            <a:normAutofit/>
          </a:bodyPr>
          <a:lstStyle/>
          <a:p>
            <a:pPr algn="r"/>
            <a:r>
              <a:rPr lang="en-GB" sz="2900" b="1" cap="none" dirty="0" smtClean="0">
                <a:solidFill>
                  <a:srgbClr val="FFFFFF"/>
                </a:solidFill>
                <a:latin typeface="Albany AMT" panose="020B0604020202020204" pitchFamily="34" charset="0"/>
                <a:cs typeface="Albany AMT" panose="020B0604020202020204" pitchFamily="34" charset="0"/>
              </a:rPr>
              <a:t>Findings</a:t>
            </a:r>
            <a:endParaRPr lang="en-GB" sz="2900" b="1" cap="none" dirty="0">
              <a:solidFill>
                <a:srgbClr val="FFFFFF"/>
              </a:solidFill>
              <a:latin typeface="Albany AMT" panose="020B0604020202020204" pitchFamily="34" charset="0"/>
              <a:cs typeface="Albany AMT" panose="020B0604020202020204" pitchFamily="34"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2987104163"/>
              </p:ext>
            </p:extLst>
          </p:nvPr>
        </p:nvGraphicFramePr>
        <p:xfrm>
          <a:off x="372094" y="2590800"/>
          <a:ext cx="8424864" cy="2926080"/>
        </p:xfrm>
        <a:graphic>
          <a:graphicData uri="http://schemas.openxmlformats.org/drawingml/2006/table">
            <a:tbl>
              <a:tblPr firstRow="1" bandRow="1">
                <a:tableStyleId>{5C22544A-7EE6-4342-B048-85BDC9FD1C3A}</a:tableStyleId>
              </a:tblPr>
              <a:tblGrid>
                <a:gridCol w="2808288"/>
                <a:gridCol w="2808288"/>
                <a:gridCol w="2808288"/>
              </a:tblGrid>
              <a:tr h="317818">
                <a:tc>
                  <a:txBody>
                    <a:bodyPr/>
                    <a:lstStyle/>
                    <a:p>
                      <a:pPr algn="ctr"/>
                      <a:r>
                        <a:rPr lang="en-US" sz="2000" dirty="0" smtClean="0">
                          <a:latin typeface="Albany AMT"/>
                        </a:rPr>
                        <a:t>Group</a:t>
                      </a:r>
                      <a:endParaRPr lang="en-US" sz="2000" dirty="0">
                        <a:latin typeface="Albany AMT"/>
                      </a:endParaRPr>
                    </a:p>
                  </a:txBody>
                  <a:tcPr/>
                </a:tc>
                <a:tc>
                  <a:txBody>
                    <a:bodyPr/>
                    <a:lstStyle/>
                    <a:p>
                      <a:pPr algn="ctr"/>
                      <a:r>
                        <a:rPr lang="en-US" sz="2000" dirty="0" smtClean="0">
                          <a:latin typeface="Albany AMT"/>
                        </a:rPr>
                        <a:t>Proportion of households (n/N)</a:t>
                      </a:r>
                      <a:endParaRPr lang="en-US" sz="2000" dirty="0">
                        <a:latin typeface="Albany AMT"/>
                      </a:endParaRPr>
                    </a:p>
                  </a:txBody>
                  <a:tcPr/>
                </a:tc>
                <a:tc>
                  <a:txBody>
                    <a:bodyPr/>
                    <a:lstStyle/>
                    <a:p>
                      <a:pPr algn="ctr"/>
                      <a:r>
                        <a:rPr lang="en-US" sz="2000" dirty="0" smtClean="0">
                          <a:latin typeface="Albany AMT"/>
                        </a:rPr>
                        <a:t>95% CI</a:t>
                      </a:r>
                      <a:endParaRPr lang="en-US" sz="2000" dirty="0">
                        <a:latin typeface="Albany AMT"/>
                      </a:endParaRPr>
                    </a:p>
                  </a:txBody>
                  <a:tcPr/>
                </a:tc>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lbany AMT"/>
                        </a:rPr>
                        <a:t>England</a:t>
                      </a:r>
                    </a:p>
                  </a:txBody>
                  <a:tcPr/>
                </a:tc>
                <a:tc hMerge="1">
                  <a:txBody>
                    <a:bodyPr/>
                    <a:lstStyle/>
                    <a:p>
                      <a:endParaRPr lang="en-US" dirty="0"/>
                    </a:p>
                  </a:txBody>
                  <a:tcPr/>
                </a:tc>
                <a:tc hMerge="1">
                  <a:txBody>
                    <a:bodyPr/>
                    <a:lstStyle/>
                    <a:p>
                      <a:endParaRPr lang="en-US" dirty="0"/>
                    </a:p>
                  </a:txBody>
                  <a:tcPr/>
                </a:tc>
              </a:tr>
              <a:tr h="37084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smtClean="0">
                          <a:ln>
                            <a:noFill/>
                          </a:ln>
                          <a:solidFill>
                            <a:srgbClr val="18453B"/>
                          </a:solidFill>
                          <a:effectLst/>
                          <a:latin typeface="Albany AMT"/>
                        </a:rPr>
                        <a:t>Pre-SFH </a:t>
                      </a:r>
                      <a:endParaRPr kumimoji="0" lang="en-GB" sz="1800" b="0" i="0" u="none" strike="noStrike" cap="none" normalizeH="0" baseline="0" dirty="0" smtClean="0">
                        <a:ln>
                          <a:noFill/>
                        </a:ln>
                        <a:solidFill>
                          <a:srgbClr val="18453B"/>
                        </a:solidFill>
                        <a:effectLst/>
                        <a:latin typeface="Albany AMT"/>
                        <a:cs typeface="Albany AMT" panose="020B0604020202020204" pitchFamily="34" charset="0"/>
                      </a:endParaRPr>
                    </a:p>
                  </a:txBody>
                  <a:tcPr marL="176584" marR="176584" horzOverflow="overflow"/>
                </a:tc>
                <a:tc>
                  <a:txBody>
                    <a:bodyPr/>
                    <a:lstStyle/>
                    <a:p>
                      <a:pPr algn="ctr"/>
                      <a:r>
                        <a:rPr lang="en-US" dirty="0" smtClean="0">
                          <a:solidFill>
                            <a:srgbClr val="18453B"/>
                          </a:solidFill>
                          <a:latin typeface="Albany AMT"/>
                        </a:rPr>
                        <a:t>54% (173/310)</a:t>
                      </a:r>
                      <a:endParaRPr lang="en-US" dirty="0">
                        <a:solidFill>
                          <a:srgbClr val="18453B"/>
                        </a:solidFill>
                        <a:latin typeface="Albany AMT"/>
                      </a:endParaRPr>
                    </a:p>
                  </a:txBody>
                  <a:tcPr/>
                </a:tc>
                <a:tc>
                  <a:txBody>
                    <a:bodyPr/>
                    <a:lstStyle/>
                    <a:p>
                      <a:pPr algn="ctr"/>
                      <a:r>
                        <a:rPr kumimoji="0" lang="en-GB" sz="1800" u="none" strike="noStrike" cap="none" normalizeH="0" baseline="0" dirty="0" smtClean="0">
                          <a:ln>
                            <a:noFill/>
                          </a:ln>
                          <a:solidFill>
                            <a:srgbClr val="18453B"/>
                          </a:solidFill>
                          <a:effectLst/>
                          <a:latin typeface="Albany AMT"/>
                        </a:rPr>
                        <a:t>49-60%</a:t>
                      </a:r>
                      <a:endParaRPr lang="en-US" dirty="0">
                        <a:solidFill>
                          <a:srgbClr val="18453B"/>
                        </a:solidFill>
                        <a:latin typeface="Albany AMT"/>
                      </a:endParaRPr>
                    </a:p>
                  </a:txBody>
                  <a:tcPr/>
                </a:tc>
              </a:tr>
              <a:tr h="37084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smtClean="0">
                          <a:ln>
                            <a:noFill/>
                          </a:ln>
                          <a:solidFill>
                            <a:srgbClr val="18453B"/>
                          </a:solidFill>
                          <a:effectLst/>
                          <a:latin typeface="Albany AMT"/>
                        </a:rPr>
                        <a:t>Post-SFH</a:t>
                      </a:r>
                      <a:endParaRPr kumimoji="0" lang="en-GB" sz="1800" b="0" i="0" u="none" strike="noStrike" cap="none" normalizeH="0" baseline="0" dirty="0" smtClean="0">
                        <a:ln>
                          <a:noFill/>
                        </a:ln>
                        <a:solidFill>
                          <a:srgbClr val="18453B"/>
                        </a:solidFill>
                        <a:effectLst/>
                        <a:latin typeface="Albany AMT"/>
                        <a:cs typeface="Albany AMT" panose="020B0604020202020204" pitchFamily="34" charset="0"/>
                      </a:endParaRPr>
                    </a:p>
                  </a:txBody>
                  <a:tcPr marL="176584" marR="176584" horzOverflow="overflow"/>
                </a:tc>
                <a:tc>
                  <a:txBody>
                    <a:bodyPr/>
                    <a:lstStyle/>
                    <a:p>
                      <a:pPr algn="ctr"/>
                      <a:r>
                        <a:rPr lang="en-US" dirty="0" smtClean="0">
                          <a:solidFill>
                            <a:srgbClr val="18453B"/>
                          </a:solidFill>
                          <a:latin typeface="Albany AMT"/>
                        </a:rPr>
                        <a:t>48% (105/217)</a:t>
                      </a:r>
                      <a:endParaRPr lang="en-US" dirty="0">
                        <a:solidFill>
                          <a:srgbClr val="18453B"/>
                        </a:solidFill>
                        <a:latin typeface="Albany AMT"/>
                      </a:endParaRPr>
                    </a:p>
                  </a:txBody>
                  <a:tcPr/>
                </a:tc>
                <a:tc>
                  <a:txBody>
                    <a:bodyPr/>
                    <a:lstStyle/>
                    <a:p>
                      <a:pPr algn="ctr"/>
                      <a:r>
                        <a:rPr kumimoji="0" lang="en-GB" sz="1800" u="none" strike="noStrike" cap="none" normalizeH="0" baseline="0" dirty="0" smtClean="0">
                          <a:ln>
                            <a:noFill/>
                          </a:ln>
                          <a:solidFill>
                            <a:srgbClr val="18453B"/>
                          </a:solidFill>
                          <a:effectLst/>
                          <a:latin typeface="Albany AMT"/>
                        </a:rPr>
                        <a:t>42-55%</a:t>
                      </a:r>
                      <a:endParaRPr lang="en-US" dirty="0">
                        <a:solidFill>
                          <a:srgbClr val="18453B"/>
                        </a:solidFill>
                        <a:latin typeface="Albany AMT"/>
                      </a:endParaRPr>
                    </a:p>
                  </a:txBody>
                  <a:tcPr/>
                </a:tc>
              </a:tr>
              <a:tr h="370840">
                <a:tc gridSpan="3">
                  <a:txBody>
                    <a:bodyPr/>
                    <a:lstStyle/>
                    <a:p>
                      <a:r>
                        <a:rPr lang="en-US" b="1" dirty="0" smtClean="0">
                          <a:solidFill>
                            <a:srgbClr val="18453B"/>
                          </a:solidFill>
                          <a:latin typeface="Albany AMT"/>
                        </a:rPr>
                        <a:t>Pakistan</a:t>
                      </a:r>
                      <a:endParaRPr lang="en-US" b="1" dirty="0">
                        <a:solidFill>
                          <a:srgbClr val="18453B"/>
                        </a:solidFill>
                        <a:latin typeface="Albany AMT"/>
                      </a:endParaRPr>
                    </a:p>
                  </a:txBody>
                  <a:tcPr/>
                </a:tc>
                <a:tc hMerge="1">
                  <a:txBody>
                    <a:bodyPr/>
                    <a:lstStyle/>
                    <a:p>
                      <a:endParaRPr lang="en-US" dirty="0"/>
                    </a:p>
                  </a:txBody>
                  <a:tcPr/>
                </a:tc>
                <a:tc hMerge="1">
                  <a:txBody>
                    <a:bodyPr/>
                    <a:lstStyle/>
                    <a:p>
                      <a:endParaRPr lang="en-US" dirty="0"/>
                    </a:p>
                  </a:txBody>
                  <a:tcPr/>
                </a:tc>
              </a:tr>
              <a:tr h="37084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smtClean="0">
                          <a:ln>
                            <a:noFill/>
                          </a:ln>
                          <a:solidFill>
                            <a:srgbClr val="18453B"/>
                          </a:solidFill>
                          <a:effectLst/>
                          <a:latin typeface="Albany AMT"/>
                        </a:rPr>
                        <a:t>Pre-SFH </a:t>
                      </a:r>
                      <a:endParaRPr kumimoji="0" lang="en-GB" sz="1800" b="0" i="0" u="none" strike="noStrike" cap="none" normalizeH="0" baseline="0" dirty="0" smtClean="0">
                        <a:ln>
                          <a:noFill/>
                        </a:ln>
                        <a:solidFill>
                          <a:srgbClr val="18453B"/>
                        </a:solidFill>
                        <a:effectLst/>
                        <a:latin typeface="Albany AMT"/>
                        <a:cs typeface="Albany AMT" panose="020B0604020202020204" pitchFamily="34" charset="0"/>
                      </a:endParaRPr>
                    </a:p>
                  </a:txBody>
                  <a:tcPr marL="176584" marR="176584" horzOverflow="overflow"/>
                </a:tc>
                <a:tc>
                  <a:txBody>
                    <a:bodyPr/>
                    <a:lstStyle/>
                    <a:p>
                      <a:pPr algn="ctr"/>
                      <a:r>
                        <a:rPr lang="en-US" dirty="0" smtClean="0">
                          <a:latin typeface="Albany AMT"/>
                        </a:rPr>
                        <a:t>58% (184/320)</a:t>
                      </a:r>
                      <a:endParaRPr lang="en-US" dirty="0">
                        <a:latin typeface="Albany AMT"/>
                      </a:endParaRPr>
                    </a:p>
                  </a:txBody>
                  <a:tcPr/>
                </a:tc>
                <a:tc>
                  <a:txBody>
                    <a:bodyPr/>
                    <a:lstStyle/>
                    <a:p>
                      <a:pPr algn="ctr"/>
                      <a:r>
                        <a:rPr lang="en-US" dirty="0" smtClean="0">
                          <a:latin typeface="Albany AMT"/>
                        </a:rPr>
                        <a:t>52-63%</a:t>
                      </a:r>
                      <a:endParaRPr lang="en-US" dirty="0">
                        <a:latin typeface="Albany AMT"/>
                      </a:endParaRPr>
                    </a:p>
                  </a:txBody>
                  <a:tcPr/>
                </a:tc>
              </a:tr>
              <a:tr h="37084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smtClean="0">
                          <a:ln>
                            <a:noFill/>
                          </a:ln>
                          <a:solidFill>
                            <a:srgbClr val="18453B"/>
                          </a:solidFill>
                          <a:effectLst/>
                          <a:latin typeface="Albany AMT"/>
                        </a:rPr>
                        <a:t>Post-SFH</a:t>
                      </a:r>
                      <a:endParaRPr kumimoji="0" lang="en-GB" sz="1800" b="0" i="0" u="none" strike="noStrike" cap="none" normalizeH="0" baseline="0" dirty="0" smtClean="0">
                        <a:ln>
                          <a:noFill/>
                        </a:ln>
                        <a:solidFill>
                          <a:srgbClr val="18453B"/>
                        </a:solidFill>
                        <a:effectLst/>
                        <a:latin typeface="Albany AMT"/>
                        <a:cs typeface="Albany AMT" panose="020B0604020202020204" pitchFamily="34" charset="0"/>
                      </a:endParaRPr>
                    </a:p>
                  </a:txBody>
                  <a:tcPr marL="176584" marR="176584" horzOverflow="overflow"/>
                </a:tc>
                <a:tc>
                  <a:txBody>
                    <a:bodyPr/>
                    <a:lstStyle/>
                    <a:p>
                      <a:pPr algn="ctr"/>
                      <a:r>
                        <a:rPr lang="en-US" dirty="0" smtClean="0">
                          <a:latin typeface="Albany AMT"/>
                        </a:rPr>
                        <a:t>38% (108/281)</a:t>
                      </a:r>
                      <a:endParaRPr lang="en-US" dirty="0">
                        <a:latin typeface="Albany AMT"/>
                      </a:endParaRPr>
                    </a:p>
                  </a:txBody>
                  <a:tcPr/>
                </a:tc>
                <a:tc>
                  <a:txBody>
                    <a:bodyPr/>
                    <a:lstStyle/>
                    <a:p>
                      <a:pPr algn="ctr"/>
                      <a:r>
                        <a:rPr lang="en-US" dirty="0" smtClean="0">
                          <a:latin typeface="Albany AMT"/>
                        </a:rPr>
                        <a:t>33-44%</a:t>
                      </a:r>
                      <a:endParaRPr lang="en-US" dirty="0">
                        <a:latin typeface="Albany AMT"/>
                      </a:endParaRPr>
                    </a:p>
                  </a:txBody>
                  <a:tcPr/>
                </a:tc>
              </a:tr>
            </a:tbl>
          </a:graphicData>
        </a:graphic>
      </p:graphicFrame>
      <p:sp>
        <p:nvSpPr>
          <p:cNvPr id="8" name="TextBox 7"/>
          <p:cNvSpPr txBox="1"/>
          <p:nvPr/>
        </p:nvSpPr>
        <p:spPr>
          <a:xfrm>
            <a:off x="372094" y="1600200"/>
            <a:ext cx="8382000" cy="800219"/>
          </a:xfrm>
          <a:prstGeom prst="rect">
            <a:avLst/>
          </a:prstGeom>
          <a:noFill/>
        </p:spPr>
        <p:txBody>
          <a:bodyPr wrap="square" rtlCol="0">
            <a:spAutoFit/>
          </a:bodyPr>
          <a:lstStyle/>
          <a:p>
            <a:pPr algn="ctr">
              <a:spcBef>
                <a:spcPct val="20000"/>
              </a:spcBef>
              <a:buClr>
                <a:srgbClr val="18453B"/>
              </a:buClr>
              <a:buSzPct val="65000"/>
              <a:buFont typeface="Wingdings" pitchFamily="2" charset="2"/>
              <a:buNone/>
            </a:pPr>
            <a:r>
              <a:rPr lang="en-GB" sz="2200" b="1" dirty="0" smtClean="0">
                <a:solidFill>
                  <a:srgbClr val="18453B"/>
                </a:solidFill>
                <a:latin typeface="Albany AMT" panose="020B0604020202020204" pitchFamily="34" charset="0"/>
                <a:cs typeface="Albany AMT" panose="020B0604020202020204" pitchFamily="34" charset="0"/>
              </a:rPr>
              <a:t>Proportion of Households with at least one regular smoker  </a:t>
            </a:r>
            <a:endParaRPr lang="en-GB" sz="2200" b="1" dirty="0" smtClean="0">
              <a:solidFill>
                <a:srgbClr val="18453B"/>
              </a:solidFill>
              <a:latin typeface="Albany AMT"/>
            </a:endParaRPr>
          </a:p>
          <a:p>
            <a:pPr>
              <a:spcBef>
                <a:spcPct val="20000"/>
              </a:spcBef>
              <a:buClr>
                <a:srgbClr val="18453B"/>
              </a:buClr>
              <a:buSzPct val="65000"/>
              <a:buFont typeface="Wingdings" pitchFamily="2" charset="2"/>
              <a:buNone/>
            </a:pPr>
            <a:endParaRPr lang="en-US" sz="2000" dirty="0">
              <a:solidFill>
                <a:srgbClr val="000000"/>
              </a:solidFill>
            </a:endParaRPr>
          </a:p>
        </p:txBody>
      </p:sp>
    </p:spTree>
    <p:extLst>
      <p:ext uri="{BB962C8B-B14F-4D97-AF65-F5344CB8AC3E}">
        <p14:creationId xmlns:p14="http://schemas.microsoft.com/office/powerpoint/2010/main" val="1069140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disclosures (funding)</a:t>
            </a:r>
            <a:endParaRPr lang="en-US" dirty="0"/>
          </a:p>
        </p:txBody>
      </p:sp>
      <p:sp>
        <p:nvSpPr>
          <p:cNvPr id="3" name="Content Placeholder 2"/>
          <p:cNvSpPr>
            <a:spLocks noGrp="1"/>
          </p:cNvSpPr>
          <p:nvPr>
            <p:ph idx="1"/>
          </p:nvPr>
        </p:nvSpPr>
        <p:spPr/>
        <p:txBody>
          <a:bodyPr/>
          <a:lstStyle/>
          <a:p>
            <a:r>
              <a:rPr lang="en-US" sz="2800" dirty="0" smtClean="0"/>
              <a:t>Government</a:t>
            </a:r>
          </a:p>
          <a:p>
            <a:pPr lvl="1"/>
            <a:r>
              <a:rPr lang="en-US" sz="2400" dirty="0" smtClean="0"/>
              <a:t>IDRC, DFID, NHS, NIHR</a:t>
            </a:r>
          </a:p>
          <a:p>
            <a:r>
              <a:rPr lang="en-US" sz="2800" dirty="0"/>
              <a:t>R</a:t>
            </a:r>
            <a:r>
              <a:rPr lang="en-US" sz="2800" dirty="0" smtClean="0"/>
              <a:t>esearch council</a:t>
            </a:r>
          </a:p>
          <a:p>
            <a:pPr lvl="1"/>
            <a:r>
              <a:rPr lang="en-US" sz="2400" dirty="0" smtClean="0"/>
              <a:t>MRC</a:t>
            </a:r>
          </a:p>
          <a:p>
            <a:r>
              <a:rPr lang="en-US" sz="2800" dirty="0" smtClean="0"/>
              <a:t>Charity</a:t>
            </a:r>
          </a:p>
          <a:p>
            <a:pPr lvl="1"/>
            <a:r>
              <a:rPr lang="en-US" sz="2400" dirty="0" smtClean="0"/>
              <a:t>Cancer Research UK</a:t>
            </a:r>
          </a:p>
          <a:p>
            <a:r>
              <a:rPr lang="en-US" sz="2800" dirty="0" smtClean="0"/>
              <a:t>Pharmaceutical</a:t>
            </a:r>
          </a:p>
          <a:p>
            <a:pPr lvl="1"/>
            <a:r>
              <a:rPr lang="en-US" sz="2400" dirty="0" smtClean="0"/>
              <a:t>Not yet</a:t>
            </a:r>
          </a:p>
          <a:p>
            <a:r>
              <a:rPr lang="en-US" sz="2800" dirty="0" smtClean="0"/>
              <a:t>Tobacco industry</a:t>
            </a:r>
          </a:p>
          <a:p>
            <a:pPr lvl="1"/>
            <a:r>
              <a:rPr lang="en-US" sz="2400" dirty="0" smtClean="0"/>
              <a:t>Never</a:t>
            </a:r>
          </a:p>
          <a:p>
            <a:endParaRPr lang="en-US" dirty="0" smtClean="0"/>
          </a:p>
          <a:p>
            <a:endParaRPr lang="en-US" dirty="0" smtClean="0"/>
          </a:p>
          <a:p>
            <a:pPr marL="457200" lvl="1" indent="0">
              <a:buNone/>
            </a:pPr>
            <a:endParaRPr lang="en-US" dirty="0" smtClean="0"/>
          </a:p>
          <a:p>
            <a:endParaRPr lang="en-US" dirty="0"/>
          </a:p>
        </p:txBody>
      </p:sp>
    </p:spTree>
    <p:extLst>
      <p:ext uri="{BB962C8B-B14F-4D97-AF65-F5344CB8AC3E}">
        <p14:creationId xmlns:p14="http://schemas.microsoft.com/office/powerpoint/2010/main" val="600244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2900" b="1" dirty="0" smtClean="0">
                <a:solidFill>
                  <a:srgbClr val="FFFFFF"/>
                </a:solidFill>
                <a:latin typeface="Albany AMT"/>
              </a:rPr>
              <a:t>Findings</a:t>
            </a:r>
            <a:endParaRPr lang="en-US" sz="2900" b="1" dirty="0">
              <a:solidFill>
                <a:srgbClr val="FFFFFF"/>
              </a:solidFill>
              <a:latin typeface="Albany AM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5774489"/>
              </p:ext>
            </p:extLst>
          </p:nvPr>
        </p:nvGraphicFramePr>
        <p:xfrm>
          <a:off x="408709" y="2590800"/>
          <a:ext cx="8424864" cy="2926080"/>
        </p:xfrm>
        <a:graphic>
          <a:graphicData uri="http://schemas.openxmlformats.org/drawingml/2006/table">
            <a:tbl>
              <a:tblPr firstRow="1" bandRow="1">
                <a:tableStyleId>{5C22544A-7EE6-4342-B048-85BDC9FD1C3A}</a:tableStyleId>
              </a:tblPr>
              <a:tblGrid>
                <a:gridCol w="2808288"/>
                <a:gridCol w="2808288"/>
                <a:gridCol w="2808288"/>
              </a:tblGrid>
              <a:tr h="317818">
                <a:tc>
                  <a:txBody>
                    <a:bodyPr/>
                    <a:lstStyle/>
                    <a:p>
                      <a:pPr algn="ctr"/>
                      <a:r>
                        <a:rPr lang="en-US" sz="2000" dirty="0" smtClean="0">
                          <a:latin typeface="Albany AMT"/>
                        </a:rPr>
                        <a:t>Group</a:t>
                      </a:r>
                      <a:endParaRPr lang="en-US" sz="2000" dirty="0">
                        <a:latin typeface="Albany AMT"/>
                      </a:endParaRPr>
                    </a:p>
                  </a:txBody>
                  <a:tcPr/>
                </a:tc>
                <a:tc>
                  <a:txBody>
                    <a:bodyPr/>
                    <a:lstStyle/>
                    <a:p>
                      <a:pPr algn="ctr"/>
                      <a:r>
                        <a:rPr lang="en-US" sz="2000" dirty="0" smtClean="0">
                          <a:latin typeface="Albany AMT"/>
                        </a:rPr>
                        <a:t>Proportion of households (n/N)</a:t>
                      </a:r>
                      <a:endParaRPr lang="en-US" sz="2000" dirty="0">
                        <a:latin typeface="Albany AMT"/>
                      </a:endParaRPr>
                    </a:p>
                  </a:txBody>
                  <a:tcPr/>
                </a:tc>
                <a:tc>
                  <a:txBody>
                    <a:bodyPr/>
                    <a:lstStyle/>
                    <a:p>
                      <a:pPr algn="ctr"/>
                      <a:r>
                        <a:rPr lang="en-US" sz="2000" dirty="0" smtClean="0">
                          <a:latin typeface="Albany AMT"/>
                        </a:rPr>
                        <a:t>95% CI</a:t>
                      </a:r>
                      <a:endParaRPr lang="en-US" sz="2000" dirty="0">
                        <a:latin typeface="Albany AMT"/>
                      </a:endParaRPr>
                    </a:p>
                  </a:txBody>
                  <a:tcPr/>
                </a:tc>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lbany AMT"/>
                        </a:rPr>
                        <a:t>England</a:t>
                      </a:r>
                    </a:p>
                  </a:txBody>
                  <a:tcPr/>
                </a:tc>
                <a:tc hMerge="1">
                  <a:txBody>
                    <a:bodyPr/>
                    <a:lstStyle/>
                    <a:p>
                      <a:endParaRPr lang="en-US" dirty="0"/>
                    </a:p>
                  </a:txBody>
                  <a:tcPr/>
                </a:tc>
                <a:tc hMerge="1">
                  <a:txBody>
                    <a:bodyPr/>
                    <a:lstStyle/>
                    <a:p>
                      <a:endParaRPr lang="en-US" dirty="0"/>
                    </a:p>
                  </a:txBody>
                  <a:tcPr/>
                </a:tc>
              </a:tr>
              <a:tr h="37084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smtClean="0">
                          <a:ln>
                            <a:noFill/>
                          </a:ln>
                          <a:solidFill>
                            <a:srgbClr val="18453B"/>
                          </a:solidFill>
                          <a:effectLst/>
                          <a:latin typeface="Albany AMT"/>
                        </a:rPr>
                        <a:t>Pre-SFH </a:t>
                      </a:r>
                      <a:endParaRPr kumimoji="0" lang="en-GB" sz="1800" b="0" i="0" u="none" strike="noStrike" cap="none" normalizeH="0" baseline="0" dirty="0" smtClean="0">
                        <a:ln>
                          <a:noFill/>
                        </a:ln>
                        <a:solidFill>
                          <a:srgbClr val="18453B"/>
                        </a:solidFill>
                        <a:effectLst/>
                        <a:latin typeface="Albany AMT"/>
                        <a:cs typeface="Albany AMT" panose="020B0604020202020204" pitchFamily="34" charset="0"/>
                      </a:endParaRPr>
                    </a:p>
                  </a:txBody>
                  <a:tcPr marL="176584" marR="176584" horzOverflow="overflow"/>
                </a:tc>
                <a:tc>
                  <a:txBody>
                    <a:bodyPr/>
                    <a:lstStyle/>
                    <a:p>
                      <a:pPr algn="ctr"/>
                      <a:r>
                        <a:rPr lang="en-US" dirty="0" smtClean="0">
                          <a:solidFill>
                            <a:srgbClr val="18453B"/>
                          </a:solidFill>
                          <a:latin typeface="Albany AMT"/>
                        </a:rPr>
                        <a:t>42% (73/173)</a:t>
                      </a:r>
                      <a:endParaRPr lang="en-US" dirty="0">
                        <a:solidFill>
                          <a:srgbClr val="18453B"/>
                        </a:solidFill>
                        <a:latin typeface="Albany AMT"/>
                      </a:endParaRPr>
                    </a:p>
                  </a:txBody>
                  <a:tcPr/>
                </a:tc>
                <a:tc>
                  <a:txBody>
                    <a:bodyPr/>
                    <a:lstStyle/>
                    <a:p>
                      <a:pPr algn="ctr"/>
                      <a:r>
                        <a:rPr kumimoji="0" lang="en-GB" sz="1800" u="none" strike="noStrike" cap="none" normalizeH="0" baseline="0" dirty="0" smtClean="0">
                          <a:ln>
                            <a:noFill/>
                          </a:ln>
                          <a:solidFill>
                            <a:srgbClr val="18453B"/>
                          </a:solidFill>
                          <a:effectLst/>
                          <a:latin typeface="Albany AMT"/>
                        </a:rPr>
                        <a:t>35-50%</a:t>
                      </a:r>
                      <a:endParaRPr lang="en-US" dirty="0">
                        <a:solidFill>
                          <a:srgbClr val="18453B"/>
                        </a:solidFill>
                        <a:latin typeface="Albany AMT"/>
                      </a:endParaRPr>
                    </a:p>
                  </a:txBody>
                  <a:tcPr/>
                </a:tc>
              </a:tr>
              <a:tr h="37084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smtClean="0">
                          <a:ln>
                            <a:noFill/>
                          </a:ln>
                          <a:solidFill>
                            <a:srgbClr val="18453B"/>
                          </a:solidFill>
                          <a:effectLst/>
                          <a:latin typeface="Albany AMT"/>
                        </a:rPr>
                        <a:t>Post-SFH</a:t>
                      </a:r>
                      <a:endParaRPr kumimoji="0" lang="en-GB" sz="1800" b="0" i="0" u="none" strike="noStrike" cap="none" normalizeH="0" baseline="0" dirty="0" smtClean="0">
                        <a:ln>
                          <a:noFill/>
                        </a:ln>
                        <a:solidFill>
                          <a:srgbClr val="18453B"/>
                        </a:solidFill>
                        <a:effectLst/>
                        <a:latin typeface="Albany AMT"/>
                        <a:cs typeface="Albany AMT" panose="020B0604020202020204" pitchFamily="34" charset="0"/>
                      </a:endParaRPr>
                    </a:p>
                  </a:txBody>
                  <a:tcPr marL="176584" marR="176584" horzOverflow="overflow"/>
                </a:tc>
                <a:tc>
                  <a:txBody>
                    <a:bodyPr/>
                    <a:lstStyle/>
                    <a:p>
                      <a:pPr algn="ctr"/>
                      <a:r>
                        <a:rPr lang="en-US" dirty="0" smtClean="0">
                          <a:solidFill>
                            <a:srgbClr val="18453B"/>
                          </a:solidFill>
                          <a:latin typeface="Albany AMT"/>
                        </a:rPr>
                        <a:t>20% (21/105)</a:t>
                      </a:r>
                      <a:endParaRPr lang="en-US" dirty="0">
                        <a:solidFill>
                          <a:srgbClr val="18453B"/>
                        </a:solidFill>
                        <a:latin typeface="Albany AMT"/>
                      </a:endParaRPr>
                    </a:p>
                  </a:txBody>
                  <a:tcPr/>
                </a:tc>
                <a:tc>
                  <a:txBody>
                    <a:bodyPr/>
                    <a:lstStyle/>
                    <a:p>
                      <a:pPr algn="ctr"/>
                      <a:r>
                        <a:rPr kumimoji="0" lang="en-GB" sz="1800" u="none" strike="noStrike" cap="none" normalizeH="0" baseline="0" dirty="0" smtClean="0">
                          <a:ln>
                            <a:noFill/>
                          </a:ln>
                          <a:solidFill>
                            <a:srgbClr val="18453B"/>
                          </a:solidFill>
                          <a:effectLst/>
                          <a:latin typeface="Albany AMT"/>
                        </a:rPr>
                        <a:t>13-29%</a:t>
                      </a:r>
                      <a:endParaRPr lang="en-US" dirty="0">
                        <a:solidFill>
                          <a:srgbClr val="18453B"/>
                        </a:solidFill>
                        <a:latin typeface="Albany AMT"/>
                      </a:endParaRPr>
                    </a:p>
                  </a:txBody>
                  <a:tcPr/>
                </a:tc>
              </a:tr>
              <a:tr h="370840">
                <a:tc gridSpan="3">
                  <a:txBody>
                    <a:bodyPr/>
                    <a:lstStyle/>
                    <a:p>
                      <a:r>
                        <a:rPr lang="en-US" b="1" dirty="0" smtClean="0">
                          <a:solidFill>
                            <a:srgbClr val="18453B"/>
                          </a:solidFill>
                          <a:latin typeface="Albany AMT"/>
                        </a:rPr>
                        <a:t>Pakistan</a:t>
                      </a:r>
                      <a:endParaRPr lang="en-US" b="1" dirty="0">
                        <a:solidFill>
                          <a:srgbClr val="18453B"/>
                        </a:solidFill>
                        <a:latin typeface="Albany AMT"/>
                      </a:endParaRPr>
                    </a:p>
                  </a:txBody>
                  <a:tcPr/>
                </a:tc>
                <a:tc hMerge="1">
                  <a:txBody>
                    <a:bodyPr/>
                    <a:lstStyle/>
                    <a:p>
                      <a:endParaRPr lang="en-US" dirty="0"/>
                    </a:p>
                  </a:txBody>
                  <a:tcPr/>
                </a:tc>
                <a:tc hMerge="1">
                  <a:txBody>
                    <a:bodyPr/>
                    <a:lstStyle/>
                    <a:p>
                      <a:endParaRPr lang="en-US" dirty="0"/>
                    </a:p>
                  </a:txBody>
                  <a:tcPr/>
                </a:tc>
              </a:tr>
              <a:tr h="37084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smtClean="0">
                          <a:ln>
                            <a:noFill/>
                          </a:ln>
                          <a:solidFill>
                            <a:srgbClr val="18453B"/>
                          </a:solidFill>
                          <a:effectLst/>
                          <a:latin typeface="Albany AMT"/>
                        </a:rPr>
                        <a:t>Pre-SFH </a:t>
                      </a:r>
                      <a:endParaRPr kumimoji="0" lang="en-GB" sz="1800" b="0" i="0" u="none" strike="noStrike" cap="none" normalizeH="0" baseline="0" dirty="0" smtClean="0">
                        <a:ln>
                          <a:noFill/>
                        </a:ln>
                        <a:solidFill>
                          <a:srgbClr val="18453B"/>
                        </a:solidFill>
                        <a:effectLst/>
                        <a:latin typeface="Albany AMT"/>
                        <a:cs typeface="Albany AMT" panose="020B0604020202020204" pitchFamily="34" charset="0"/>
                      </a:endParaRPr>
                    </a:p>
                  </a:txBody>
                  <a:tcPr marL="176584" marR="176584" horzOverflow="overflow"/>
                </a:tc>
                <a:tc>
                  <a:txBody>
                    <a:bodyPr/>
                    <a:lstStyle/>
                    <a:p>
                      <a:pPr algn="ctr"/>
                      <a:r>
                        <a:rPr lang="en-US" dirty="0" smtClean="0">
                          <a:latin typeface="Albany AMT"/>
                        </a:rPr>
                        <a:t>91% (167/184)</a:t>
                      </a:r>
                      <a:endParaRPr lang="en-US" dirty="0">
                        <a:latin typeface="Albany AMT"/>
                      </a:endParaRPr>
                    </a:p>
                  </a:txBody>
                  <a:tcPr/>
                </a:tc>
                <a:tc>
                  <a:txBody>
                    <a:bodyPr/>
                    <a:lstStyle/>
                    <a:p>
                      <a:pPr algn="ctr"/>
                      <a:r>
                        <a:rPr lang="en-US" dirty="0" smtClean="0">
                          <a:latin typeface="Albany AMT"/>
                        </a:rPr>
                        <a:t>87-95%</a:t>
                      </a:r>
                      <a:endParaRPr lang="en-US" dirty="0">
                        <a:latin typeface="Albany AMT"/>
                      </a:endParaRPr>
                    </a:p>
                  </a:txBody>
                  <a:tcPr/>
                </a:tc>
              </a:tr>
              <a:tr h="370840">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smtClean="0">
                          <a:ln>
                            <a:noFill/>
                          </a:ln>
                          <a:solidFill>
                            <a:srgbClr val="18453B"/>
                          </a:solidFill>
                          <a:effectLst/>
                          <a:latin typeface="Albany AMT"/>
                        </a:rPr>
                        <a:t>Post-SFH</a:t>
                      </a:r>
                      <a:endParaRPr kumimoji="0" lang="en-GB" sz="1800" b="0" i="0" u="none" strike="noStrike" cap="none" normalizeH="0" baseline="0" dirty="0" smtClean="0">
                        <a:ln>
                          <a:noFill/>
                        </a:ln>
                        <a:solidFill>
                          <a:srgbClr val="18453B"/>
                        </a:solidFill>
                        <a:effectLst/>
                        <a:latin typeface="Albany AMT"/>
                        <a:cs typeface="Albany AMT" panose="020B0604020202020204" pitchFamily="34" charset="0"/>
                      </a:endParaRPr>
                    </a:p>
                  </a:txBody>
                  <a:tcPr marL="176584" marR="176584" horzOverflow="overflow"/>
                </a:tc>
                <a:tc>
                  <a:txBody>
                    <a:bodyPr/>
                    <a:lstStyle/>
                    <a:p>
                      <a:pPr algn="ctr"/>
                      <a:r>
                        <a:rPr lang="en-US" dirty="0" smtClean="0">
                          <a:latin typeface="Albany AMT"/>
                        </a:rPr>
                        <a:t>0 (0/108)</a:t>
                      </a:r>
                      <a:endParaRPr lang="en-US" dirty="0">
                        <a:latin typeface="Albany AMT"/>
                      </a:endParaRPr>
                    </a:p>
                  </a:txBody>
                  <a:tcPr/>
                </a:tc>
                <a:tc>
                  <a:txBody>
                    <a:bodyPr/>
                    <a:lstStyle/>
                    <a:p>
                      <a:pPr algn="ctr"/>
                      <a:r>
                        <a:rPr lang="en-US" dirty="0" smtClean="0">
                          <a:latin typeface="Albany AMT"/>
                        </a:rPr>
                        <a:t>0</a:t>
                      </a:r>
                      <a:endParaRPr lang="en-US" dirty="0">
                        <a:latin typeface="Albany AMT"/>
                      </a:endParaRPr>
                    </a:p>
                  </a:txBody>
                  <a:tcPr/>
                </a:tc>
              </a:tr>
            </a:tbl>
          </a:graphicData>
        </a:graphic>
      </p:graphicFrame>
      <p:sp>
        <p:nvSpPr>
          <p:cNvPr id="5" name="TextBox 4"/>
          <p:cNvSpPr txBox="1"/>
          <p:nvPr/>
        </p:nvSpPr>
        <p:spPr>
          <a:xfrm>
            <a:off x="381000" y="1447800"/>
            <a:ext cx="8382000" cy="1138773"/>
          </a:xfrm>
          <a:prstGeom prst="rect">
            <a:avLst/>
          </a:prstGeom>
          <a:noFill/>
        </p:spPr>
        <p:txBody>
          <a:bodyPr wrap="square" rtlCol="0">
            <a:spAutoFit/>
          </a:bodyPr>
          <a:lstStyle/>
          <a:p>
            <a:pPr algn="ctr">
              <a:spcBef>
                <a:spcPct val="20000"/>
              </a:spcBef>
              <a:buClr>
                <a:srgbClr val="18453B"/>
              </a:buClr>
              <a:buSzPct val="65000"/>
              <a:buFont typeface="Wingdings" pitchFamily="2" charset="2"/>
              <a:buNone/>
            </a:pPr>
            <a:r>
              <a:rPr lang="en-GB" sz="2200" b="1" dirty="0" smtClean="0">
                <a:solidFill>
                  <a:srgbClr val="18453B"/>
                </a:solidFill>
                <a:latin typeface="Albany AMT"/>
              </a:rPr>
              <a:t>Proportion of households with smoker (s) where smoking takes place in front of children </a:t>
            </a:r>
          </a:p>
          <a:p>
            <a:pPr>
              <a:spcBef>
                <a:spcPct val="20000"/>
              </a:spcBef>
              <a:buClr>
                <a:srgbClr val="18453B"/>
              </a:buClr>
              <a:buSzPct val="65000"/>
              <a:buFont typeface="Wingdings" pitchFamily="2" charset="2"/>
              <a:buNone/>
            </a:pPr>
            <a:endParaRPr lang="en-US" sz="2000" dirty="0">
              <a:solidFill>
                <a:srgbClr val="000000"/>
              </a:solidFill>
            </a:endParaRPr>
          </a:p>
        </p:txBody>
      </p:sp>
    </p:spTree>
    <p:extLst>
      <p:ext uri="{BB962C8B-B14F-4D97-AF65-F5344CB8AC3E}">
        <p14:creationId xmlns:p14="http://schemas.microsoft.com/office/powerpoint/2010/main" val="2561205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179388" y="188913"/>
            <a:ext cx="8785100" cy="2087959"/>
          </a:xfrm>
          <a:noFill/>
          <a:ln>
            <a:miter lim="800000"/>
            <a:headEnd/>
            <a:tailEnd/>
          </a:ln>
        </p:spPr>
        <p:txBody>
          <a:bodyPr vert="horz" wrap="square" lIns="91440" tIns="45720" rIns="91440" bIns="45720" numCol="1" anchor="t" anchorCtr="0" compatLnSpc="1">
            <a:prstTxWarp prst="textNoShape">
              <a:avLst/>
            </a:prstTxWarp>
          </a:bodyPr>
          <a:lstStyle/>
          <a:p>
            <a:pPr algn="l">
              <a:spcBef>
                <a:spcPts val="0"/>
              </a:spcBef>
              <a:spcAft>
                <a:spcPts val="1200"/>
              </a:spcAft>
            </a:pPr>
            <a:r>
              <a:rPr lang="en-GB" sz="3600" dirty="0" smtClean="0">
                <a:latin typeface="Calibri" charset="0"/>
              </a:rPr>
              <a:t>Children Learning </a:t>
            </a:r>
            <a:r>
              <a:rPr lang="en-GB" sz="3600" dirty="0">
                <a:latin typeface="Calibri" charset="0"/>
              </a:rPr>
              <a:t>A</a:t>
            </a:r>
            <a:r>
              <a:rPr lang="en-GB" sz="3600" dirty="0" smtClean="0">
                <a:latin typeface="Calibri" charset="0"/>
              </a:rPr>
              <a:t>bout Second-hand Smoke (CLASS) in Bangladesh – </a:t>
            </a:r>
            <a:br>
              <a:rPr lang="en-GB" sz="3600" dirty="0" smtClean="0">
                <a:latin typeface="Calibri" charset="0"/>
              </a:rPr>
            </a:br>
            <a:r>
              <a:rPr lang="en-GB" sz="3200" cap="small" dirty="0" smtClean="0">
                <a:latin typeface="Calibri" charset="0"/>
              </a:rPr>
              <a:t>A cluster-randomised trial</a:t>
            </a:r>
            <a:endParaRPr lang="en-GB" sz="3200" cap="small" dirty="0" smtClean="0"/>
          </a:p>
        </p:txBody>
      </p:sp>
      <p:sp>
        <p:nvSpPr>
          <p:cNvPr id="3" name="Subtitle 2"/>
          <p:cNvSpPr>
            <a:spLocks noGrp="1"/>
          </p:cNvSpPr>
          <p:nvPr>
            <p:ph type="subTitle" idx="1"/>
          </p:nvPr>
        </p:nvSpPr>
        <p:spPr>
          <a:xfrm>
            <a:off x="0" y="2132856"/>
            <a:ext cx="9144000" cy="1728192"/>
          </a:xfrm>
        </p:spPr>
        <p:txBody>
          <a:bodyPr/>
          <a:lstStyle/>
          <a:p>
            <a:pPr algn="l">
              <a:spcBef>
                <a:spcPts val="0"/>
              </a:spcBef>
              <a:spcAft>
                <a:spcPts val="0"/>
              </a:spcAft>
            </a:pPr>
            <a:r>
              <a:rPr lang="en-GB" sz="2200" dirty="0" err="1" smtClean="0">
                <a:latin typeface="Calibri" charset="0"/>
              </a:rPr>
              <a:t>Rumana</a:t>
            </a:r>
            <a:r>
              <a:rPr lang="en-GB" sz="2200" dirty="0" smtClean="0">
                <a:latin typeface="Calibri" charset="0"/>
              </a:rPr>
              <a:t> </a:t>
            </a:r>
            <a:r>
              <a:rPr lang="en-GB" sz="2200" dirty="0" err="1" smtClean="0">
                <a:latin typeface="Calibri" charset="0"/>
              </a:rPr>
              <a:t>Huque</a:t>
            </a:r>
            <a:r>
              <a:rPr lang="en-GB" sz="2200" dirty="0" smtClean="0">
                <a:latin typeface="Calibri" charset="0"/>
              </a:rPr>
              <a:t>, </a:t>
            </a:r>
            <a:r>
              <a:rPr lang="en-GB" sz="2000" dirty="0" smtClean="0">
                <a:latin typeface="Calibri" charset="0"/>
              </a:rPr>
              <a:t>University of Dhaka, Bangladesh</a:t>
            </a:r>
          </a:p>
          <a:p>
            <a:pPr algn="l">
              <a:spcBef>
                <a:spcPts val="0"/>
              </a:spcBef>
              <a:spcAft>
                <a:spcPts val="0"/>
              </a:spcAft>
            </a:pPr>
            <a:r>
              <a:rPr lang="en-GB" sz="2200" dirty="0" smtClean="0">
                <a:latin typeface="Calibri" charset="0"/>
              </a:rPr>
              <a:t>Heather Thomson, Ian Cameron </a:t>
            </a:r>
            <a:r>
              <a:rPr lang="en-GB" sz="2000" dirty="0" smtClean="0">
                <a:latin typeface="Calibri" charset="0"/>
              </a:rPr>
              <a:t>– Leeds City Council, UK</a:t>
            </a:r>
            <a:br>
              <a:rPr lang="en-GB" sz="2000" dirty="0" smtClean="0">
                <a:latin typeface="Calibri" charset="0"/>
              </a:rPr>
            </a:br>
            <a:r>
              <a:rPr lang="en-GB" sz="2200" dirty="0" err="1">
                <a:latin typeface="Calibri" charset="0"/>
              </a:rPr>
              <a:t>Omara</a:t>
            </a:r>
            <a:r>
              <a:rPr lang="en-GB" sz="2200" dirty="0">
                <a:latin typeface="Calibri" charset="0"/>
              </a:rPr>
              <a:t> Dogar, Kamran Siddiqi- </a:t>
            </a:r>
            <a:r>
              <a:rPr lang="en-GB" sz="2000" dirty="0">
                <a:latin typeface="Calibri" charset="0"/>
              </a:rPr>
              <a:t>University of York, UK</a:t>
            </a:r>
            <a:r>
              <a:rPr lang="en-GB" sz="1600" dirty="0">
                <a:latin typeface="Calibri" charset="0"/>
              </a:rPr>
              <a:t/>
            </a:r>
            <a:br>
              <a:rPr lang="en-GB" sz="1600" dirty="0">
                <a:latin typeface="Calibri" charset="0"/>
              </a:rPr>
            </a:br>
            <a:endParaRPr lang="en-GB" sz="1600" dirty="0" smtClean="0">
              <a:latin typeface="Calibri" charset="0"/>
            </a:endParaRPr>
          </a:p>
          <a:p>
            <a:pPr algn="l">
              <a:spcBef>
                <a:spcPts val="0"/>
              </a:spcBef>
              <a:spcAft>
                <a:spcPts val="0"/>
              </a:spcAft>
            </a:pPr>
            <a:r>
              <a:rPr lang="en-GB" sz="1800" dirty="0" smtClean="0">
                <a:latin typeface="Calibri" charset="0"/>
              </a:rPr>
              <a:t>Funding – NHS Leeds</a:t>
            </a:r>
            <a:endParaRPr lang="en-GB"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987824" y="82724"/>
            <a:ext cx="5040560" cy="720080"/>
          </a:xfrm>
        </p:spPr>
        <p:txBody>
          <a:bodyPr/>
          <a:lstStyle/>
          <a:p>
            <a:r>
              <a:rPr lang="en-GB" sz="3200" dirty="0" smtClean="0">
                <a:latin typeface="Arial" panose="020B0604020202020204" pitchFamily="34" charset="0"/>
                <a:cs typeface="Arial" panose="020B0604020202020204" pitchFamily="34" charset="0"/>
              </a:rPr>
              <a:t>Aims &amp; Objectives </a:t>
            </a:r>
            <a:endParaRPr lang="en-GB" sz="3200" dirty="0">
              <a:latin typeface="Arial" panose="020B0604020202020204" pitchFamily="34" charset="0"/>
              <a:cs typeface="Arial" panose="020B0604020202020204" pitchFamily="34" charset="0"/>
            </a:endParaRPr>
          </a:p>
        </p:txBody>
      </p:sp>
      <p:sp>
        <p:nvSpPr>
          <p:cNvPr id="24578" name="Content Placeholder 3"/>
          <p:cNvSpPr>
            <a:spLocks noGrp="1"/>
          </p:cNvSpPr>
          <p:nvPr>
            <p:ph idx="1"/>
          </p:nvPr>
        </p:nvSpPr>
        <p:spPr>
          <a:xfrm>
            <a:off x="107504" y="980728"/>
            <a:ext cx="8856984" cy="5544616"/>
          </a:xfrm>
        </p:spPr>
        <p:txBody>
          <a:bodyPr lIns="180000" tIns="180000" rIns="180000" anchor="ctr"/>
          <a:lstStyle/>
          <a:p>
            <a:pPr marL="36000" indent="0">
              <a:spcBef>
                <a:spcPts val="600"/>
              </a:spcBef>
              <a:spcAft>
                <a:spcPts val="1200"/>
              </a:spcAft>
              <a:buNone/>
            </a:pPr>
            <a:r>
              <a:rPr lang="en-GB" sz="2800" dirty="0" smtClean="0">
                <a:latin typeface="Arial" panose="020B0604020202020204" pitchFamily="34" charset="0"/>
                <a:cs typeface="Arial" panose="020B0604020202020204" pitchFamily="34" charset="0"/>
              </a:rPr>
              <a:t>Aim - to </a:t>
            </a:r>
            <a:r>
              <a:rPr lang="en-GB" sz="2800" dirty="0">
                <a:latin typeface="Arial" panose="020B0604020202020204" pitchFamily="34" charset="0"/>
                <a:cs typeface="Arial" panose="020B0604020202020204" pitchFamily="34" charset="0"/>
              </a:rPr>
              <a:t>reduce </a:t>
            </a:r>
            <a:r>
              <a:rPr lang="en-GB" sz="2800" dirty="0" smtClean="0">
                <a:latin typeface="Arial" panose="020B0604020202020204" pitchFamily="34" charset="0"/>
                <a:cs typeface="Arial" panose="020B0604020202020204" pitchFamily="34" charset="0"/>
              </a:rPr>
              <a:t>children’s exposure </a:t>
            </a:r>
            <a:r>
              <a:rPr lang="en-GB" sz="2800" dirty="0">
                <a:latin typeface="Arial" panose="020B0604020202020204" pitchFamily="34" charset="0"/>
                <a:cs typeface="Arial" panose="020B0604020202020204" pitchFamily="34" charset="0"/>
              </a:rPr>
              <a:t>to second hand </a:t>
            </a:r>
            <a:r>
              <a:rPr lang="en-GB" sz="2800" dirty="0" smtClean="0">
                <a:latin typeface="Arial" panose="020B0604020202020204" pitchFamily="34" charset="0"/>
                <a:cs typeface="Arial" panose="020B0604020202020204" pitchFamily="34" charset="0"/>
              </a:rPr>
              <a:t>smoke </a:t>
            </a:r>
            <a:r>
              <a:rPr lang="en-GB" sz="2800" dirty="0">
                <a:latin typeface="Arial" panose="020B0604020202020204" pitchFamily="34" charset="0"/>
                <a:cs typeface="Arial" panose="020B0604020202020204" pitchFamily="34" charset="0"/>
              </a:rPr>
              <a:t>in </a:t>
            </a:r>
            <a:r>
              <a:rPr lang="en-GB" sz="2800" dirty="0" smtClean="0">
                <a:latin typeface="Arial" panose="020B0604020202020204" pitchFamily="34" charset="0"/>
                <a:cs typeface="Arial" panose="020B0604020202020204" pitchFamily="34" charset="0"/>
              </a:rPr>
              <a:t>their homes </a:t>
            </a:r>
            <a:endParaRPr lang="en-GB" sz="2800" dirty="0">
              <a:latin typeface="Arial" panose="020B0604020202020204" pitchFamily="34" charset="0"/>
              <a:cs typeface="Arial" panose="020B0604020202020204" pitchFamily="34" charset="0"/>
            </a:endParaRPr>
          </a:p>
          <a:p>
            <a:pPr marL="36000" indent="0">
              <a:spcBef>
                <a:spcPts val="600"/>
              </a:spcBef>
              <a:spcAft>
                <a:spcPts val="1200"/>
              </a:spcAft>
              <a:buNone/>
            </a:pPr>
            <a:r>
              <a:rPr lang="en-GB" sz="2800" dirty="0" smtClean="0">
                <a:latin typeface="Arial" panose="020B0604020202020204" pitchFamily="34" charset="0"/>
                <a:cs typeface="Arial" panose="020B0604020202020204" pitchFamily="34" charset="0"/>
              </a:rPr>
              <a:t>Objectives</a:t>
            </a:r>
            <a:endParaRPr lang="en-GB" sz="2800" dirty="0">
              <a:latin typeface="Arial" panose="020B0604020202020204" pitchFamily="34" charset="0"/>
              <a:cs typeface="Arial" panose="020B0604020202020204" pitchFamily="34" charset="0"/>
            </a:endParaRPr>
          </a:p>
          <a:p>
            <a:pPr>
              <a:spcBef>
                <a:spcPts val="1200"/>
              </a:spcBef>
              <a:spcAft>
                <a:spcPts val="600"/>
              </a:spcAft>
            </a:pPr>
            <a:r>
              <a:rPr lang="en-GB" sz="2400" dirty="0"/>
              <a:t>T</a:t>
            </a:r>
            <a:r>
              <a:rPr lang="en-GB" sz="2400" dirty="0" smtClean="0"/>
              <a:t>o </a:t>
            </a:r>
            <a:r>
              <a:rPr lang="en-GB" sz="2400" dirty="0"/>
              <a:t>develop a school based intervention to enable children as agents of </a:t>
            </a:r>
            <a:r>
              <a:rPr lang="en-GB" sz="2400" dirty="0" smtClean="0"/>
              <a:t>adult behaviour </a:t>
            </a:r>
            <a:r>
              <a:rPr lang="en-GB" sz="2400" dirty="0"/>
              <a:t>change; </a:t>
            </a:r>
            <a:endParaRPr lang="en-GB" sz="2400" dirty="0" smtClean="0"/>
          </a:p>
          <a:p>
            <a:pPr>
              <a:spcBef>
                <a:spcPts val="1200"/>
              </a:spcBef>
              <a:spcAft>
                <a:spcPts val="600"/>
              </a:spcAft>
            </a:pPr>
            <a:r>
              <a:rPr lang="en-GB" sz="2400" dirty="0"/>
              <a:t>T</a:t>
            </a:r>
            <a:r>
              <a:rPr lang="en-GB" sz="2400" dirty="0" smtClean="0"/>
              <a:t>o test the feasibility of the intervention</a:t>
            </a:r>
            <a:r>
              <a:rPr lang="en-GB" sz="2400" dirty="0"/>
              <a:t>; and </a:t>
            </a:r>
            <a:endParaRPr lang="en-GB" sz="2400" dirty="0" smtClean="0"/>
          </a:p>
          <a:p>
            <a:pPr>
              <a:spcBef>
                <a:spcPts val="1200"/>
              </a:spcBef>
              <a:spcAft>
                <a:spcPts val="600"/>
              </a:spcAft>
            </a:pPr>
            <a:r>
              <a:rPr lang="en-GB" sz="2400" dirty="0"/>
              <a:t>T</a:t>
            </a:r>
            <a:r>
              <a:rPr lang="en-GB" sz="2400" dirty="0" smtClean="0"/>
              <a:t>o assess its </a:t>
            </a:r>
            <a:r>
              <a:rPr lang="en-GB" sz="2400" dirty="0"/>
              <a:t>effectiveness </a:t>
            </a:r>
            <a:r>
              <a:rPr lang="en-GB" sz="2400" dirty="0" smtClean="0"/>
              <a:t>in </a:t>
            </a:r>
            <a:r>
              <a:rPr lang="en-GB" sz="2400" dirty="0"/>
              <a:t>reducing </a:t>
            </a:r>
            <a:r>
              <a:rPr lang="en-GB" sz="2400" dirty="0" smtClean="0"/>
              <a:t>SHS exposure</a:t>
            </a:r>
            <a:endParaRPr lang="en-GB" sz="2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gn="ctr">
              <a:buNone/>
            </a:pPr>
            <a:r>
              <a:rPr lang="en-GB" sz="5400" cap="small" dirty="0" smtClean="0"/>
              <a:t>Intervention</a:t>
            </a:r>
            <a:endParaRPr lang="en-US" sz="5400" cap="small" dirty="0"/>
          </a:p>
        </p:txBody>
      </p:sp>
    </p:spTree>
    <p:extLst>
      <p:ext uri="{BB962C8B-B14F-4D97-AF65-F5344CB8AC3E}">
        <p14:creationId xmlns:p14="http://schemas.microsoft.com/office/powerpoint/2010/main" val="2968684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07704" y="82724"/>
            <a:ext cx="7200800" cy="720080"/>
          </a:xfrm>
        </p:spPr>
        <p:txBody>
          <a:bodyPr/>
          <a:lstStyle/>
          <a:p>
            <a:r>
              <a:rPr lang="en-GB" sz="3200" dirty="0" smtClean="0">
                <a:latin typeface="Arial" panose="020B0604020202020204" pitchFamily="34" charset="0"/>
                <a:cs typeface="Arial" panose="020B0604020202020204" pitchFamily="34" charset="0"/>
              </a:rPr>
              <a:t>Development</a:t>
            </a:r>
            <a:endParaRPr lang="en-GB" sz="32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3"/>
          <a:srcRect t="499" r="84605" b="-499"/>
          <a:stretch/>
        </p:blipFill>
        <p:spPr bwMode="auto">
          <a:xfrm>
            <a:off x="172265" y="908720"/>
            <a:ext cx="2232248" cy="5760640"/>
          </a:xfrm>
          <a:prstGeom prst="rect">
            <a:avLst/>
          </a:prstGeom>
          <a:noFill/>
          <a:ln w="9525">
            <a:noFill/>
            <a:miter lim="800000"/>
            <a:headEnd/>
            <a:tailEnd/>
          </a:ln>
          <a:effectLst/>
        </p:spPr>
      </p:pic>
      <p:sp>
        <p:nvSpPr>
          <p:cNvPr id="6" name="TextBox 5"/>
          <p:cNvSpPr txBox="1"/>
          <p:nvPr/>
        </p:nvSpPr>
        <p:spPr>
          <a:xfrm>
            <a:off x="2663788" y="1700808"/>
            <a:ext cx="6264696" cy="369332"/>
          </a:xfrm>
          <a:prstGeom prst="rect">
            <a:avLst/>
          </a:prstGeom>
          <a:noFill/>
        </p:spPr>
        <p:txBody>
          <a:bodyPr wrap="square" rtlCol="0">
            <a:spAutoFit/>
          </a:bodyPr>
          <a:lstStyle/>
          <a:p>
            <a:r>
              <a:rPr lang="en-GB" dirty="0">
                <a:latin typeface="Arial" pitchFamily="34" charset="0"/>
                <a:cs typeface="Arial" pitchFamily="34" charset="0"/>
              </a:rPr>
              <a:t>A technical working </a:t>
            </a:r>
            <a:r>
              <a:rPr lang="en-GB" dirty="0" smtClean="0">
                <a:latin typeface="Arial" pitchFamily="34" charset="0"/>
                <a:cs typeface="Arial" pitchFamily="34" charset="0"/>
              </a:rPr>
              <a:t>group            </a:t>
            </a:r>
            <a:r>
              <a:rPr lang="en-GB" b="1" dirty="0">
                <a:latin typeface="Arial" pitchFamily="34" charset="0"/>
                <a:cs typeface="Arial" pitchFamily="34" charset="0"/>
              </a:rPr>
              <a:t>FGDs &amp; </a:t>
            </a:r>
            <a:r>
              <a:rPr lang="en-GB" b="1" dirty="0" smtClean="0">
                <a:latin typeface="Arial" pitchFamily="34" charset="0"/>
                <a:cs typeface="Arial" pitchFamily="34" charset="0"/>
              </a:rPr>
              <a:t>Observations</a:t>
            </a:r>
            <a:endParaRPr lang="en-GB" b="1" dirty="0">
              <a:latin typeface="Arial" pitchFamily="34" charset="0"/>
              <a:cs typeface="Arial" pitchFamily="34" charset="0"/>
            </a:endParaRPr>
          </a:p>
        </p:txBody>
      </p:sp>
      <p:sp>
        <p:nvSpPr>
          <p:cNvPr id="10" name="Right Arrow 9"/>
          <p:cNvSpPr/>
          <p:nvPr/>
        </p:nvSpPr>
        <p:spPr>
          <a:xfrm>
            <a:off x="5436096" y="1813466"/>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2923307"/>
            <a:ext cx="5005888" cy="33419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07704" y="82724"/>
            <a:ext cx="7200800" cy="720080"/>
          </a:xfrm>
        </p:spPr>
        <p:txBody>
          <a:bodyPr/>
          <a:lstStyle/>
          <a:p>
            <a:r>
              <a:rPr lang="en-GB" sz="3200" dirty="0" smtClean="0">
                <a:latin typeface="Arial" panose="020B0604020202020204" pitchFamily="34" charset="0"/>
                <a:cs typeface="Arial" panose="020B0604020202020204" pitchFamily="34" charset="0"/>
              </a:rPr>
              <a:t>Stage 1: Teacher to child</a:t>
            </a:r>
            <a:endParaRPr lang="en-GB" sz="3200" dirty="0">
              <a:latin typeface="Arial" panose="020B0604020202020204" pitchFamily="34" charset="0"/>
              <a:cs typeface="Arial" panose="020B0604020202020204" pitchFamily="34" charset="0"/>
            </a:endParaRPr>
          </a:p>
        </p:txBody>
      </p:sp>
      <p:grpSp>
        <p:nvGrpSpPr>
          <p:cNvPr id="17" name="Group 16"/>
          <p:cNvGrpSpPr/>
          <p:nvPr/>
        </p:nvGrpSpPr>
        <p:grpSpPr>
          <a:xfrm>
            <a:off x="-1" y="764704"/>
            <a:ext cx="9144001" cy="5832648"/>
            <a:chOff x="-1" y="764704"/>
            <a:chExt cx="9144001" cy="5832648"/>
          </a:xfrm>
        </p:grpSpPr>
        <p:grpSp>
          <p:nvGrpSpPr>
            <p:cNvPr id="14" name="Group 13"/>
            <p:cNvGrpSpPr/>
            <p:nvPr/>
          </p:nvGrpSpPr>
          <p:grpSpPr>
            <a:xfrm>
              <a:off x="-1" y="764704"/>
              <a:ext cx="9144001" cy="5832648"/>
              <a:chOff x="-1" y="764704"/>
              <a:chExt cx="9144001" cy="5832648"/>
            </a:xfrm>
          </p:grpSpPr>
          <p:pic>
            <p:nvPicPr>
              <p:cNvPr id="5" name="Picture 2"/>
              <p:cNvPicPr>
                <a:picLocks noChangeAspect="1" noChangeArrowheads="1"/>
              </p:cNvPicPr>
              <p:nvPr/>
            </p:nvPicPr>
            <p:blipFill rotWithShape="1">
              <a:blip r:embed="rId3"/>
              <a:srcRect l="16706" r="16652" b="1073"/>
              <a:stretch/>
            </p:blipFill>
            <p:spPr bwMode="auto">
              <a:xfrm>
                <a:off x="-1" y="764704"/>
                <a:ext cx="9115087" cy="5832648"/>
              </a:xfrm>
              <a:prstGeom prst="rect">
                <a:avLst/>
              </a:prstGeom>
              <a:noFill/>
              <a:ln w="9525">
                <a:noFill/>
                <a:miter lim="800000"/>
                <a:headEnd/>
                <a:tailEnd/>
              </a:ln>
              <a:effectLst/>
            </p:spPr>
          </p:pic>
          <p:sp>
            <p:nvSpPr>
              <p:cNvPr id="12" name="Rounded Rectangle 11"/>
              <p:cNvSpPr/>
              <p:nvPr/>
            </p:nvSpPr>
            <p:spPr>
              <a:xfrm>
                <a:off x="6882839" y="6093296"/>
                <a:ext cx="2232248" cy="504056"/>
              </a:xfrm>
              <a:prstGeom prst="roundRect">
                <a:avLst/>
              </a:prstGeom>
              <a:solidFill>
                <a:srgbClr val="376FA7"/>
              </a:solidFill>
              <a:ln>
                <a:solidFill>
                  <a:srgbClr val="376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latin typeface="Calibri" panose="020F0502020204030204" pitchFamily="34" charset="0"/>
                    <a:cs typeface="Arial" panose="020B0604020202020204" pitchFamily="34" charset="0"/>
                  </a:rPr>
                  <a:t>Children always leave the room if someone is </a:t>
                </a:r>
                <a:r>
                  <a:rPr lang="en-GB" sz="1300" b="1" dirty="0" smtClean="0">
                    <a:latin typeface="Calibri" panose="020F0502020204030204" pitchFamily="34" charset="0"/>
                    <a:cs typeface="Arial" panose="020B0604020202020204" pitchFamily="34" charset="0"/>
                  </a:rPr>
                  <a:t>smoking</a:t>
                </a:r>
                <a:endParaRPr lang="en-GB" sz="1300" b="1" dirty="0">
                  <a:latin typeface="Calibri" panose="020F0502020204030204" pitchFamily="34" charset="0"/>
                  <a:cs typeface="Arial" panose="020B0604020202020204" pitchFamily="34" charset="0"/>
                </a:endParaRPr>
              </a:p>
            </p:txBody>
          </p:sp>
          <p:sp>
            <p:nvSpPr>
              <p:cNvPr id="15" name="Rounded Rectangle 14"/>
              <p:cNvSpPr/>
              <p:nvPr/>
            </p:nvSpPr>
            <p:spPr>
              <a:xfrm>
                <a:off x="6911752" y="5373216"/>
                <a:ext cx="2232248" cy="576064"/>
              </a:xfrm>
              <a:prstGeom prst="roundRect">
                <a:avLst/>
              </a:prstGeom>
              <a:solidFill>
                <a:srgbClr val="376FA7"/>
              </a:solidFill>
              <a:ln>
                <a:solidFill>
                  <a:srgbClr val="376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GB" sz="1300" b="1" dirty="0">
                    <a:latin typeface="Calibri" panose="020F0502020204030204" pitchFamily="34" charset="0"/>
                    <a:cs typeface="Arial" panose="020B0604020202020204" pitchFamily="34" charset="0"/>
                  </a:rPr>
                  <a:t>Children go home and instigate discussion about smoking </a:t>
                </a:r>
                <a:r>
                  <a:rPr lang="en-GB" sz="1300" b="1" dirty="0" smtClean="0">
                    <a:latin typeface="Calibri" panose="020F0502020204030204" pitchFamily="34" charset="0"/>
                    <a:cs typeface="Arial" panose="020B0604020202020204" pitchFamily="34" charset="0"/>
                  </a:rPr>
                  <a:t>behaviour</a:t>
                </a:r>
                <a:endParaRPr lang="en-GB" sz="1300" b="1" dirty="0">
                  <a:latin typeface="Calibri" panose="020F0502020204030204" pitchFamily="34" charset="0"/>
                  <a:cs typeface="Arial" panose="020B0604020202020204" pitchFamily="34" charset="0"/>
                </a:endParaRPr>
              </a:p>
            </p:txBody>
          </p:sp>
          <p:sp>
            <p:nvSpPr>
              <p:cNvPr id="13" name="TextBox 12"/>
              <p:cNvSpPr txBox="1"/>
              <p:nvPr/>
            </p:nvSpPr>
            <p:spPr>
              <a:xfrm>
                <a:off x="6804248" y="4869160"/>
                <a:ext cx="2310839" cy="369332"/>
              </a:xfrm>
              <a:prstGeom prst="rect">
                <a:avLst/>
              </a:prstGeom>
              <a:noFill/>
            </p:spPr>
            <p:txBody>
              <a:bodyPr wrap="square" rtlCol="0">
                <a:spAutoFit/>
              </a:bodyPr>
              <a:lstStyle/>
              <a:p>
                <a:r>
                  <a:rPr lang="en-GB" b="1" u="sng" dirty="0" smtClean="0">
                    <a:solidFill>
                      <a:srgbClr val="336699"/>
                    </a:solidFill>
                    <a:latin typeface="Arial Narrow" panose="020B0606020202030204" pitchFamily="34" charset="0"/>
                  </a:rPr>
                  <a:t>S1 DISTAL OUTCOMES</a:t>
                </a:r>
                <a:endParaRPr lang="en-US" b="1" u="sng" dirty="0">
                  <a:solidFill>
                    <a:srgbClr val="336699"/>
                  </a:solidFill>
                  <a:latin typeface="Arial Narrow" panose="020B0606020202030204" pitchFamily="34" charset="0"/>
                </a:endParaRPr>
              </a:p>
            </p:txBody>
          </p:sp>
        </p:grpSp>
        <p:sp>
          <p:nvSpPr>
            <p:cNvPr id="16" name="Right Arrow 15"/>
            <p:cNvSpPr/>
            <p:nvPr/>
          </p:nvSpPr>
          <p:spPr>
            <a:xfrm rot="5400000">
              <a:off x="8032083" y="4433417"/>
              <a:ext cx="432048" cy="295428"/>
            </a:xfrm>
            <a:prstGeom prst="rightArrow">
              <a:avLst/>
            </a:prstGeom>
            <a:solidFill>
              <a:srgbClr val="CCCCFF"/>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3692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07704" y="82724"/>
            <a:ext cx="7200800" cy="720080"/>
          </a:xfrm>
        </p:spPr>
        <p:txBody>
          <a:bodyPr/>
          <a:lstStyle/>
          <a:p>
            <a:r>
              <a:rPr lang="en-GB" sz="3200" dirty="0" smtClean="0">
                <a:latin typeface="Arial" panose="020B0604020202020204" pitchFamily="34" charset="0"/>
                <a:cs typeface="Arial" panose="020B0604020202020204" pitchFamily="34" charset="0"/>
              </a:rPr>
              <a:t>Stage 2: Child to parent</a:t>
            </a:r>
            <a:endParaRPr lang="en-GB" sz="3200" dirty="0">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rotWithShape="1">
          <a:blip r:embed="rId3"/>
          <a:srcRect l="22836" t="61116" r="-22836"/>
          <a:stretch/>
        </p:blipFill>
        <p:spPr bwMode="auto">
          <a:xfrm>
            <a:off x="2098800" y="2204864"/>
            <a:ext cx="9144000" cy="2714121"/>
          </a:xfrm>
          <a:prstGeom prst="rect">
            <a:avLst/>
          </a:prstGeom>
          <a:noFill/>
          <a:ln w="9525">
            <a:noFill/>
            <a:miter lim="800000"/>
            <a:headEnd/>
            <a:tailEnd/>
          </a:ln>
          <a:effectLst/>
        </p:spPr>
      </p:pic>
      <p:sp>
        <p:nvSpPr>
          <p:cNvPr id="8" name="Rounded Rectangle 7"/>
          <p:cNvSpPr/>
          <p:nvPr/>
        </p:nvSpPr>
        <p:spPr>
          <a:xfrm>
            <a:off x="179512" y="3284984"/>
            <a:ext cx="2232248" cy="576064"/>
          </a:xfrm>
          <a:prstGeom prst="roundRect">
            <a:avLst/>
          </a:prstGeom>
          <a:solidFill>
            <a:srgbClr val="376FA7"/>
          </a:solidFill>
          <a:ln>
            <a:solidFill>
              <a:srgbClr val="376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GB" sz="1300" b="1" dirty="0">
                <a:latin typeface="Calibri" panose="020F0502020204030204" pitchFamily="34" charset="0"/>
                <a:cs typeface="Arial" panose="020B0604020202020204" pitchFamily="34" charset="0"/>
              </a:rPr>
              <a:t>Children go home and instigate discussion about smoking </a:t>
            </a:r>
            <a:r>
              <a:rPr lang="en-GB" sz="1300" b="1" dirty="0" smtClean="0">
                <a:latin typeface="Calibri" panose="020F0502020204030204" pitchFamily="34" charset="0"/>
                <a:cs typeface="Arial" panose="020B0604020202020204" pitchFamily="34" charset="0"/>
              </a:rPr>
              <a:t>behaviour</a:t>
            </a:r>
            <a:endParaRPr lang="en-GB" sz="1300" b="1" dirty="0">
              <a:latin typeface="Calibri" panose="020F0502020204030204" pitchFamily="34" charset="0"/>
              <a:cs typeface="Arial" panose="020B0604020202020204" pitchFamily="34" charset="0"/>
            </a:endParaRPr>
          </a:p>
        </p:txBody>
      </p:sp>
      <p:sp>
        <p:nvSpPr>
          <p:cNvPr id="10" name="Rounded Rectangle 9"/>
          <p:cNvSpPr/>
          <p:nvPr/>
        </p:nvSpPr>
        <p:spPr>
          <a:xfrm>
            <a:off x="179512" y="4149080"/>
            <a:ext cx="2232248" cy="504056"/>
          </a:xfrm>
          <a:prstGeom prst="roundRect">
            <a:avLst/>
          </a:prstGeom>
          <a:solidFill>
            <a:srgbClr val="376FA7"/>
          </a:solidFill>
          <a:ln>
            <a:solidFill>
              <a:srgbClr val="376F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dirty="0">
                <a:latin typeface="Calibri" panose="020F0502020204030204" pitchFamily="34" charset="0"/>
                <a:cs typeface="Arial" panose="020B0604020202020204" pitchFamily="34" charset="0"/>
              </a:rPr>
              <a:t>Children always leave the room if someone is </a:t>
            </a:r>
            <a:r>
              <a:rPr lang="en-GB" sz="1300" b="1" dirty="0" smtClean="0">
                <a:latin typeface="Calibri" panose="020F0502020204030204" pitchFamily="34" charset="0"/>
                <a:cs typeface="Arial" panose="020B0604020202020204" pitchFamily="34" charset="0"/>
              </a:rPr>
              <a:t>smoking</a:t>
            </a:r>
            <a:endParaRPr lang="en-GB" sz="1300" b="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2521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gn="ctr">
              <a:buNone/>
            </a:pPr>
            <a:r>
              <a:rPr lang="en-GB" sz="5400" cap="small" dirty="0" smtClean="0"/>
              <a:t>Methods</a:t>
            </a:r>
            <a:endParaRPr lang="en-US" sz="5400" cap="small" dirty="0"/>
          </a:p>
        </p:txBody>
      </p:sp>
    </p:spTree>
    <p:extLst>
      <p:ext uri="{BB962C8B-B14F-4D97-AF65-F5344CB8AC3E}">
        <p14:creationId xmlns:p14="http://schemas.microsoft.com/office/powerpoint/2010/main" val="3402673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82724"/>
            <a:ext cx="6984776" cy="720080"/>
          </a:xfrm>
        </p:spPr>
        <p:txBody>
          <a:bodyPr/>
          <a:lstStyle/>
          <a:p>
            <a:r>
              <a:rPr lang="en-US" sz="3200" dirty="0" smtClean="0">
                <a:latin typeface="Arial" panose="020B0604020202020204" pitchFamily="34" charset="0"/>
                <a:cs typeface="Arial" panose="020B0604020202020204" pitchFamily="34" charset="0"/>
              </a:rPr>
              <a:t>Research design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dirty="0" smtClean="0">
              <a:latin typeface="Arial" pitchFamily="34" charset="0"/>
              <a:cs typeface="Arial" pitchFamily="34" charset="0"/>
            </a:endParaRP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pPr algn="ctr">
              <a:buNone/>
            </a:pPr>
            <a:r>
              <a:rPr lang="en-US" sz="4000" dirty="0" smtClean="0">
                <a:latin typeface="Arial" pitchFamily="34" charset="0"/>
                <a:cs typeface="Arial" pitchFamily="34" charset="0"/>
              </a:rPr>
              <a:t>A Cluster </a:t>
            </a:r>
            <a:r>
              <a:rPr lang="en-GB" sz="4000" dirty="0" smtClean="0">
                <a:latin typeface="Arial" pitchFamily="34" charset="0"/>
                <a:cs typeface="Arial" pitchFamily="34" charset="0"/>
              </a:rPr>
              <a:t>Randomised</a:t>
            </a:r>
            <a:r>
              <a:rPr lang="en-US" sz="4000" dirty="0" smtClean="0">
                <a:latin typeface="Arial" pitchFamily="34" charset="0"/>
                <a:cs typeface="Arial" pitchFamily="34" charset="0"/>
              </a:rPr>
              <a:t> controlled trial</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3491419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339752" y="188640"/>
            <a:ext cx="6016600" cy="576064"/>
          </a:xfrm>
        </p:spPr>
        <p:txBody>
          <a:bodyPr/>
          <a:lstStyle/>
          <a:p>
            <a:r>
              <a:rPr lang="en-GB" dirty="0" smtClean="0">
                <a:latin typeface="Arial" panose="020B0604020202020204" pitchFamily="34" charset="0"/>
                <a:cs typeface="Arial" panose="020B0604020202020204" pitchFamily="34" charset="0"/>
              </a:rPr>
              <a:t> </a:t>
            </a:r>
            <a:r>
              <a:rPr lang="en-GB" sz="3200" dirty="0" smtClean="0">
                <a:solidFill>
                  <a:schemeClr val="bg1"/>
                </a:solidFill>
                <a:latin typeface="Arial" panose="020B0604020202020204" pitchFamily="34" charset="0"/>
                <a:cs typeface="Arial" panose="020B0604020202020204" pitchFamily="34" charset="0"/>
              </a:rPr>
              <a:t>Settings and Participants</a:t>
            </a:r>
            <a:endParaRPr lang="en-GB" sz="32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2"/>
          </p:nvPr>
        </p:nvSpPr>
        <p:spPr>
          <a:xfrm>
            <a:off x="4646612" y="1665289"/>
            <a:ext cx="4353629" cy="1475679"/>
          </a:xfrm>
        </p:spPr>
        <p:txBody>
          <a:bodyPr anchor="ctr"/>
          <a:lstStyle/>
          <a:p>
            <a:pPr>
              <a:spcBef>
                <a:spcPts val="600"/>
              </a:spcBef>
              <a:spcAft>
                <a:spcPts val="1200"/>
              </a:spcAft>
              <a:buNone/>
            </a:pPr>
            <a:r>
              <a:rPr lang="en-GB" sz="2400" dirty="0">
                <a:latin typeface="Arial" pitchFamily="34" charset="0"/>
                <a:cs typeface="Arial" pitchFamily="34" charset="0"/>
              </a:rPr>
              <a:t>The study was conducted in </a:t>
            </a:r>
            <a:r>
              <a:rPr lang="en-GB" sz="2400" dirty="0" smtClean="0">
                <a:latin typeface="Arial" pitchFamily="34" charset="0"/>
                <a:cs typeface="Arial" pitchFamily="34" charset="0"/>
              </a:rPr>
              <a:t>24 primary </a:t>
            </a:r>
            <a:r>
              <a:rPr lang="en-GB" sz="2400" dirty="0">
                <a:latin typeface="Arial" pitchFamily="34" charset="0"/>
                <a:cs typeface="Arial" pitchFamily="34" charset="0"/>
              </a:rPr>
              <a:t>schools in Dhaka, Bangladesh</a:t>
            </a:r>
            <a:r>
              <a:rPr lang="en-GB"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4" name="Content Placeholder 3"/>
          <p:cNvSpPr>
            <a:spLocks noGrp="1"/>
          </p:cNvSpPr>
          <p:nvPr>
            <p:ph sz="quarter" idx="3"/>
          </p:nvPr>
        </p:nvSpPr>
        <p:spPr>
          <a:xfrm>
            <a:off x="137428" y="4036735"/>
            <a:ext cx="4506580" cy="2344593"/>
          </a:xfrm>
          <a:noFill/>
          <a:ln w="9525">
            <a:noFill/>
            <a:miter lim="800000"/>
            <a:headEnd/>
            <a:tailEnd/>
          </a:ln>
        </p:spPr>
        <p:txBody>
          <a:bodyPr vert="horz" wrap="square" lIns="91440" tIns="45720" rIns="91440" bIns="45720" numCol="1" anchor="ctr" anchorCtr="0" compatLnSpc="1">
            <a:prstTxWarp prst="textNoShape">
              <a:avLst/>
            </a:prstTxWarp>
          </a:bodyPr>
          <a:lstStyle/>
          <a:p>
            <a:pPr>
              <a:spcBef>
                <a:spcPts val="600"/>
              </a:spcBef>
              <a:spcAft>
                <a:spcPts val="1200"/>
              </a:spcAft>
              <a:buNone/>
            </a:pPr>
            <a:r>
              <a:rPr lang="en-GB" sz="2400" dirty="0">
                <a:latin typeface="Arial" pitchFamily="34" charset="0"/>
                <a:cs typeface="Arial" pitchFamily="34" charset="0"/>
              </a:rPr>
              <a:t>Inclusion criterion </a:t>
            </a:r>
            <a:endParaRPr lang="en-GB" sz="2400" dirty="0" smtClean="0">
              <a:latin typeface="Arial" pitchFamily="34" charset="0"/>
              <a:cs typeface="Arial" pitchFamily="34" charset="0"/>
            </a:endParaRPr>
          </a:p>
          <a:p>
            <a:pPr>
              <a:spcBef>
                <a:spcPts val="600"/>
              </a:spcBef>
              <a:spcAft>
                <a:spcPts val="1200"/>
              </a:spcAft>
            </a:pPr>
            <a:r>
              <a:rPr lang="en-GB" sz="2200" dirty="0" smtClean="0">
                <a:latin typeface="Arial" pitchFamily="34" charset="0"/>
                <a:cs typeface="Arial" pitchFamily="34" charset="0"/>
              </a:rPr>
              <a:t>Year five </a:t>
            </a:r>
            <a:r>
              <a:rPr lang="en-GB" sz="2200" dirty="0">
                <a:latin typeface="Arial" pitchFamily="34" charset="0"/>
                <a:cs typeface="Arial" pitchFamily="34" charset="0"/>
              </a:rPr>
              <a:t>students, 9 to 11 years of age</a:t>
            </a:r>
          </a:p>
          <a:p>
            <a:pPr>
              <a:spcBef>
                <a:spcPts val="600"/>
              </a:spcBef>
              <a:spcAft>
                <a:spcPts val="1200"/>
              </a:spcAft>
            </a:pPr>
            <a:r>
              <a:rPr lang="en-GB" sz="2200" dirty="0" smtClean="0">
                <a:latin typeface="Arial" pitchFamily="34" charset="0"/>
                <a:cs typeface="Arial" pitchFamily="34" charset="0"/>
              </a:rPr>
              <a:t>Schools </a:t>
            </a:r>
            <a:r>
              <a:rPr lang="en-GB" sz="2200" dirty="0">
                <a:latin typeface="Arial" pitchFamily="34" charset="0"/>
                <a:cs typeface="Arial" pitchFamily="34" charset="0"/>
              </a:rPr>
              <a:t>having at least 10 students and not more than 60 students in </a:t>
            </a:r>
            <a:r>
              <a:rPr lang="en-GB" sz="2200" dirty="0" smtClean="0">
                <a:latin typeface="Arial" pitchFamily="34" charset="0"/>
                <a:cs typeface="Arial" pitchFamily="34" charset="0"/>
              </a:rPr>
              <a:t>the class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28" y="1052737"/>
            <a:ext cx="4362564" cy="2696234"/>
          </a:xfrm>
          <a:prstGeom prst="rect">
            <a:avLst/>
          </a:prstGeom>
        </p:spPr>
      </p:pic>
      <p:sp>
        <p:nvSpPr>
          <p:cNvPr id="7" name="TextBox 6"/>
          <p:cNvSpPr txBox="1"/>
          <p:nvPr/>
        </p:nvSpPr>
        <p:spPr>
          <a:xfrm>
            <a:off x="323528" y="1052736"/>
            <a:ext cx="1768127" cy="400110"/>
          </a:xfrm>
          <a:prstGeom prst="rect">
            <a:avLst/>
          </a:prstGeom>
          <a:noFill/>
        </p:spPr>
        <p:txBody>
          <a:bodyPr wrap="square" rtlCol="0">
            <a:spAutoFit/>
          </a:bodyPr>
          <a:lstStyle/>
          <a:p>
            <a:r>
              <a:rPr lang="en-GB" sz="2000" b="1" dirty="0" smtClean="0"/>
              <a:t>Dhaka</a:t>
            </a:r>
            <a:endParaRPr lang="en-GB" sz="2000" b="1" dirty="0"/>
          </a:p>
        </p:txBody>
      </p:sp>
      <p:pic>
        <p:nvPicPr>
          <p:cNvPr id="10"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44009" y="3688359"/>
            <a:ext cx="4356234" cy="2836985"/>
          </a:xfrm>
          <a:prstGeom prst="rect">
            <a:avLst/>
          </a:prstGeom>
          <a:noFill/>
          <a:ln w="9525">
            <a:noFill/>
            <a:miter lim="800000"/>
            <a:headEnd/>
            <a:tailEnd/>
          </a:ln>
        </p:spPr>
      </p:pic>
      <p:sp>
        <p:nvSpPr>
          <p:cNvPr id="9" name="TextBox 8"/>
          <p:cNvSpPr txBox="1"/>
          <p:nvPr/>
        </p:nvSpPr>
        <p:spPr>
          <a:xfrm>
            <a:off x="5076056" y="3748970"/>
            <a:ext cx="2376264" cy="400110"/>
          </a:xfrm>
          <a:prstGeom prst="rect">
            <a:avLst/>
          </a:prstGeom>
          <a:noFill/>
        </p:spPr>
        <p:txBody>
          <a:bodyPr wrap="square" rtlCol="0">
            <a:spAutoFit/>
          </a:bodyPr>
          <a:lstStyle/>
          <a:p>
            <a:r>
              <a:rPr lang="en-GB" sz="2000" b="1" dirty="0" smtClean="0"/>
              <a:t>A primary school</a:t>
            </a:r>
            <a:endParaRPr lang="en-GB" sz="2000" b="1" dirty="0"/>
          </a:p>
        </p:txBody>
      </p:sp>
    </p:spTree>
    <p:extLst>
      <p:ext uri="{BB962C8B-B14F-4D97-AF65-F5344CB8AC3E}">
        <p14:creationId xmlns:p14="http://schemas.microsoft.com/office/powerpoint/2010/main" val="21972346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talk</a:t>
            </a:r>
            <a:endParaRPr lang="en-US" dirty="0"/>
          </a:p>
        </p:txBody>
      </p:sp>
      <p:sp>
        <p:nvSpPr>
          <p:cNvPr id="3" name="Content Placeholder 2"/>
          <p:cNvSpPr>
            <a:spLocks noGrp="1"/>
          </p:cNvSpPr>
          <p:nvPr>
            <p:ph idx="1"/>
          </p:nvPr>
        </p:nvSpPr>
        <p:spPr/>
        <p:txBody>
          <a:bodyPr/>
          <a:lstStyle/>
          <a:p>
            <a:r>
              <a:rPr lang="en-US" dirty="0" smtClean="0"/>
              <a:t>Problem – </a:t>
            </a:r>
            <a:r>
              <a:rPr lang="en-US" u="sng" dirty="0" smtClean="0"/>
              <a:t>children</a:t>
            </a:r>
            <a:r>
              <a:rPr lang="en-US" dirty="0" smtClean="0"/>
              <a:t> exposed to SHS</a:t>
            </a:r>
          </a:p>
          <a:p>
            <a:endParaRPr lang="en-US" dirty="0" smtClean="0"/>
          </a:p>
          <a:p>
            <a:r>
              <a:rPr lang="en-US" dirty="0" smtClean="0"/>
              <a:t>Analysis – </a:t>
            </a:r>
            <a:r>
              <a:rPr lang="en-US" u="sng" dirty="0" smtClean="0"/>
              <a:t>adult</a:t>
            </a:r>
            <a:r>
              <a:rPr lang="en-US" dirty="0" smtClean="0"/>
              <a:t> behaviour</a:t>
            </a:r>
          </a:p>
          <a:p>
            <a:pPr marL="0" indent="0">
              <a:buNone/>
            </a:pPr>
            <a:endParaRPr lang="en-US" dirty="0" smtClean="0"/>
          </a:p>
          <a:p>
            <a:r>
              <a:rPr lang="en-US" dirty="0" smtClean="0"/>
              <a:t>Solution – a school-based approach to change </a:t>
            </a:r>
            <a:r>
              <a:rPr lang="en-US" u="sng" dirty="0" smtClean="0"/>
              <a:t>adult</a:t>
            </a:r>
            <a:r>
              <a:rPr lang="en-US" dirty="0" smtClean="0"/>
              <a:t> behaviour</a:t>
            </a:r>
            <a:endParaRPr lang="en-US" dirty="0"/>
          </a:p>
        </p:txBody>
      </p:sp>
    </p:spTree>
    <p:extLst>
      <p:ext uri="{BB962C8B-B14F-4D97-AF65-F5344CB8AC3E}">
        <p14:creationId xmlns:p14="http://schemas.microsoft.com/office/powerpoint/2010/main" val="1157418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555776" y="82724"/>
            <a:ext cx="6552728" cy="720080"/>
          </a:xfrm>
        </p:spPr>
        <p:txBody>
          <a:bodyPr/>
          <a:lstStyle/>
          <a:p>
            <a:r>
              <a:rPr lang="en-GB" sz="3200" dirty="0" smtClean="0">
                <a:latin typeface="Arial" panose="020B0604020202020204" pitchFamily="34" charset="0"/>
                <a:cs typeface="Arial" panose="020B0604020202020204" pitchFamily="34" charset="0"/>
              </a:rPr>
              <a:t>Allocation to intervention</a:t>
            </a:r>
            <a:endParaRPr lang="en-GB" sz="3200" dirty="0">
              <a:latin typeface="Arial" panose="020B0604020202020204" pitchFamily="34" charset="0"/>
              <a:cs typeface="Arial" panose="020B0604020202020204" pitchFamily="34" charset="0"/>
            </a:endParaRPr>
          </a:p>
        </p:txBody>
      </p:sp>
      <p:sp>
        <p:nvSpPr>
          <p:cNvPr id="31746" name="Content Placeholder 2"/>
          <p:cNvSpPr>
            <a:spLocks noGrp="1"/>
          </p:cNvSpPr>
          <p:nvPr>
            <p:ph sz="half" idx="1"/>
          </p:nvPr>
        </p:nvSpPr>
        <p:spPr>
          <a:xfrm>
            <a:off x="179512" y="1052736"/>
            <a:ext cx="8791128" cy="3240360"/>
          </a:xfrm>
        </p:spPr>
        <p:txBody>
          <a:bodyPr lIns="180000" tIns="180000" rIns="180000" anchor="ctr"/>
          <a:lstStyle/>
          <a:p>
            <a:pPr marL="0" indent="0">
              <a:spcBef>
                <a:spcPts val="600"/>
              </a:spcBef>
              <a:spcAft>
                <a:spcPts val="600"/>
              </a:spcAft>
              <a:buNone/>
            </a:pPr>
            <a:r>
              <a:rPr lang="en-GB" dirty="0" smtClean="0">
                <a:latin typeface="Arial" panose="020B0604020202020204" pitchFamily="34" charset="0"/>
                <a:cs typeface="Arial" panose="020B0604020202020204" pitchFamily="34" charset="0"/>
              </a:rPr>
              <a:t>Eight schools each were randomly allocated to three groups:</a:t>
            </a:r>
          </a:p>
          <a:p>
            <a:pPr>
              <a:spcBef>
                <a:spcPts val="1200"/>
              </a:spcBef>
              <a:spcAft>
                <a:spcPts val="1800"/>
              </a:spcAft>
            </a:pPr>
            <a:r>
              <a:rPr lang="en-GB" dirty="0" smtClean="0">
                <a:latin typeface="Arial" panose="020B0604020202020204" pitchFamily="34" charset="0"/>
                <a:cs typeface="Arial" panose="020B0604020202020204" pitchFamily="34" charset="0"/>
              </a:rPr>
              <a:t>Arm A: Smoke-free intervention only</a:t>
            </a:r>
            <a:endParaRPr lang="en-GB"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3873231"/>
            <a:ext cx="3347864" cy="2781451"/>
          </a:xfrm>
          <a:prstGeom prst="rect">
            <a:avLst/>
          </a:prstGeom>
        </p:spPr>
      </p:pic>
      <p:sp>
        <p:nvSpPr>
          <p:cNvPr id="3" name="TextBox 2"/>
          <p:cNvSpPr txBox="1"/>
          <p:nvPr/>
        </p:nvSpPr>
        <p:spPr>
          <a:xfrm>
            <a:off x="144016" y="3573016"/>
            <a:ext cx="5724128" cy="1538883"/>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Arm B: S</a:t>
            </a:r>
            <a:r>
              <a:rPr lang="en-GB" sz="2800" dirty="0" smtClean="0">
                <a:latin typeface="Arial" panose="020B0604020202020204" pitchFamily="34" charset="0"/>
                <a:cs typeface="Arial" panose="020B0604020202020204" pitchFamily="34" charset="0"/>
              </a:rPr>
              <a:t>moke-free intervention plus refresher sessions</a:t>
            </a:r>
            <a:endParaRPr lang="en-GB" sz="2800" dirty="0">
              <a:latin typeface="Arial" panose="020B0604020202020204" pitchFamily="34" charset="0"/>
              <a:cs typeface="Arial" panose="020B0604020202020204" pitchFamily="34" charset="0"/>
            </a:endParaRPr>
          </a:p>
          <a:p>
            <a:pPr marL="457200" indent="-457200">
              <a:spcBef>
                <a:spcPts val="600"/>
              </a:spcBef>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Arm C: </a:t>
            </a:r>
            <a:r>
              <a:rPr lang="en-GB" sz="2800" dirty="0" smtClean="0">
                <a:latin typeface="Arial" panose="020B0604020202020204" pitchFamily="34" charset="0"/>
                <a:cs typeface="Arial" panose="020B0604020202020204" pitchFamily="34" charset="0"/>
              </a:rPr>
              <a:t>Controls </a:t>
            </a:r>
            <a:endParaRPr lang="en-US" sz="2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0648"/>
            <a:ext cx="6912768" cy="542156"/>
          </a:xfrm>
        </p:spPr>
        <p:txBody>
          <a:bodyPr/>
          <a:lstStyle/>
          <a:p>
            <a:r>
              <a:rPr lang="en-US" sz="3200" dirty="0" smtClean="0">
                <a:latin typeface="Arial" panose="020B0604020202020204" pitchFamily="34" charset="0"/>
                <a:cs typeface="Arial" panose="020B0604020202020204" pitchFamily="34" charset="0"/>
              </a:rPr>
              <a:t>Outcomes</a:t>
            </a:r>
            <a:br>
              <a:rPr lang="en-US"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107504" y="836712"/>
            <a:ext cx="8856984" cy="5472608"/>
          </a:xfrm>
          <a:noFill/>
          <a:ln w="9525">
            <a:noFill/>
            <a:miter lim="800000"/>
            <a:headEnd/>
            <a:tailEnd/>
          </a:ln>
        </p:spPr>
        <p:txBody>
          <a:bodyPr vert="horz" wrap="square" lIns="91440" tIns="45720" rIns="91440" bIns="45720" numCol="1" anchor="ctr" anchorCtr="0" compatLnSpc="1">
            <a:prstTxWarp prst="textNoShape">
              <a:avLst/>
            </a:prstTxWarp>
          </a:bodyPr>
          <a:lstStyle/>
          <a:p>
            <a:pPr>
              <a:spcBef>
                <a:spcPts val="600"/>
              </a:spcBef>
              <a:spcAft>
                <a:spcPts val="0"/>
              </a:spcAft>
              <a:buNone/>
            </a:pPr>
            <a:r>
              <a:rPr lang="en-US" sz="2800" u="sng" dirty="0">
                <a:latin typeface="Arial" pitchFamily="34" charset="0"/>
                <a:cs typeface="Arial" pitchFamily="34" charset="0"/>
              </a:rPr>
              <a:t>Primary </a:t>
            </a:r>
            <a:r>
              <a:rPr lang="en-US" sz="2800" u="sng" dirty="0" smtClean="0">
                <a:latin typeface="Arial" pitchFamily="34" charset="0"/>
                <a:cs typeface="Arial" pitchFamily="34" charset="0"/>
              </a:rPr>
              <a:t>outcome</a:t>
            </a:r>
          </a:p>
          <a:p>
            <a:pPr>
              <a:spcBef>
                <a:spcPts val="600"/>
              </a:spcBef>
              <a:spcAft>
                <a:spcPts val="0"/>
              </a:spcAft>
              <a:buNone/>
            </a:pPr>
            <a:endParaRPr lang="en-US" sz="2800" dirty="0">
              <a:latin typeface="Arial" pitchFamily="34" charset="0"/>
              <a:cs typeface="Arial" pitchFamily="34" charset="0"/>
            </a:endParaRPr>
          </a:p>
          <a:p>
            <a:pPr>
              <a:spcBef>
                <a:spcPts val="0"/>
              </a:spcBef>
              <a:spcAft>
                <a:spcPts val="1200"/>
              </a:spcAft>
            </a:pPr>
            <a:r>
              <a:rPr lang="en-GB" sz="2800" dirty="0">
                <a:latin typeface="Arial" pitchFamily="34" charset="0"/>
                <a:cs typeface="Arial" pitchFamily="34" charset="0"/>
              </a:rPr>
              <a:t>Self-reported smoking </a:t>
            </a:r>
            <a:r>
              <a:rPr lang="en-GB" sz="2800" dirty="0" smtClean="0">
                <a:latin typeface="Arial" pitchFamily="34" charset="0"/>
                <a:cs typeface="Arial" pitchFamily="34" charset="0"/>
              </a:rPr>
              <a:t>restrictions</a:t>
            </a:r>
          </a:p>
          <a:p>
            <a:pPr>
              <a:spcBef>
                <a:spcPts val="0"/>
              </a:spcBef>
              <a:spcAft>
                <a:spcPts val="1200"/>
              </a:spcAft>
            </a:pPr>
            <a:r>
              <a:rPr lang="en-GB" sz="2800" dirty="0" smtClean="0">
                <a:latin typeface="Arial" pitchFamily="34" charset="0"/>
                <a:cs typeface="Arial" pitchFamily="34" charset="0"/>
              </a:rPr>
              <a:t> Visibility (smoking) </a:t>
            </a:r>
            <a:r>
              <a:rPr lang="en-GB" sz="2800" dirty="0">
                <a:latin typeface="Arial" pitchFamily="34" charset="0"/>
                <a:cs typeface="Arial" pitchFamily="34" charset="0"/>
              </a:rPr>
              <a:t>in homes </a:t>
            </a:r>
            <a:endParaRPr lang="en-US" sz="2800" dirty="0">
              <a:latin typeface="Arial" pitchFamily="34" charset="0"/>
              <a:cs typeface="Arial" pitchFamily="34" charset="0"/>
            </a:endParaRPr>
          </a:p>
          <a:p>
            <a:pPr marL="0" indent="0">
              <a:spcBef>
                <a:spcPts val="1800"/>
              </a:spcBef>
              <a:spcAft>
                <a:spcPts val="0"/>
              </a:spcAft>
              <a:buNone/>
            </a:pPr>
            <a:r>
              <a:rPr lang="en-GB" sz="2800" u="sng" dirty="0" smtClean="0">
                <a:latin typeface="Arial" pitchFamily="34" charset="0"/>
                <a:cs typeface="Arial" pitchFamily="34" charset="0"/>
              </a:rPr>
              <a:t>Assessment</a:t>
            </a:r>
            <a:r>
              <a:rPr lang="en-GB" sz="2800" dirty="0" smtClean="0">
                <a:latin typeface="Arial" pitchFamily="34" charset="0"/>
                <a:cs typeface="Arial" pitchFamily="34" charset="0"/>
              </a:rPr>
              <a:t> </a:t>
            </a:r>
          </a:p>
          <a:p>
            <a:pPr marL="0" indent="0">
              <a:spcBef>
                <a:spcPts val="1800"/>
              </a:spcBef>
              <a:spcAft>
                <a:spcPts val="0"/>
              </a:spcAft>
              <a:buNone/>
            </a:pPr>
            <a:endParaRPr lang="en-GB" sz="2800" dirty="0" smtClean="0">
              <a:latin typeface="Arial" pitchFamily="34" charset="0"/>
              <a:cs typeface="Arial" pitchFamily="34" charset="0"/>
            </a:endParaRPr>
          </a:p>
          <a:p>
            <a:pPr>
              <a:spcBef>
                <a:spcPts val="0"/>
              </a:spcBef>
              <a:spcAft>
                <a:spcPts val="1200"/>
              </a:spcAft>
            </a:pPr>
            <a:r>
              <a:rPr lang="en-GB" sz="2800" dirty="0">
                <a:latin typeface="Arial" pitchFamily="34" charset="0"/>
                <a:cs typeface="Arial" pitchFamily="34" charset="0"/>
              </a:rPr>
              <a:t>S</a:t>
            </a:r>
            <a:r>
              <a:rPr lang="en-GB" sz="2800" dirty="0" smtClean="0">
                <a:latin typeface="Arial" pitchFamily="34" charset="0"/>
                <a:cs typeface="Arial" pitchFamily="34" charset="0"/>
              </a:rPr>
              <a:t>tudent </a:t>
            </a:r>
            <a:r>
              <a:rPr lang="en-GB" sz="2800" dirty="0">
                <a:latin typeface="Arial" pitchFamily="34" charset="0"/>
                <a:cs typeface="Arial" pitchFamily="34" charset="0"/>
              </a:rPr>
              <a:t>surveys at </a:t>
            </a:r>
            <a:r>
              <a:rPr lang="en-GB" sz="2800" dirty="0" smtClean="0">
                <a:latin typeface="Arial" pitchFamily="34" charset="0"/>
                <a:cs typeface="Arial" pitchFamily="34" charset="0"/>
              </a:rPr>
              <a:t>baseline, weeks </a:t>
            </a:r>
            <a:r>
              <a:rPr lang="en-GB" sz="2800" dirty="0">
                <a:latin typeface="Arial" pitchFamily="34" charset="0"/>
                <a:cs typeface="Arial" pitchFamily="34" charset="0"/>
              </a:rPr>
              <a:t>1, 12, 27 </a:t>
            </a:r>
            <a:r>
              <a:rPr lang="en-GB" sz="2800" dirty="0" smtClean="0">
                <a:latin typeface="Arial" pitchFamily="34" charset="0"/>
                <a:cs typeface="Arial" pitchFamily="34" charset="0"/>
              </a:rPr>
              <a:t>&amp; 52</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553085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marL="0" indent="0" algn="ctr">
              <a:buNone/>
            </a:pPr>
            <a:r>
              <a:rPr lang="en-GB" sz="5400" cap="small" dirty="0" smtClean="0"/>
              <a:t>Findings</a:t>
            </a:r>
            <a:endParaRPr lang="en-US" sz="5400" cap="small" dirty="0"/>
          </a:p>
        </p:txBody>
      </p:sp>
    </p:spTree>
    <p:extLst>
      <p:ext uri="{BB962C8B-B14F-4D97-AF65-F5344CB8AC3E}">
        <p14:creationId xmlns:p14="http://schemas.microsoft.com/office/powerpoint/2010/main" val="1613304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spAutoFit/>
          </a:bodyPr>
          <a:lstStyle/>
          <a:p>
            <a:endParaRPr lang="en-US"/>
          </a:p>
        </p:txBody>
      </p:sp>
      <p:sp>
        <p:nvSpPr>
          <p:cNvPr id="6" name="Title 1"/>
          <p:cNvSpPr>
            <a:spLocks noGrp="1"/>
          </p:cNvSpPr>
          <p:nvPr>
            <p:ph type="title"/>
          </p:nvPr>
        </p:nvSpPr>
        <p:spPr>
          <a:xfrm>
            <a:off x="2195736" y="260648"/>
            <a:ext cx="6912768" cy="542156"/>
          </a:xfrm>
        </p:spPr>
        <p:txBody>
          <a:bodyPr/>
          <a:lstStyle/>
          <a:p>
            <a:r>
              <a:rPr lang="en-US" sz="3200" dirty="0" smtClean="0">
                <a:latin typeface="Arial" panose="020B0604020202020204" pitchFamily="34" charset="0"/>
                <a:cs typeface="Arial" panose="020B0604020202020204" pitchFamily="34" charset="0"/>
              </a:rPr>
              <a:t>Flow diagram</a:t>
            </a:r>
            <a:br>
              <a:rPr lang="en-US" sz="3200" dirty="0" smtClean="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03595042"/>
              </p:ext>
            </p:extLst>
          </p:nvPr>
        </p:nvGraphicFramePr>
        <p:xfrm>
          <a:off x="0" y="888577"/>
          <a:ext cx="9144000" cy="5852791"/>
        </p:xfrm>
        <a:graphic>
          <a:graphicData uri="http://schemas.openxmlformats.org/presentationml/2006/ole">
            <mc:AlternateContent xmlns:mc="http://schemas.openxmlformats.org/markup-compatibility/2006">
              <mc:Choice xmlns:v="urn:schemas-microsoft-com:vml" Requires="v">
                <p:oleObj spid="_x0000_s1034" name="Document" r:id="rId5" imgW="5765800" imgH="3568700" progId="Word.Document.12">
                  <p:embed/>
                </p:oleObj>
              </mc:Choice>
              <mc:Fallback>
                <p:oleObj name="Document" r:id="rId5" imgW="5765800" imgH="3568700" progId="Word.Document.12">
                  <p:embed/>
                  <p:pic>
                    <p:nvPicPr>
                      <p:cNvPr id="0" name=""/>
                      <p:cNvPicPr/>
                      <p:nvPr/>
                    </p:nvPicPr>
                    <p:blipFill>
                      <a:blip r:embed="rId6"/>
                      <a:stretch>
                        <a:fillRect/>
                      </a:stretch>
                    </p:blipFill>
                    <p:spPr>
                      <a:xfrm>
                        <a:off x="0" y="888577"/>
                        <a:ext cx="9144000" cy="5852791"/>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GB" sz="3200" dirty="0" smtClean="0">
                <a:latin typeface="Arial" panose="020B0604020202020204" pitchFamily="34" charset="0"/>
                <a:cs typeface="Arial" panose="020B0604020202020204" pitchFamily="34" charset="0"/>
              </a:rPr>
              <a:t>Baseline characteristics</a:t>
            </a:r>
            <a:endParaRPr lang="en-GB" sz="32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18510704"/>
              </p:ext>
            </p:extLst>
          </p:nvPr>
        </p:nvGraphicFramePr>
        <p:xfrm>
          <a:off x="0" y="908720"/>
          <a:ext cx="9144000" cy="5688634"/>
        </p:xfrm>
        <a:graphic>
          <a:graphicData uri="http://schemas.openxmlformats.org/drawingml/2006/table">
            <a:tbl>
              <a:tblPr firstRow="1" firstCol="1" bandRow="1">
                <a:tableStyleId>{7E9639D4-E3E2-4D34-9284-5A2195B3D0D7}</a:tableStyleId>
              </a:tblPr>
              <a:tblGrid>
                <a:gridCol w="4283968"/>
                <a:gridCol w="1656184"/>
                <a:gridCol w="1656184"/>
                <a:gridCol w="1547664"/>
              </a:tblGrid>
              <a:tr h="112047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400" dirty="0" smtClean="0">
                          <a:effectLst/>
                          <a:latin typeface="Arial" panose="020B0604020202020204" pitchFamily="34" charset="0"/>
                          <a:cs typeface="Arial" panose="020B0604020202020204" pitchFamily="34" charset="0"/>
                        </a:rPr>
                        <a:t>Cluster level characteristics</a:t>
                      </a:r>
                      <a:endParaRPr lang="en-US" sz="2400" dirty="0" smtClean="0">
                        <a:effectLst/>
                        <a:latin typeface="Arial" panose="020B0604020202020204" pitchFamily="34" charset="0"/>
                        <a:ea typeface="Calibri"/>
                        <a:cs typeface="Arial" panose="020B0604020202020204" pitchFamily="34" charset="0"/>
                      </a:endParaRPr>
                    </a:p>
                  </a:txBody>
                  <a:tcPr marL="68580" marR="68580" marT="0" marB="0" anchor="ctr">
                    <a:solidFill>
                      <a:srgbClr val="376FA7"/>
                    </a:solidFill>
                  </a:tcPr>
                </a:tc>
                <a:tc>
                  <a:txBody>
                    <a:bodyPr/>
                    <a:lstStyle/>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Arm A</a:t>
                      </a:r>
                      <a:endParaRPr lang="en-US" sz="2000" dirty="0">
                        <a:effectLst/>
                        <a:latin typeface="Arial" panose="020B0604020202020204" pitchFamily="34" charset="0"/>
                        <a:cs typeface="Arial" panose="020B0604020202020204" pitchFamily="34" charset="0"/>
                      </a:endParaRPr>
                    </a:p>
                    <a:p>
                      <a:pPr algn="ctr">
                        <a:lnSpc>
                          <a:spcPct val="115000"/>
                        </a:lnSpc>
                        <a:spcAft>
                          <a:spcPts val="0"/>
                        </a:spcAft>
                      </a:pPr>
                      <a:r>
                        <a:rPr lang="en-GB" sz="1600" dirty="0">
                          <a:effectLst/>
                          <a:latin typeface="Arial" panose="020B0604020202020204" pitchFamily="34" charset="0"/>
                          <a:cs typeface="Arial" panose="020B0604020202020204" pitchFamily="34" charset="0"/>
                        </a:rPr>
                        <a:t>N= </a:t>
                      </a:r>
                      <a:r>
                        <a:rPr lang="en-GB" sz="1600" dirty="0" smtClean="0">
                          <a:effectLst/>
                          <a:latin typeface="Arial" panose="020B0604020202020204" pitchFamily="34" charset="0"/>
                          <a:cs typeface="Arial" panose="020B0604020202020204" pitchFamily="34" charset="0"/>
                        </a:rPr>
                        <a:t>8, n=222</a:t>
                      </a:r>
                    </a:p>
                    <a:p>
                      <a:pPr algn="ctr">
                        <a:lnSpc>
                          <a:spcPct val="115000"/>
                        </a:lnSpc>
                        <a:spcAft>
                          <a:spcPts val="0"/>
                        </a:spcAft>
                      </a:pPr>
                      <a:r>
                        <a:rPr lang="en-GB" sz="1600" dirty="0" smtClean="0">
                          <a:effectLst/>
                          <a:latin typeface="Arial" panose="020B0604020202020204" pitchFamily="34" charset="0"/>
                          <a:cs typeface="Arial" panose="020B0604020202020204" pitchFamily="34" charset="0"/>
                        </a:rPr>
                        <a:t>Mean (SD)</a:t>
                      </a:r>
                      <a:endParaRPr lang="en-US" sz="1600" dirty="0">
                        <a:effectLst/>
                        <a:latin typeface="Arial" panose="020B0604020202020204" pitchFamily="34" charset="0"/>
                        <a:ea typeface="Calibri"/>
                        <a:cs typeface="Arial" panose="020B0604020202020204" pitchFamily="34" charset="0"/>
                      </a:endParaRPr>
                    </a:p>
                  </a:txBody>
                  <a:tcPr marL="68580" marR="68580" marT="0" marB="0" anchor="ctr">
                    <a:solidFill>
                      <a:srgbClr val="376FA7"/>
                    </a:solidFill>
                  </a:tcPr>
                </a:tc>
                <a:tc>
                  <a:txBody>
                    <a:bodyPr/>
                    <a:lstStyle/>
                    <a:p>
                      <a:pPr algn="ctr">
                        <a:lnSpc>
                          <a:spcPct val="115000"/>
                        </a:lnSpc>
                        <a:spcAft>
                          <a:spcPts val="0"/>
                        </a:spcAft>
                      </a:pPr>
                      <a:r>
                        <a:rPr lang="en-US" sz="2000" dirty="0" smtClean="0">
                          <a:effectLst/>
                          <a:latin typeface="Arial" panose="020B0604020202020204" pitchFamily="34" charset="0"/>
                          <a:cs typeface="Arial" panose="020B0604020202020204" pitchFamily="34" charset="0"/>
                        </a:rPr>
                        <a:t>Arm B</a:t>
                      </a:r>
                      <a:endParaRPr lang="en-US" sz="2000" dirty="0">
                        <a:effectLst/>
                        <a:latin typeface="Arial" panose="020B0604020202020204" pitchFamily="34" charset="0"/>
                        <a:cs typeface="Arial" panose="020B0604020202020204" pitchFamily="34" charset="0"/>
                      </a:endParaRPr>
                    </a:p>
                    <a:p>
                      <a:pPr algn="ctr">
                        <a:lnSpc>
                          <a:spcPct val="115000"/>
                        </a:lnSpc>
                        <a:spcAft>
                          <a:spcPts val="0"/>
                        </a:spcAft>
                      </a:pPr>
                      <a:r>
                        <a:rPr lang="en-GB" sz="1600" dirty="0" smtClean="0">
                          <a:effectLst/>
                          <a:latin typeface="Arial" panose="020B0604020202020204" pitchFamily="34" charset="0"/>
                          <a:cs typeface="Arial" panose="020B0604020202020204" pitchFamily="34" charset="0"/>
                        </a:rPr>
                        <a:t>N=8, n=262</a:t>
                      </a:r>
                    </a:p>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Arial" panose="020B0604020202020204" pitchFamily="34" charset="0"/>
                          <a:cs typeface="Arial" panose="020B0604020202020204" pitchFamily="34" charset="0"/>
                        </a:rPr>
                        <a:t>Mean (SD)</a:t>
                      </a:r>
                      <a:endParaRPr lang="en-US" sz="1600" dirty="0" smtClean="0">
                        <a:effectLst/>
                        <a:latin typeface="Arial" panose="020B0604020202020204" pitchFamily="34" charset="0"/>
                        <a:ea typeface="Calibri"/>
                        <a:cs typeface="Arial" panose="020B0604020202020204" pitchFamily="34" charset="0"/>
                      </a:endParaRPr>
                    </a:p>
                  </a:txBody>
                  <a:tcPr marL="68580" marR="68580" marT="0" marB="0" anchor="ctr">
                    <a:solidFill>
                      <a:srgbClr val="376FA7"/>
                    </a:solidFill>
                  </a:tcPr>
                </a:tc>
                <a:tc>
                  <a:txBody>
                    <a:bodyPr/>
                    <a:lstStyle/>
                    <a:p>
                      <a:pPr algn="ctr">
                        <a:lnSpc>
                          <a:spcPct val="115000"/>
                        </a:lnSpc>
                        <a:spcAft>
                          <a:spcPts val="0"/>
                        </a:spcAft>
                      </a:pPr>
                      <a:r>
                        <a:rPr lang="en-GB" sz="2000" dirty="0">
                          <a:effectLst/>
                          <a:latin typeface="Arial" panose="020B0604020202020204" pitchFamily="34" charset="0"/>
                          <a:cs typeface="Arial" panose="020B0604020202020204" pitchFamily="34" charset="0"/>
                        </a:rPr>
                        <a:t>Control</a:t>
                      </a:r>
                      <a:endParaRPr lang="en-US" sz="2000" dirty="0">
                        <a:effectLst/>
                        <a:latin typeface="Arial" panose="020B0604020202020204" pitchFamily="34"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Arial" panose="020B0604020202020204" pitchFamily="34" charset="0"/>
                          <a:cs typeface="Arial" panose="020B0604020202020204" pitchFamily="34" charset="0"/>
                        </a:rPr>
                        <a:t>N=8, n=297</a:t>
                      </a:r>
                    </a:p>
                    <a:p>
                      <a:pPr marL="0" marR="0" indent="0" algn="ctr" defTabSz="914400" rtl="0" eaLnBrk="1" fontAlgn="auto" latinLnBrk="0" hangingPunct="1">
                        <a:lnSpc>
                          <a:spcPct val="115000"/>
                        </a:lnSpc>
                        <a:spcBef>
                          <a:spcPts val="0"/>
                        </a:spcBef>
                        <a:spcAft>
                          <a:spcPts val="0"/>
                        </a:spcAft>
                        <a:buClrTx/>
                        <a:buSzTx/>
                        <a:buFontTx/>
                        <a:buNone/>
                        <a:tabLst/>
                        <a:defRPr/>
                      </a:pPr>
                      <a:r>
                        <a:rPr lang="en-GB" sz="1600" dirty="0" smtClean="0">
                          <a:effectLst/>
                          <a:latin typeface="Arial" panose="020B0604020202020204" pitchFamily="34" charset="0"/>
                          <a:cs typeface="Arial" panose="020B0604020202020204" pitchFamily="34" charset="0"/>
                        </a:rPr>
                        <a:t>Mean (SD)</a:t>
                      </a:r>
                      <a:endParaRPr lang="en-US" sz="1600" dirty="0" smtClean="0">
                        <a:effectLst/>
                        <a:latin typeface="Arial" panose="020B0604020202020204" pitchFamily="34" charset="0"/>
                        <a:ea typeface="Calibri"/>
                        <a:cs typeface="Arial" panose="020B0604020202020204" pitchFamily="34" charset="0"/>
                      </a:endParaRPr>
                    </a:p>
                  </a:txBody>
                  <a:tcPr marL="68580" marR="68580" marT="0" marB="0" anchor="ctr">
                    <a:solidFill>
                      <a:srgbClr val="376FA7"/>
                    </a:solidFill>
                  </a:tcPr>
                </a:tc>
              </a:tr>
              <a:tr h="374183">
                <a:tc>
                  <a:txBody>
                    <a:bodyPr/>
                    <a:lstStyle/>
                    <a:p>
                      <a:pPr>
                        <a:lnSpc>
                          <a:spcPct val="114000"/>
                        </a:lnSpc>
                        <a:spcAft>
                          <a:spcPts val="0"/>
                        </a:spcAft>
                      </a:pPr>
                      <a:r>
                        <a:rPr lang="en-GB" sz="2000" b="0" dirty="0">
                          <a:effectLst/>
                          <a:latin typeface="Arial" panose="020B0604020202020204" pitchFamily="34" charset="0"/>
                          <a:cs typeface="Arial" panose="020B0604020202020204" pitchFamily="34" charset="0"/>
                        </a:rPr>
                        <a:t>Age</a:t>
                      </a:r>
                      <a:r>
                        <a:rPr lang="en-GB" sz="2000" b="0" dirty="0" smtClean="0">
                          <a:effectLst/>
                          <a:latin typeface="Arial" panose="020B0604020202020204" pitchFamily="34" charset="0"/>
                          <a:cs typeface="Arial" panose="020B0604020202020204" pitchFamily="34" charset="0"/>
                        </a:rPr>
                        <a:t>, </a:t>
                      </a:r>
                      <a:r>
                        <a:rPr lang="en-GB" sz="2000" b="0" dirty="0">
                          <a:effectLst/>
                          <a:latin typeface="Arial" panose="020B0604020202020204" pitchFamily="34" charset="0"/>
                          <a:cs typeface="Arial" panose="020B0604020202020204" pitchFamily="34" charset="0"/>
                        </a:rPr>
                        <a:t>y</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lumMod val="85000"/>
                      </a:schemeClr>
                    </a:solidFill>
                  </a:tcP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12.3 (0.49)</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12.2 (0.42)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12.4 (0.42)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400170">
                <a:tc>
                  <a:txBody>
                    <a:bodyPr/>
                    <a:lstStyle/>
                    <a:p>
                      <a:pPr>
                        <a:lnSpc>
                          <a:spcPct val="114000"/>
                        </a:lnSpc>
                        <a:spcAft>
                          <a:spcPts val="0"/>
                        </a:spcAft>
                      </a:pPr>
                      <a:r>
                        <a:rPr lang="en-GB" sz="2000" b="0" dirty="0">
                          <a:effectLst/>
                          <a:latin typeface="Arial" panose="020B0604020202020204" pitchFamily="34" charset="0"/>
                          <a:cs typeface="Arial" panose="020B0604020202020204" pitchFamily="34" charset="0"/>
                        </a:rPr>
                        <a:t>Males, </a:t>
                      </a:r>
                      <a:r>
                        <a:rPr lang="en-GB" sz="2000" b="0" dirty="0" smtClean="0">
                          <a:effectLst/>
                          <a:latin typeface="Arial" panose="020B0604020202020204" pitchFamily="34" charset="0"/>
                          <a:cs typeface="Arial" panose="020B0604020202020204" pitchFamily="34" charset="0"/>
                        </a:rPr>
                        <a:t>n</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lumMod val="85000"/>
                      </a:schemeClr>
                    </a:solidFill>
                  </a:tcP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11.7 (3.1)</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14.2 (9.5)</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b="1" dirty="0">
                          <a:solidFill>
                            <a:srgbClr val="C00000"/>
                          </a:solidFill>
                          <a:effectLst/>
                          <a:latin typeface="Times New Roman" panose="02020603050405020304" pitchFamily="18" charset="0"/>
                          <a:cs typeface="Times New Roman" panose="02020603050405020304" pitchFamily="18" charset="0"/>
                        </a:rPr>
                        <a:t>23.2 (7.6)</a:t>
                      </a:r>
                      <a:endParaRPr lang="en-US" sz="1600" b="1"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77278">
                <a:tc>
                  <a:txBody>
                    <a:bodyPr/>
                    <a:lstStyle/>
                    <a:p>
                      <a:pPr>
                        <a:lnSpc>
                          <a:spcPct val="114000"/>
                        </a:lnSpc>
                        <a:spcAft>
                          <a:spcPts val="0"/>
                        </a:spcAft>
                      </a:pPr>
                      <a:r>
                        <a:rPr lang="en-GB" sz="2000" b="0" dirty="0">
                          <a:effectLst/>
                          <a:latin typeface="Arial" panose="020B0604020202020204" pitchFamily="34" charset="0"/>
                          <a:cs typeface="Arial" panose="020B0604020202020204" pitchFamily="34" charset="0"/>
                        </a:rPr>
                        <a:t>Open space outside home</a:t>
                      </a:r>
                      <a:r>
                        <a:rPr lang="en-GB" sz="2000" b="0" dirty="0" smtClean="0">
                          <a:effectLst/>
                          <a:latin typeface="Arial" panose="020B0604020202020204" pitchFamily="34" charset="0"/>
                          <a:cs typeface="Arial" panose="020B0604020202020204" pitchFamily="34" charset="0"/>
                        </a:rPr>
                        <a:t>, </a:t>
                      </a:r>
                      <a:r>
                        <a:rPr lang="en-GB" sz="2000" b="0" dirty="0">
                          <a:effectLst/>
                          <a:latin typeface="Arial" panose="020B0604020202020204" pitchFamily="34" charset="0"/>
                          <a:cs typeface="Arial" panose="020B0604020202020204" pitchFamily="34" charset="0"/>
                        </a:rPr>
                        <a:t>n</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lumMod val="85000"/>
                      </a:schemeClr>
                    </a:solidFill>
                  </a:tcP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16.5 (8.3)</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15.5 (6.0)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14.1 (4.3)</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400170">
                <a:tc>
                  <a:txBody>
                    <a:bodyPr/>
                    <a:lstStyle/>
                    <a:p>
                      <a:pPr>
                        <a:lnSpc>
                          <a:spcPct val="114000"/>
                        </a:lnSpc>
                        <a:spcAft>
                          <a:spcPts val="0"/>
                        </a:spcAft>
                      </a:pPr>
                      <a:r>
                        <a:rPr lang="en-GB" sz="2000" b="0" dirty="0">
                          <a:effectLst/>
                          <a:latin typeface="Arial" panose="020B0604020202020204" pitchFamily="34" charset="0"/>
                          <a:cs typeface="Arial" panose="020B0604020202020204" pitchFamily="34" charset="0"/>
                        </a:rPr>
                        <a:t>Someone smokes at home</a:t>
                      </a:r>
                      <a:r>
                        <a:rPr lang="en-GB" sz="2000" b="0" dirty="0" smtClean="0">
                          <a:effectLst/>
                          <a:latin typeface="Arial" panose="020B0604020202020204" pitchFamily="34" charset="0"/>
                          <a:cs typeface="Arial" panose="020B0604020202020204" pitchFamily="34" charset="0"/>
                        </a:rPr>
                        <a:t>, </a:t>
                      </a:r>
                      <a:r>
                        <a:rPr lang="en-GB" sz="2000" b="0" dirty="0">
                          <a:effectLst/>
                          <a:latin typeface="Arial" panose="020B0604020202020204" pitchFamily="34" charset="0"/>
                          <a:cs typeface="Arial" panose="020B0604020202020204" pitchFamily="34" charset="0"/>
                        </a:rPr>
                        <a:t>n</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lumMod val="85000"/>
                      </a:schemeClr>
                    </a:solidFill>
                  </a:tcP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9.9 (7.2)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6.5 (4.1)</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b="1" dirty="0">
                          <a:solidFill>
                            <a:srgbClr val="C00000"/>
                          </a:solidFill>
                          <a:effectLst/>
                          <a:latin typeface="Times New Roman" panose="02020603050405020304" pitchFamily="18" charset="0"/>
                          <a:cs typeface="Times New Roman" panose="02020603050405020304" pitchFamily="18" charset="0"/>
                        </a:rPr>
                        <a:t>12.8 (11.5)</a:t>
                      </a:r>
                      <a:endParaRPr lang="en-US" sz="1600" b="1"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740148">
                <a:tc>
                  <a:txBody>
                    <a:bodyPr/>
                    <a:lstStyle/>
                    <a:p>
                      <a:pPr>
                        <a:lnSpc>
                          <a:spcPct val="114000"/>
                        </a:lnSpc>
                        <a:spcAft>
                          <a:spcPts val="0"/>
                        </a:spcAft>
                      </a:pPr>
                      <a:r>
                        <a:rPr lang="en-GB" sz="2000" b="0" dirty="0" smtClean="0">
                          <a:effectLst/>
                          <a:latin typeface="Arial" panose="020B0604020202020204" pitchFamily="34" charset="0"/>
                          <a:cs typeface="Arial" panose="020B0604020202020204" pitchFamily="34" charset="0"/>
                        </a:rPr>
                        <a:t>Percentage of </a:t>
                      </a:r>
                      <a:r>
                        <a:rPr lang="en-GB" sz="2000" b="0" dirty="0">
                          <a:effectLst/>
                          <a:latin typeface="Arial" panose="020B0604020202020204" pitchFamily="34" charset="0"/>
                          <a:cs typeface="Arial" panose="020B0604020202020204" pitchFamily="34" charset="0"/>
                        </a:rPr>
                        <a:t>Adult </a:t>
                      </a:r>
                      <a:r>
                        <a:rPr lang="en-GB" sz="2000" b="0" dirty="0" smtClean="0">
                          <a:effectLst/>
                          <a:latin typeface="Arial" panose="020B0604020202020204" pitchFamily="34" charset="0"/>
                          <a:cs typeface="Arial" panose="020B0604020202020204" pitchFamily="34" charset="0"/>
                        </a:rPr>
                        <a:t>smokers </a:t>
                      </a:r>
                      <a:r>
                        <a:rPr lang="en-GB" sz="2000" b="0" dirty="0">
                          <a:effectLst/>
                          <a:latin typeface="Arial" panose="020B0604020202020204" pitchFamily="34" charset="0"/>
                          <a:cs typeface="Arial" panose="020B0604020202020204" pitchFamily="34" charset="0"/>
                        </a:rPr>
                        <a:t>in a </a:t>
                      </a:r>
                      <a:r>
                        <a:rPr lang="en-GB" sz="2000" b="0" dirty="0" smtClean="0">
                          <a:effectLst/>
                          <a:latin typeface="Arial" panose="020B0604020202020204" pitchFamily="34" charset="0"/>
                          <a:cs typeface="Arial" panose="020B0604020202020204" pitchFamily="34" charset="0"/>
                        </a:rPr>
                        <a:t>household, n</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lumMod val="85000"/>
                      </a:schemeClr>
                    </a:solidFill>
                  </a:tcPr>
                </a:tc>
                <a:tc>
                  <a:txBody>
                    <a:bodyPr/>
                    <a:lstStyle/>
                    <a:p>
                      <a:pPr algn="ctr">
                        <a:lnSpc>
                          <a:spcPct val="114000"/>
                        </a:lnSpc>
                        <a:spcAft>
                          <a:spcPts val="0"/>
                        </a:spcAft>
                      </a:pPr>
                      <a:r>
                        <a:rPr lang="en-GB" sz="1600" dirty="0" smtClean="0">
                          <a:effectLst/>
                          <a:latin typeface="Times New Roman" panose="02020603050405020304" pitchFamily="18" charset="0"/>
                          <a:cs typeface="Times New Roman" panose="02020603050405020304" pitchFamily="18" charset="0"/>
                        </a:rPr>
                        <a:t>16 </a:t>
                      </a:r>
                      <a:r>
                        <a:rPr lang="en-GB" sz="1600" dirty="0">
                          <a:effectLst/>
                          <a:latin typeface="Times New Roman" panose="02020603050405020304" pitchFamily="18" charset="0"/>
                          <a:cs typeface="Times New Roman" panose="02020603050405020304" pitchFamily="18" charset="0"/>
                        </a:rPr>
                        <a:t>(0.09)</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b="1" dirty="0" smtClean="0">
                          <a:solidFill>
                            <a:srgbClr val="C00000"/>
                          </a:solidFill>
                          <a:effectLst/>
                          <a:latin typeface="Times New Roman" panose="02020603050405020304" pitchFamily="18" charset="0"/>
                          <a:cs typeface="Times New Roman" panose="02020603050405020304" pitchFamily="18" charset="0"/>
                        </a:rPr>
                        <a:t>9 </a:t>
                      </a:r>
                      <a:r>
                        <a:rPr lang="en-GB" sz="1600" b="1" dirty="0">
                          <a:solidFill>
                            <a:srgbClr val="C00000"/>
                          </a:solidFill>
                          <a:effectLst/>
                          <a:latin typeface="Times New Roman" panose="02020603050405020304" pitchFamily="18" charset="0"/>
                          <a:cs typeface="Times New Roman" panose="02020603050405020304" pitchFamily="18" charset="0"/>
                        </a:rPr>
                        <a:t>(0.07)</a:t>
                      </a:r>
                      <a:endParaRPr lang="en-US" sz="1600" b="1"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dirty="0" smtClean="0">
                          <a:effectLst/>
                          <a:latin typeface="Times New Roman" panose="02020603050405020304" pitchFamily="18" charset="0"/>
                          <a:cs typeface="Times New Roman" panose="02020603050405020304" pitchFamily="18" charset="0"/>
                        </a:rPr>
                        <a:t>15 </a:t>
                      </a:r>
                      <a:r>
                        <a:rPr lang="en-GB" sz="1600" dirty="0">
                          <a:effectLst/>
                          <a:latin typeface="Times New Roman" panose="02020603050405020304" pitchFamily="18" charset="0"/>
                          <a:cs typeface="Times New Roman" panose="02020603050405020304" pitchFamily="18" charset="0"/>
                        </a:rPr>
                        <a:t>(0.11)</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389142">
                <a:tc>
                  <a:txBody>
                    <a:bodyPr/>
                    <a:lstStyle/>
                    <a:p>
                      <a:pPr>
                        <a:lnSpc>
                          <a:spcPct val="114000"/>
                        </a:lnSpc>
                        <a:spcAft>
                          <a:spcPts val="0"/>
                        </a:spcAft>
                      </a:pPr>
                      <a:r>
                        <a:rPr lang="en-GB" sz="2000" b="0" dirty="0">
                          <a:effectLst/>
                          <a:latin typeface="Arial" panose="020B0604020202020204" pitchFamily="34" charset="0"/>
                          <a:cs typeface="Arial" panose="020B0604020202020204" pitchFamily="34" charset="0"/>
                        </a:rPr>
                        <a:t>Residents smoke indoors</a:t>
                      </a:r>
                      <a:r>
                        <a:rPr lang="en-GB" sz="2000" b="0" dirty="0" smtClean="0">
                          <a:effectLst/>
                          <a:latin typeface="Arial" panose="020B0604020202020204" pitchFamily="34" charset="0"/>
                          <a:cs typeface="Arial" panose="020B0604020202020204" pitchFamily="34" charset="0"/>
                        </a:rPr>
                        <a:t>, </a:t>
                      </a:r>
                      <a:r>
                        <a:rPr lang="en-GB" sz="2000" b="0" dirty="0">
                          <a:effectLst/>
                          <a:latin typeface="Arial" panose="020B0604020202020204" pitchFamily="34" charset="0"/>
                          <a:cs typeface="Arial" panose="020B0604020202020204" pitchFamily="34" charset="0"/>
                        </a:rPr>
                        <a:t>n</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lumMod val="85000"/>
                      </a:schemeClr>
                    </a:solidFill>
                  </a:tcPr>
                </a:tc>
                <a:tc>
                  <a:txBody>
                    <a:bodyPr/>
                    <a:lstStyle/>
                    <a:p>
                      <a:pPr algn="ctr">
                        <a:lnSpc>
                          <a:spcPct val="114000"/>
                        </a:lnSpc>
                        <a:spcAft>
                          <a:spcPts val="0"/>
                        </a:spcAft>
                      </a:pPr>
                      <a:r>
                        <a:rPr lang="en-GB" sz="1600" dirty="0" smtClean="0">
                          <a:effectLst/>
                          <a:latin typeface="Times New Roman" panose="02020603050405020304" pitchFamily="18" charset="0"/>
                          <a:cs typeface="Times New Roman" panose="02020603050405020304" pitchFamily="18" charset="0"/>
                        </a:rPr>
                        <a:t>4.5 </a:t>
                      </a:r>
                      <a:r>
                        <a:rPr lang="en-GB" sz="1600" dirty="0">
                          <a:effectLst/>
                          <a:latin typeface="Times New Roman" panose="02020603050405020304" pitchFamily="18" charset="0"/>
                          <a:cs typeface="Times New Roman" panose="02020603050405020304" pitchFamily="18" charset="0"/>
                        </a:rPr>
                        <a:t>(4.5)</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dirty="0" smtClean="0">
                          <a:effectLst/>
                          <a:latin typeface="Times New Roman" panose="02020603050405020304" pitchFamily="18" charset="0"/>
                          <a:cs typeface="Times New Roman" panose="02020603050405020304" pitchFamily="18" charset="0"/>
                        </a:rPr>
                        <a:t>3.1 </a:t>
                      </a:r>
                      <a:r>
                        <a:rPr lang="en-GB" sz="1600" dirty="0">
                          <a:effectLst/>
                          <a:latin typeface="Times New Roman" panose="02020603050405020304" pitchFamily="18" charset="0"/>
                          <a:cs typeface="Times New Roman" panose="02020603050405020304" pitchFamily="18" charset="0"/>
                        </a:rPr>
                        <a:t>(2.9)</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b="0" dirty="0" smtClean="0">
                          <a:solidFill>
                            <a:schemeClr val="tx1"/>
                          </a:solidFill>
                          <a:effectLst/>
                          <a:latin typeface="Times New Roman" panose="02020603050405020304" pitchFamily="18" charset="0"/>
                          <a:cs typeface="Times New Roman" panose="02020603050405020304" pitchFamily="18" charset="0"/>
                        </a:rPr>
                        <a:t>7.7 </a:t>
                      </a:r>
                      <a:r>
                        <a:rPr lang="en-GB" sz="1600" b="0" dirty="0">
                          <a:solidFill>
                            <a:schemeClr val="tx1"/>
                          </a:solidFill>
                          <a:effectLst/>
                          <a:latin typeface="Times New Roman" panose="02020603050405020304" pitchFamily="18" charset="0"/>
                          <a:cs typeface="Times New Roman" panose="02020603050405020304" pitchFamily="18" charset="0"/>
                        </a:rPr>
                        <a:t>(6.8)</a:t>
                      </a:r>
                      <a:endParaRPr lang="en-US"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426700">
                <a:tc>
                  <a:txBody>
                    <a:bodyPr/>
                    <a:lstStyle/>
                    <a:p>
                      <a:pPr>
                        <a:lnSpc>
                          <a:spcPct val="114000"/>
                        </a:lnSpc>
                        <a:spcAft>
                          <a:spcPts val="0"/>
                        </a:spcAft>
                      </a:pPr>
                      <a:r>
                        <a:rPr lang="en-GB" sz="2000" b="0" dirty="0">
                          <a:effectLst/>
                          <a:latin typeface="Arial" panose="020B0604020202020204" pitchFamily="34" charset="0"/>
                          <a:cs typeface="Arial" panose="020B0604020202020204" pitchFamily="34" charset="0"/>
                        </a:rPr>
                        <a:t>Visitor’s smoke indoors</a:t>
                      </a:r>
                      <a:r>
                        <a:rPr lang="en-GB" sz="2000" b="0" dirty="0" smtClean="0">
                          <a:effectLst/>
                          <a:latin typeface="Arial" panose="020B0604020202020204" pitchFamily="34" charset="0"/>
                          <a:cs typeface="Arial" panose="020B0604020202020204" pitchFamily="34" charset="0"/>
                        </a:rPr>
                        <a:t>, </a:t>
                      </a:r>
                      <a:r>
                        <a:rPr lang="en-GB" sz="2000" b="0" dirty="0">
                          <a:effectLst/>
                          <a:latin typeface="Arial" panose="020B0604020202020204" pitchFamily="34" charset="0"/>
                          <a:cs typeface="Arial" panose="020B0604020202020204" pitchFamily="34" charset="0"/>
                        </a:rPr>
                        <a:t>n</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lumMod val="85000"/>
                      </a:schemeClr>
                    </a:solidFill>
                  </a:tcP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 </a:t>
                      </a:r>
                      <a:r>
                        <a:rPr lang="en-GB" sz="1600" dirty="0" smtClean="0">
                          <a:effectLst/>
                          <a:latin typeface="Times New Roman" panose="02020603050405020304" pitchFamily="18" charset="0"/>
                          <a:cs typeface="Times New Roman" panose="02020603050405020304" pitchFamily="18" charset="0"/>
                        </a:rPr>
                        <a:t>3.4 </a:t>
                      </a:r>
                      <a:r>
                        <a:rPr lang="en-GB" sz="1600" dirty="0">
                          <a:effectLst/>
                          <a:latin typeface="Times New Roman" panose="02020603050405020304" pitchFamily="18" charset="0"/>
                          <a:cs typeface="Times New Roman" panose="02020603050405020304" pitchFamily="18" charset="0"/>
                        </a:rPr>
                        <a:t>(2.3)</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dirty="0" smtClean="0">
                          <a:effectLst/>
                          <a:latin typeface="Times New Roman" panose="02020603050405020304" pitchFamily="18" charset="0"/>
                          <a:cs typeface="Times New Roman" panose="02020603050405020304" pitchFamily="18" charset="0"/>
                        </a:rPr>
                        <a:t>3.1 </a:t>
                      </a:r>
                      <a:r>
                        <a:rPr lang="en-GB" sz="1600" dirty="0">
                          <a:effectLst/>
                          <a:latin typeface="Times New Roman" panose="02020603050405020304" pitchFamily="18" charset="0"/>
                          <a:cs typeface="Times New Roman" panose="02020603050405020304" pitchFamily="18" charset="0"/>
                        </a:rPr>
                        <a:t>(2.8)</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b="0" dirty="0" smtClean="0">
                          <a:solidFill>
                            <a:schemeClr val="tx1"/>
                          </a:solidFill>
                          <a:effectLst/>
                          <a:latin typeface="Times New Roman" panose="02020603050405020304" pitchFamily="18" charset="0"/>
                          <a:cs typeface="Times New Roman" panose="02020603050405020304" pitchFamily="18" charset="0"/>
                        </a:rPr>
                        <a:t>7.2 </a:t>
                      </a:r>
                      <a:r>
                        <a:rPr lang="en-GB" sz="1600" b="0" dirty="0">
                          <a:solidFill>
                            <a:schemeClr val="tx1"/>
                          </a:solidFill>
                          <a:effectLst/>
                          <a:latin typeface="Times New Roman" panose="02020603050405020304" pitchFamily="18" charset="0"/>
                          <a:cs typeface="Times New Roman" panose="02020603050405020304" pitchFamily="18" charset="0"/>
                        </a:rPr>
                        <a:t>(6.1)</a:t>
                      </a:r>
                      <a:endParaRPr lang="en-US"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73640">
                <a:tc>
                  <a:txBody>
                    <a:bodyPr/>
                    <a:lstStyle/>
                    <a:p>
                      <a:pPr>
                        <a:lnSpc>
                          <a:spcPct val="114000"/>
                        </a:lnSpc>
                        <a:spcAft>
                          <a:spcPts val="0"/>
                        </a:spcAft>
                      </a:pPr>
                      <a:r>
                        <a:rPr lang="en-GB" sz="2000" b="0" dirty="0">
                          <a:effectLst/>
                          <a:latin typeface="Arial" panose="020B0604020202020204" pitchFamily="34" charset="0"/>
                          <a:cs typeface="Arial" panose="020B0604020202020204" pitchFamily="34" charset="0"/>
                        </a:rPr>
                        <a:t>Residents smoke in front of child</a:t>
                      </a:r>
                      <a:r>
                        <a:rPr lang="en-GB" sz="2000" b="0" dirty="0" smtClean="0">
                          <a:effectLst/>
                          <a:latin typeface="Arial" panose="020B0604020202020204" pitchFamily="34" charset="0"/>
                          <a:cs typeface="Arial" panose="020B0604020202020204" pitchFamily="34" charset="0"/>
                        </a:rPr>
                        <a:t>, </a:t>
                      </a:r>
                      <a:r>
                        <a:rPr lang="en-GB" sz="2000" b="0" dirty="0">
                          <a:effectLst/>
                          <a:latin typeface="Arial" panose="020B0604020202020204" pitchFamily="34" charset="0"/>
                          <a:cs typeface="Arial" panose="020B0604020202020204" pitchFamily="34" charset="0"/>
                        </a:rPr>
                        <a:t>n</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lumMod val="85000"/>
                      </a:schemeClr>
                    </a:solidFill>
                  </a:tcP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 </a:t>
                      </a:r>
                      <a:r>
                        <a:rPr lang="en-GB" sz="1600" dirty="0" smtClean="0">
                          <a:effectLst/>
                          <a:latin typeface="Times New Roman" panose="02020603050405020304" pitchFamily="18" charset="0"/>
                          <a:cs typeface="Times New Roman" panose="02020603050405020304" pitchFamily="18" charset="0"/>
                        </a:rPr>
                        <a:t>2.6 </a:t>
                      </a:r>
                      <a:r>
                        <a:rPr lang="en-GB" sz="1600" dirty="0">
                          <a:effectLst/>
                          <a:latin typeface="Times New Roman" panose="02020603050405020304" pitchFamily="18" charset="0"/>
                          <a:cs typeface="Times New Roman" panose="02020603050405020304" pitchFamily="18" charset="0"/>
                        </a:rPr>
                        <a:t>(2.7)</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dirty="0" smtClean="0">
                          <a:effectLst/>
                          <a:latin typeface="Times New Roman" panose="02020603050405020304" pitchFamily="18" charset="0"/>
                          <a:cs typeface="Times New Roman" panose="02020603050405020304" pitchFamily="18" charset="0"/>
                        </a:rPr>
                        <a:t>1.6(1.7</a:t>
                      </a:r>
                      <a:r>
                        <a:rPr lang="en-GB"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b="0" dirty="0" smtClean="0">
                          <a:solidFill>
                            <a:schemeClr val="tx1"/>
                          </a:solidFill>
                          <a:effectLst/>
                          <a:latin typeface="Times New Roman" panose="02020603050405020304" pitchFamily="18" charset="0"/>
                          <a:cs typeface="Times New Roman" panose="02020603050405020304" pitchFamily="18" charset="0"/>
                        </a:rPr>
                        <a:t>7.2 </a:t>
                      </a:r>
                      <a:r>
                        <a:rPr lang="en-GB" sz="1600" b="0" dirty="0">
                          <a:solidFill>
                            <a:schemeClr val="tx1"/>
                          </a:solidFill>
                          <a:effectLst/>
                          <a:latin typeface="Times New Roman" panose="02020603050405020304" pitchFamily="18" charset="0"/>
                          <a:cs typeface="Times New Roman" panose="02020603050405020304" pitchFamily="18" charset="0"/>
                        </a:rPr>
                        <a:t>(6.5)</a:t>
                      </a:r>
                      <a:endParaRPr lang="en-US"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75188">
                <a:tc>
                  <a:txBody>
                    <a:bodyPr/>
                    <a:lstStyle/>
                    <a:p>
                      <a:pPr>
                        <a:lnSpc>
                          <a:spcPct val="114000"/>
                        </a:lnSpc>
                        <a:spcAft>
                          <a:spcPts val="0"/>
                        </a:spcAft>
                      </a:pPr>
                      <a:r>
                        <a:rPr lang="en-GB" sz="2000" b="0" dirty="0">
                          <a:effectLst/>
                          <a:latin typeface="Arial" panose="020B0604020202020204" pitchFamily="34" charset="0"/>
                          <a:cs typeface="Arial" panose="020B0604020202020204" pitchFamily="34" charset="0"/>
                        </a:rPr>
                        <a:t>Visitor smoke in front of child, </a:t>
                      </a:r>
                      <a:r>
                        <a:rPr lang="en-GB" sz="2000" b="0" dirty="0" smtClean="0">
                          <a:effectLst/>
                          <a:latin typeface="Arial" panose="020B0604020202020204" pitchFamily="34" charset="0"/>
                          <a:cs typeface="Arial" panose="020B0604020202020204" pitchFamily="34" charset="0"/>
                        </a:rPr>
                        <a:t>n</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lumMod val="85000"/>
                      </a:schemeClr>
                    </a:solidFill>
                  </a:tcPr>
                </a:tc>
                <a:tc>
                  <a:txBody>
                    <a:bodyPr/>
                    <a:lstStyle/>
                    <a:p>
                      <a:pPr algn="ctr">
                        <a:lnSpc>
                          <a:spcPct val="114000"/>
                        </a:lnSpc>
                        <a:spcAft>
                          <a:spcPts val="0"/>
                        </a:spcAft>
                      </a:pPr>
                      <a:r>
                        <a:rPr lang="en-GB" sz="1600" dirty="0" smtClean="0">
                          <a:effectLst/>
                          <a:latin typeface="Times New Roman" panose="02020603050405020304" pitchFamily="18" charset="0"/>
                          <a:cs typeface="Times New Roman" panose="02020603050405020304" pitchFamily="18" charset="0"/>
                        </a:rPr>
                        <a:t>2.8 </a:t>
                      </a:r>
                      <a:r>
                        <a:rPr lang="en-GB" sz="1600" dirty="0">
                          <a:effectLst/>
                          <a:latin typeface="Times New Roman" panose="02020603050405020304" pitchFamily="18" charset="0"/>
                          <a:cs typeface="Times New Roman" panose="02020603050405020304" pitchFamily="18" charset="0"/>
                        </a:rPr>
                        <a:t>(2.5)</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dirty="0" smtClean="0">
                          <a:effectLst/>
                          <a:latin typeface="Times New Roman" panose="02020603050405020304" pitchFamily="18" charset="0"/>
                          <a:cs typeface="Times New Roman" panose="02020603050405020304" pitchFamily="18" charset="0"/>
                        </a:rPr>
                        <a:t>1.5 </a:t>
                      </a:r>
                      <a:r>
                        <a:rPr lang="en-GB" sz="1600" dirty="0">
                          <a:effectLst/>
                          <a:latin typeface="Times New Roman" panose="02020603050405020304" pitchFamily="18" charset="0"/>
                          <a:cs typeface="Times New Roman" panose="02020603050405020304" pitchFamily="18" charset="0"/>
                        </a:rPr>
                        <a:t>(1.5)</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b="0" dirty="0">
                          <a:solidFill>
                            <a:schemeClr val="tx1"/>
                          </a:solidFill>
                          <a:effectLst/>
                          <a:latin typeface="Times New Roman" panose="02020603050405020304" pitchFamily="18" charset="0"/>
                          <a:cs typeface="Times New Roman" panose="02020603050405020304" pitchFamily="18" charset="0"/>
                        </a:rPr>
                        <a:t> </a:t>
                      </a:r>
                      <a:r>
                        <a:rPr lang="en-GB" sz="1600" b="0" dirty="0" smtClean="0">
                          <a:solidFill>
                            <a:schemeClr val="tx1"/>
                          </a:solidFill>
                          <a:effectLst/>
                          <a:latin typeface="Times New Roman" panose="02020603050405020304" pitchFamily="18" charset="0"/>
                          <a:cs typeface="Times New Roman" panose="02020603050405020304" pitchFamily="18" charset="0"/>
                        </a:rPr>
                        <a:t>6.5 </a:t>
                      </a:r>
                      <a:r>
                        <a:rPr lang="en-GB" sz="1600" b="0" dirty="0">
                          <a:solidFill>
                            <a:schemeClr val="tx1"/>
                          </a:solidFill>
                          <a:effectLst/>
                          <a:latin typeface="Times New Roman" panose="02020603050405020304" pitchFamily="18" charset="0"/>
                          <a:cs typeface="Times New Roman" panose="02020603050405020304" pitchFamily="18" charset="0"/>
                        </a:rPr>
                        <a:t>(5.8)</a:t>
                      </a:r>
                      <a:endParaRPr lang="en-US"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r h="355771">
                <a:tc>
                  <a:txBody>
                    <a:bodyPr/>
                    <a:lstStyle/>
                    <a:p>
                      <a:pPr>
                        <a:lnSpc>
                          <a:spcPct val="114000"/>
                        </a:lnSpc>
                        <a:spcAft>
                          <a:spcPts val="0"/>
                        </a:spcAft>
                      </a:pPr>
                      <a:r>
                        <a:rPr lang="en-GB" sz="2000" b="0" dirty="0" smtClean="0">
                          <a:effectLst/>
                          <a:latin typeface="Arial" panose="020B0604020202020204" pitchFamily="34" charset="0"/>
                          <a:cs typeface="Arial" panose="020B0604020202020204" pitchFamily="34" charset="0"/>
                        </a:rPr>
                        <a:t>Smoke-Free Home,  </a:t>
                      </a:r>
                      <a:r>
                        <a:rPr lang="en-GB" sz="2000" b="0" dirty="0">
                          <a:effectLst/>
                          <a:latin typeface="Arial" panose="020B0604020202020204" pitchFamily="34" charset="0"/>
                          <a:cs typeface="Arial" panose="020B0604020202020204" pitchFamily="34" charset="0"/>
                        </a:rPr>
                        <a:t>n</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lumMod val="85000"/>
                      </a:schemeClr>
                    </a:solidFill>
                  </a:tcP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21.9 (6.4)</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b="1" dirty="0">
                          <a:solidFill>
                            <a:srgbClr val="C00000"/>
                          </a:solidFill>
                          <a:effectLst/>
                          <a:latin typeface="Times New Roman" panose="02020603050405020304" pitchFamily="18" charset="0"/>
                          <a:cs typeface="Times New Roman" panose="02020603050405020304" pitchFamily="18" charset="0"/>
                        </a:rPr>
                        <a:t>28.0 (11.9)</a:t>
                      </a:r>
                      <a:endParaRPr lang="en-US" sz="1600" b="1"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dirty="0">
                          <a:effectLst/>
                          <a:latin typeface="Times New Roman" panose="02020603050405020304" pitchFamily="18" charset="0"/>
                          <a:cs typeface="Times New Roman" panose="02020603050405020304" pitchFamily="18" charset="0"/>
                        </a:rPr>
                        <a:t>22.7 (6.5)</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355771">
                <a:tc>
                  <a:txBody>
                    <a:bodyPr/>
                    <a:lstStyle/>
                    <a:p>
                      <a:pPr>
                        <a:lnSpc>
                          <a:spcPct val="114000"/>
                        </a:lnSpc>
                        <a:spcAft>
                          <a:spcPts val="0"/>
                        </a:spcAft>
                      </a:pPr>
                      <a:r>
                        <a:rPr lang="en-GB" sz="2000" b="0" dirty="0">
                          <a:effectLst/>
                          <a:latin typeface="Arial" panose="020B0604020202020204" pitchFamily="34" charset="0"/>
                          <a:cs typeface="Arial" panose="020B0604020202020204" pitchFamily="34" charset="0"/>
                        </a:rPr>
                        <a:t>Social visibility</a:t>
                      </a:r>
                      <a:r>
                        <a:rPr lang="en-GB" sz="2000" b="0" dirty="0" smtClean="0">
                          <a:effectLst/>
                          <a:latin typeface="Arial" panose="020B0604020202020204" pitchFamily="34" charset="0"/>
                          <a:cs typeface="Arial" panose="020B0604020202020204" pitchFamily="34" charset="0"/>
                        </a:rPr>
                        <a:t>, </a:t>
                      </a:r>
                      <a:r>
                        <a:rPr lang="en-GB" sz="2000" b="0" dirty="0">
                          <a:effectLst/>
                          <a:latin typeface="Arial" panose="020B0604020202020204" pitchFamily="34" charset="0"/>
                          <a:cs typeface="Arial" panose="020B0604020202020204" pitchFamily="34" charset="0"/>
                        </a:rPr>
                        <a:t>n</a:t>
                      </a:r>
                      <a:endParaRPr lang="en-US" sz="2000" b="0" dirty="0">
                        <a:effectLst/>
                        <a:latin typeface="Arial" panose="020B0604020202020204" pitchFamily="34" charset="0"/>
                        <a:ea typeface="Calibri"/>
                        <a:cs typeface="Arial" panose="020B0604020202020204" pitchFamily="34" charset="0"/>
                      </a:endParaRPr>
                    </a:p>
                  </a:txBody>
                  <a:tcPr marL="68580" marR="68580" marT="0" marB="0" anchor="ctr">
                    <a:solidFill>
                      <a:schemeClr val="bg1">
                        <a:lumMod val="85000"/>
                      </a:schemeClr>
                    </a:solidFill>
                  </a:tcPr>
                </a:tc>
                <a:tc>
                  <a:txBody>
                    <a:bodyPr/>
                    <a:lstStyle/>
                    <a:p>
                      <a:pPr algn="ctr">
                        <a:lnSpc>
                          <a:spcPct val="114000"/>
                        </a:lnSpc>
                        <a:spcAft>
                          <a:spcPts val="0"/>
                        </a:spcAft>
                      </a:pPr>
                      <a:r>
                        <a:rPr lang="en-GB" sz="1600">
                          <a:effectLst/>
                          <a:latin typeface="Times New Roman" panose="02020603050405020304" pitchFamily="18" charset="0"/>
                          <a:cs typeface="Times New Roman" panose="02020603050405020304" pitchFamily="18" charset="0"/>
                        </a:rPr>
                        <a:t>3.5 (3.0)</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a:effectLst/>
                          <a:latin typeface="Times New Roman" panose="02020603050405020304" pitchFamily="18" charset="0"/>
                          <a:cs typeface="Times New Roman" panose="02020603050405020304" pitchFamily="18" charset="0"/>
                        </a:rPr>
                        <a:t>2.0 (2.2)</a:t>
                      </a:r>
                      <a:endParaRPr lang="en-US"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14000"/>
                        </a:lnSpc>
                        <a:spcAft>
                          <a:spcPts val="0"/>
                        </a:spcAft>
                      </a:pPr>
                      <a:r>
                        <a:rPr lang="en-GB" sz="1600" b="1" dirty="0">
                          <a:solidFill>
                            <a:srgbClr val="C00000"/>
                          </a:solidFill>
                          <a:effectLst/>
                          <a:latin typeface="Times New Roman" panose="02020603050405020304" pitchFamily="18" charset="0"/>
                          <a:cs typeface="Times New Roman" panose="02020603050405020304" pitchFamily="18" charset="0"/>
                        </a:rPr>
                        <a:t>8.0 (7.7)</a:t>
                      </a:r>
                      <a:endParaRPr lang="en-US" sz="1600" b="1" dirty="0">
                        <a:solidFill>
                          <a:srgbClr val="C0000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
        <p:nvSpPr>
          <p:cNvPr id="2" name="Oval 1"/>
          <p:cNvSpPr/>
          <p:nvPr/>
        </p:nvSpPr>
        <p:spPr>
          <a:xfrm>
            <a:off x="7596336" y="4272508"/>
            <a:ext cx="1547664" cy="1584176"/>
          </a:xfrm>
          <a:prstGeom prst="ellipse">
            <a:avLst/>
          </a:prstGeom>
          <a:solidFill>
            <a:srgbClr val="C00000">
              <a:alpha val="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82724"/>
            <a:ext cx="6696744" cy="720080"/>
          </a:xfrm>
        </p:spPr>
        <p:txBody>
          <a:bodyPr/>
          <a:lstStyle/>
          <a:p>
            <a:r>
              <a:rPr lang="en-GB" sz="3200" dirty="0" smtClean="0">
                <a:latin typeface="Arial" panose="020B0604020202020204" pitchFamily="34" charset="0"/>
                <a:cs typeface="Arial" panose="020B0604020202020204" pitchFamily="34" charset="0"/>
              </a:rPr>
              <a:t>Primary outcomes</a:t>
            </a:r>
            <a:endParaRPr lang="en-GB" sz="32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565194"/>
              </p:ext>
            </p:extLst>
          </p:nvPr>
        </p:nvGraphicFramePr>
        <p:xfrm>
          <a:off x="35496" y="980728"/>
          <a:ext cx="9121541" cy="5472608"/>
        </p:xfrm>
        <a:graphic>
          <a:graphicData uri="http://schemas.openxmlformats.org/drawingml/2006/table">
            <a:tbl>
              <a:tblPr/>
              <a:tblGrid>
                <a:gridCol w="1728192"/>
                <a:gridCol w="2538335"/>
                <a:gridCol w="2315127"/>
                <a:gridCol w="1407516"/>
                <a:gridCol w="1132371"/>
              </a:tblGrid>
              <a:tr h="913167">
                <a:tc>
                  <a:txBody>
                    <a:bodyPr/>
                    <a:lstStyle/>
                    <a:p>
                      <a:pPr>
                        <a:lnSpc>
                          <a:spcPct val="115000"/>
                        </a:lnSpc>
                        <a:spcAft>
                          <a:spcPts val="0"/>
                        </a:spcAft>
                      </a:pPr>
                      <a:r>
                        <a:rPr lang="en-GB" sz="2000" b="1" dirty="0">
                          <a:solidFill>
                            <a:schemeClr val="bg1"/>
                          </a:solidFill>
                          <a:latin typeface="Arial" pitchFamily="34" charset="0"/>
                          <a:ea typeface="Times New Roman"/>
                          <a:cs typeface="Arial" pitchFamily="34" charset="0"/>
                        </a:rPr>
                        <a:t>Trial Arm</a:t>
                      </a:r>
                      <a:endParaRPr lang="en-GB" sz="2000" dirty="0">
                        <a:solidFill>
                          <a:schemeClr val="bg1"/>
                        </a:solidFill>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FA7"/>
                    </a:solidFill>
                  </a:tcPr>
                </a:tc>
                <a:tc>
                  <a:txBody>
                    <a:bodyPr/>
                    <a:lstStyle/>
                    <a:p>
                      <a:pPr algn="ctr">
                        <a:lnSpc>
                          <a:spcPct val="115000"/>
                        </a:lnSpc>
                        <a:spcAft>
                          <a:spcPts val="0"/>
                        </a:spcAft>
                      </a:pPr>
                      <a:r>
                        <a:rPr lang="en-GB" sz="2000" b="1" dirty="0" smtClean="0">
                          <a:solidFill>
                            <a:schemeClr val="bg1"/>
                          </a:solidFill>
                          <a:latin typeface="Arial" pitchFamily="34" charset="0"/>
                          <a:ea typeface="Times New Roman"/>
                          <a:cs typeface="Arial" pitchFamily="34" charset="0"/>
                        </a:rPr>
                        <a:t>Participant households n/N (%)</a:t>
                      </a:r>
                      <a:endParaRPr lang="en-GB" sz="2000" dirty="0">
                        <a:solidFill>
                          <a:schemeClr val="bg1"/>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FA7"/>
                    </a:solidFill>
                  </a:tcPr>
                </a:tc>
                <a:tc>
                  <a:txBody>
                    <a:bodyPr/>
                    <a:lstStyle/>
                    <a:p>
                      <a:pPr algn="ctr">
                        <a:lnSpc>
                          <a:spcPct val="115000"/>
                        </a:lnSpc>
                        <a:spcAft>
                          <a:spcPts val="0"/>
                        </a:spcAft>
                      </a:pPr>
                      <a:r>
                        <a:rPr lang="en-GB" sz="2000" b="1" dirty="0">
                          <a:solidFill>
                            <a:schemeClr val="bg1"/>
                          </a:solidFill>
                          <a:latin typeface="Arial" pitchFamily="34" charset="0"/>
                          <a:ea typeface="Times New Roman"/>
                          <a:cs typeface="Arial" pitchFamily="34" charset="0"/>
                        </a:rPr>
                        <a:t>Odds ratio </a:t>
                      </a:r>
                      <a:endParaRPr lang="en-GB" sz="2000" b="1" dirty="0" smtClean="0">
                        <a:solidFill>
                          <a:schemeClr val="bg1"/>
                        </a:solidFill>
                        <a:latin typeface="Arial" pitchFamily="34" charset="0"/>
                        <a:ea typeface="Times New Roman"/>
                        <a:cs typeface="Arial" pitchFamily="34" charset="0"/>
                      </a:endParaRPr>
                    </a:p>
                    <a:p>
                      <a:pPr algn="ctr">
                        <a:lnSpc>
                          <a:spcPct val="115000"/>
                        </a:lnSpc>
                        <a:spcAft>
                          <a:spcPts val="0"/>
                        </a:spcAft>
                      </a:pPr>
                      <a:r>
                        <a:rPr lang="en-GB" sz="2000" b="1" dirty="0" smtClean="0">
                          <a:solidFill>
                            <a:schemeClr val="bg1"/>
                          </a:solidFill>
                          <a:latin typeface="Arial" pitchFamily="34" charset="0"/>
                          <a:ea typeface="Times New Roman"/>
                          <a:cs typeface="Arial" pitchFamily="34" charset="0"/>
                        </a:rPr>
                        <a:t>(</a:t>
                      </a:r>
                      <a:r>
                        <a:rPr lang="en-GB" sz="2000" b="1" dirty="0">
                          <a:solidFill>
                            <a:schemeClr val="bg1"/>
                          </a:solidFill>
                          <a:latin typeface="Arial" pitchFamily="34" charset="0"/>
                          <a:ea typeface="Times New Roman"/>
                          <a:cs typeface="Arial" pitchFamily="34" charset="0"/>
                        </a:rPr>
                        <a:t>95% CI</a:t>
                      </a:r>
                      <a:r>
                        <a:rPr lang="en-GB" sz="2000" b="1" dirty="0" smtClean="0">
                          <a:solidFill>
                            <a:schemeClr val="bg1"/>
                          </a:solidFill>
                          <a:latin typeface="Arial" pitchFamily="34" charset="0"/>
                          <a:ea typeface="Times New Roman"/>
                          <a:cs typeface="Arial" pitchFamily="34" charset="0"/>
                        </a:rPr>
                        <a:t>)</a:t>
                      </a:r>
                      <a:r>
                        <a:rPr lang="en-GB" sz="2000" dirty="0" smtClean="0">
                          <a:solidFill>
                            <a:schemeClr val="bg1"/>
                          </a:solidFill>
                          <a:latin typeface="Arial" pitchFamily="34" charset="0"/>
                          <a:ea typeface="Times New Roman"/>
                          <a:cs typeface="Arial" pitchFamily="34" charset="0"/>
                        </a:rPr>
                        <a:t> †</a:t>
                      </a:r>
                      <a:endParaRPr lang="en-GB" sz="2000" dirty="0">
                        <a:solidFill>
                          <a:schemeClr val="bg1"/>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FA7"/>
                    </a:solidFill>
                  </a:tcPr>
                </a:tc>
                <a:tc>
                  <a:txBody>
                    <a:bodyPr/>
                    <a:lstStyle/>
                    <a:p>
                      <a:pPr algn="ctr">
                        <a:lnSpc>
                          <a:spcPct val="115000"/>
                        </a:lnSpc>
                        <a:spcAft>
                          <a:spcPts val="0"/>
                        </a:spcAft>
                      </a:pPr>
                      <a:r>
                        <a:rPr lang="en-GB" sz="2000" b="1" i="1" dirty="0" smtClean="0">
                          <a:solidFill>
                            <a:schemeClr val="bg1"/>
                          </a:solidFill>
                          <a:latin typeface="Arial" pitchFamily="34" charset="0"/>
                          <a:ea typeface="Times New Roman"/>
                          <a:cs typeface="Arial" pitchFamily="34" charset="0"/>
                        </a:rPr>
                        <a:t>P</a:t>
                      </a:r>
                      <a:r>
                        <a:rPr lang="en-GB" sz="2000" b="1" dirty="0" smtClean="0">
                          <a:solidFill>
                            <a:schemeClr val="bg1"/>
                          </a:solidFill>
                          <a:latin typeface="Arial" pitchFamily="34" charset="0"/>
                          <a:ea typeface="Times New Roman"/>
                          <a:cs typeface="Arial" pitchFamily="34" charset="0"/>
                        </a:rPr>
                        <a:t>-value</a:t>
                      </a:r>
                      <a:endParaRPr lang="en-GB" sz="2000" dirty="0">
                        <a:solidFill>
                          <a:schemeClr val="bg1"/>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FA7"/>
                    </a:solidFill>
                  </a:tcPr>
                </a:tc>
                <a:tc>
                  <a:txBody>
                    <a:bodyPr/>
                    <a:lstStyle/>
                    <a:p>
                      <a:pPr algn="ctr">
                        <a:lnSpc>
                          <a:spcPct val="115000"/>
                        </a:lnSpc>
                        <a:spcAft>
                          <a:spcPts val="0"/>
                        </a:spcAft>
                      </a:pPr>
                      <a:r>
                        <a:rPr lang="en-GB" sz="2000" b="1" dirty="0" smtClean="0">
                          <a:solidFill>
                            <a:schemeClr val="bg1"/>
                          </a:solidFill>
                          <a:latin typeface="Arial" pitchFamily="34" charset="0"/>
                          <a:ea typeface="Times New Roman"/>
                          <a:cs typeface="Arial" pitchFamily="34" charset="0"/>
                        </a:rPr>
                        <a:t>ICC </a:t>
                      </a:r>
                      <a:r>
                        <a:rPr lang="en-GB" sz="2000" dirty="0" smtClean="0">
                          <a:solidFill>
                            <a:schemeClr val="bg1"/>
                          </a:solidFill>
                          <a:latin typeface="Arial" pitchFamily="34" charset="0"/>
                          <a:ea typeface="Times New Roman"/>
                          <a:cs typeface="Arial" pitchFamily="34" charset="0"/>
                        </a:rPr>
                        <a:t>‡</a:t>
                      </a:r>
                      <a:endParaRPr lang="en-GB" sz="2000" dirty="0">
                        <a:solidFill>
                          <a:schemeClr val="bg1"/>
                        </a:solidFill>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6FA7"/>
                    </a:solidFill>
                  </a:tcPr>
                </a:tc>
              </a:tr>
              <a:tr h="750824">
                <a:tc gridSpan="5">
                  <a:txBody>
                    <a:bodyPr/>
                    <a:lstStyle/>
                    <a:p>
                      <a:pPr algn="ctr">
                        <a:lnSpc>
                          <a:spcPct val="115000"/>
                        </a:lnSpc>
                        <a:spcAft>
                          <a:spcPts val="0"/>
                        </a:spcAft>
                      </a:pPr>
                      <a:r>
                        <a:rPr lang="en-GB" sz="2800" b="1" dirty="0" smtClean="0">
                          <a:latin typeface="Arial" pitchFamily="34" charset="0"/>
                          <a:ea typeface="Times New Roman"/>
                          <a:cs typeface="Arial" pitchFamily="34" charset="0"/>
                        </a:rPr>
                        <a:t>Smoke-free</a:t>
                      </a:r>
                      <a:r>
                        <a:rPr lang="en-GB" sz="2800" b="1" baseline="0" dirty="0" smtClean="0">
                          <a:latin typeface="Arial" pitchFamily="34" charset="0"/>
                          <a:ea typeface="Times New Roman"/>
                          <a:cs typeface="Arial" pitchFamily="34" charset="0"/>
                        </a:rPr>
                        <a:t> homes (at 1 year)</a:t>
                      </a:r>
                      <a:endParaRPr lang="en-GB" sz="2800" dirty="0">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GB"/>
                    </a:p>
                  </a:txBody>
                  <a:tcPr/>
                </a:tc>
              </a:tr>
              <a:tr h="366628">
                <a:tc>
                  <a:txBody>
                    <a:bodyPr/>
                    <a:lstStyle/>
                    <a:p>
                      <a:pPr>
                        <a:lnSpc>
                          <a:spcPct val="115000"/>
                        </a:lnSpc>
                        <a:spcAft>
                          <a:spcPts val="0"/>
                        </a:spcAft>
                      </a:pPr>
                      <a:r>
                        <a:rPr lang="en-GB" sz="1800" b="1" dirty="0" smtClean="0">
                          <a:latin typeface="Arial" pitchFamily="34" charset="0"/>
                          <a:ea typeface="Times New Roman"/>
                          <a:cs typeface="Arial" pitchFamily="34" charset="0"/>
                        </a:rPr>
                        <a:t>Arm A</a:t>
                      </a:r>
                      <a:endParaRPr lang="en-GB" sz="1800" b="1" dirty="0">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Times New Roman" panose="02020603050405020304" pitchFamily="18" charset="0"/>
                          <a:ea typeface="Calibri"/>
                          <a:cs typeface="Times New Roman" panose="02020603050405020304" pitchFamily="18" charset="0"/>
                        </a:rPr>
                        <a:t>148/175 (84.6)</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Times New Roman" panose="02020603050405020304" pitchFamily="18" charset="0"/>
                          <a:ea typeface="Calibri"/>
                          <a:cs typeface="Times New Roman" panose="02020603050405020304" pitchFamily="18" charset="0"/>
                        </a:rPr>
                        <a:t>1.80 (1.08-3.00)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latin typeface="Times New Roman" panose="02020603050405020304" pitchFamily="18" charset="0"/>
                          <a:ea typeface="Times New Roman"/>
                          <a:cs typeface="Times New Roman" panose="02020603050405020304" pitchFamily="18" charset="0"/>
                        </a:rPr>
                        <a:t>&lt;·0001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15000"/>
                        </a:lnSpc>
                        <a:spcAft>
                          <a:spcPts val="0"/>
                        </a:spcAft>
                      </a:pPr>
                      <a:r>
                        <a:rPr lang="en-GB" sz="1600" dirty="0" smtClean="0">
                          <a:latin typeface="Times New Roman" panose="02020603050405020304" pitchFamily="18" charset="0"/>
                          <a:ea typeface="Times New Roman"/>
                          <a:cs typeface="Times New Roman" panose="02020603050405020304" pitchFamily="18" charset="0"/>
                        </a:rPr>
                        <a:t>0.198</a:t>
                      </a:r>
                      <a:endParaRPr lang="en-GB" sz="16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6628">
                <a:tc>
                  <a:txBody>
                    <a:bodyPr/>
                    <a:lstStyle/>
                    <a:p>
                      <a:pPr>
                        <a:lnSpc>
                          <a:spcPct val="115000"/>
                        </a:lnSpc>
                        <a:spcAft>
                          <a:spcPts val="0"/>
                        </a:spcAft>
                      </a:pPr>
                      <a:r>
                        <a:rPr lang="en-GB" sz="1800" b="1" dirty="0" smtClean="0">
                          <a:latin typeface="Arial" pitchFamily="34" charset="0"/>
                          <a:ea typeface="Times New Roman"/>
                          <a:cs typeface="Arial" pitchFamily="34" charset="0"/>
                        </a:rPr>
                        <a:t>Arm B</a:t>
                      </a:r>
                      <a:endParaRPr lang="en-GB" sz="1800" b="1" dirty="0">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Times New Roman" panose="02020603050405020304" pitchFamily="18" charset="0"/>
                          <a:ea typeface="Calibri"/>
                          <a:cs typeface="Times New Roman" panose="02020603050405020304" pitchFamily="18" charset="0"/>
                        </a:rPr>
                        <a:t>182/204 (89.2)</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Times New Roman" panose="02020603050405020304" pitchFamily="18" charset="0"/>
                          <a:ea typeface="Calibri"/>
                          <a:cs typeface="Times New Roman" panose="02020603050405020304" pitchFamily="18" charset="0"/>
                        </a:rPr>
                        <a:t>2.74 (1.60-4.70)</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latin typeface="Times New Roman" panose="02020603050405020304" pitchFamily="18" charset="0"/>
                          <a:ea typeface="Times New Roman"/>
                          <a:cs typeface="Times New Roman" panose="02020603050405020304" pitchFamily="18" charset="0"/>
                        </a:rPr>
                        <a:t>&lt;·0001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r>
              <a:tr h="375519">
                <a:tc>
                  <a:txBody>
                    <a:bodyPr/>
                    <a:lstStyle/>
                    <a:p>
                      <a:pPr>
                        <a:lnSpc>
                          <a:spcPct val="115000"/>
                        </a:lnSpc>
                        <a:spcAft>
                          <a:spcPts val="0"/>
                        </a:spcAft>
                      </a:pPr>
                      <a:r>
                        <a:rPr lang="en-GB" sz="1800" b="1" dirty="0">
                          <a:latin typeface="Arial" pitchFamily="34" charset="0"/>
                          <a:ea typeface="Times New Roman"/>
                          <a:cs typeface="Arial" pitchFamily="34" charset="0"/>
                        </a:rPr>
                        <a:t>Control</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Times New Roman" panose="02020603050405020304" pitchFamily="18" charset="0"/>
                          <a:ea typeface="Calibri"/>
                          <a:cs typeface="Times New Roman" panose="02020603050405020304" pitchFamily="18" charset="0"/>
                        </a:rPr>
                        <a:t>172/228 (75.4)</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Times New Roman" panose="02020603050405020304" pitchFamily="18" charset="0"/>
                          <a:ea typeface="Calibri"/>
                          <a:cs typeface="Times New Roman" panose="02020603050405020304" pitchFamily="18" charset="0"/>
                        </a:rPr>
                        <a:t>1</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latin typeface="Times New Roman" panose="02020603050405020304" pitchFamily="18" charset="0"/>
                          <a:ea typeface="Times New Roman"/>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r>
              <a:tr h="763433">
                <a:tc gridSpan="5">
                  <a:txBody>
                    <a:bodyPr/>
                    <a:lstStyle/>
                    <a:p>
                      <a:pPr marL="0" algn="ctr" defTabSz="914400" rtl="0" eaLnBrk="1" latinLnBrk="0" hangingPunct="1">
                        <a:lnSpc>
                          <a:spcPct val="115000"/>
                        </a:lnSpc>
                        <a:spcAft>
                          <a:spcPts val="0"/>
                        </a:spcAft>
                      </a:pPr>
                      <a:r>
                        <a:rPr lang="en-GB" sz="2800" b="1" kern="1200" dirty="0" smtClean="0">
                          <a:solidFill>
                            <a:schemeClr val="tx1"/>
                          </a:solidFill>
                          <a:latin typeface="Arial" pitchFamily="34" charset="0"/>
                          <a:ea typeface="Times New Roman"/>
                          <a:cs typeface="Arial" pitchFamily="34" charset="0"/>
                        </a:rPr>
                        <a:t>Social visibility (at 1 year)</a:t>
                      </a:r>
                      <a:endParaRPr lang="en-GB" sz="2800" b="1" kern="1200" dirty="0">
                        <a:solidFill>
                          <a:schemeClr val="tx1"/>
                        </a:solidFill>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GB"/>
                    </a:p>
                  </a:txBody>
                  <a:tcPr/>
                </a:tc>
              </a:tr>
              <a:tr h="374368">
                <a:tc>
                  <a:txBody>
                    <a:bodyPr/>
                    <a:lstStyle/>
                    <a:p>
                      <a:pPr>
                        <a:lnSpc>
                          <a:spcPct val="115000"/>
                        </a:lnSpc>
                        <a:spcAft>
                          <a:spcPts val="0"/>
                        </a:spcAft>
                      </a:pPr>
                      <a:r>
                        <a:rPr lang="en-GB" sz="1800" b="1" dirty="0" smtClean="0">
                          <a:latin typeface="Arial" pitchFamily="34" charset="0"/>
                          <a:ea typeface="Times New Roman"/>
                          <a:cs typeface="Arial" pitchFamily="34" charset="0"/>
                        </a:rPr>
                        <a:t>Arm A</a:t>
                      </a:r>
                      <a:endParaRPr lang="en-GB" sz="1800" b="1" dirty="0">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Times New Roman" panose="02020603050405020304" pitchFamily="18" charset="0"/>
                          <a:ea typeface="Calibri"/>
                          <a:cs typeface="Times New Roman" panose="02020603050405020304" pitchFamily="18" charset="0"/>
                        </a:rPr>
                        <a:t>15/175 (8.96)</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Times New Roman" panose="02020603050405020304" pitchFamily="18" charset="0"/>
                          <a:ea typeface="Calibri"/>
                          <a:cs typeface="Times New Roman" panose="02020603050405020304" pitchFamily="18" charset="0"/>
                        </a:rPr>
                        <a:t>0.34 (0.19- 0.63)</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latin typeface="Times New Roman" panose="02020603050405020304" pitchFamily="18" charset="0"/>
                          <a:ea typeface="Times New Roman"/>
                          <a:cs typeface="Times New Roman" panose="02020603050405020304" pitchFamily="18" charset="0"/>
                        </a:rPr>
                        <a:t>&lt;·0001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lnSpc>
                          <a:spcPct val="115000"/>
                        </a:lnSpc>
                        <a:spcAft>
                          <a:spcPts val="0"/>
                        </a:spcAft>
                      </a:pPr>
                      <a:r>
                        <a:rPr lang="en-GB" sz="1600" dirty="0" smtClean="0">
                          <a:latin typeface="Times New Roman" panose="02020603050405020304" pitchFamily="18" charset="0"/>
                          <a:ea typeface="Times New Roman"/>
                          <a:cs typeface="Times New Roman" panose="02020603050405020304" pitchFamily="18" charset="0"/>
                        </a:rPr>
                        <a:t>0·378</a:t>
                      </a:r>
                      <a:endParaRPr lang="en-GB" sz="16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6628">
                <a:tc>
                  <a:txBody>
                    <a:bodyPr/>
                    <a:lstStyle/>
                    <a:p>
                      <a:pPr>
                        <a:lnSpc>
                          <a:spcPct val="115000"/>
                        </a:lnSpc>
                        <a:spcAft>
                          <a:spcPts val="0"/>
                        </a:spcAft>
                      </a:pPr>
                      <a:r>
                        <a:rPr lang="en-GB" sz="1800" b="1" dirty="0" smtClean="0">
                          <a:latin typeface="Arial" pitchFamily="34" charset="0"/>
                          <a:ea typeface="Times New Roman"/>
                          <a:cs typeface="Arial" pitchFamily="34" charset="0"/>
                        </a:rPr>
                        <a:t>Arm B</a:t>
                      </a:r>
                      <a:endParaRPr lang="en-GB" sz="1800" b="1" dirty="0">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Times New Roman" panose="02020603050405020304" pitchFamily="18" charset="0"/>
                          <a:ea typeface="Calibri"/>
                          <a:cs typeface="Times New Roman" panose="02020603050405020304" pitchFamily="18" charset="0"/>
                        </a:rPr>
                        <a:t>11/204 (5.4)</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Times New Roman" panose="02020603050405020304" pitchFamily="18" charset="0"/>
                          <a:ea typeface="Calibri"/>
                          <a:cs typeface="Times New Roman" panose="02020603050405020304" pitchFamily="18" charset="0"/>
                        </a:rPr>
                        <a:t>0.20 (0.10- 0.39)</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latin typeface="Times New Roman" panose="02020603050405020304" pitchFamily="18" charset="0"/>
                          <a:ea typeface="Times New Roman"/>
                          <a:cs typeface="Times New Roman" panose="02020603050405020304" pitchFamily="18" charset="0"/>
                        </a:rPr>
                        <a:t>&lt;·0001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r>
              <a:tr h="434068">
                <a:tc>
                  <a:txBody>
                    <a:bodyPr/>
                    <a:lstStyle/>
                    <a:p>
                      <a:pPr>
                        <a:lnSpc>
                          <a:spcPct val="115000"/>
                        </a:lnSpc>
                        <a:spcAft>
                          <a:spcPts val="0"/>
                        </a:spcAft>
                      </a:pPr>
                      <a:r>
                        <a:rPr lang="en-GB" sz="1800" b="1" dirty="0">
                          <a:latin typeface="Arial" pitchFamily="34" charset="0"/>
                          <a:ea typeface="Times New Roman"/>
                          <a:cs typeface="Arial" pitchFamily="34" charset="0"/>
                        </a:rPr>
                        <a:t>Control</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Times New Roman" panose="02020603050405020304" pitchFamily="18" charset="0"/>
                          <a:ea typeface="Calibri"/>
                          <a:cs typeface="Times New Roman" panose="02020603050405020304" pitchFamily="18" charset="0"/>
                        </a:rPr>
                        <a:t>49/228 (21.5)</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effectLst/>
                          <a:latin typeface="Times New Roman" panose="02020603050405020304" pitchFamily="18" charset="0"/>
                          <a:ea typeface="Calibri"/>
                          <a:cs typeface="Times New Roman" panose="02020603050405020304" pitchFamily="18" charset="0"/>
                        </a:rPr>
                        <a:t>1</a:t>
                      </a:r>
                      <a:endParaRPr lang="en-US" sz="1600" dirty="0">
                        <a:effectLst/>
                        <a:latin typeface="Times New Roman" panose="02020603050405020304" pitchFamily="18" charset="0"/>
                        <a:ea typeface="Calibri"/>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GB" sz="1600" dirty="0">
                          <a:latin typeface="Times New Roman" panose="02020603050405020304" pitchFamily="18" charset="0"/>
                          <a:ea typeface="Times New Roman"/>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dirty="0"/>
                    </a:p>
                  </a:txBody>
                  <a:tcPr/>
                </a:tc>
              </a:tr>
              <a:tr h="761345">
                <a:tc gridSpan="5">
                  <a:txBody>
                    <a:bodyPr/>
                    <a:lstStyle/>
                    <a:p>
                      <a:pPr algn="ctr">
                        <a:lnSpc>
                          <a:spcPct val="115000"/>
                        </a:lnSpc>
                        <a:spcAft>
                          <a:spcPts val="0"/>
                        </a:spcAft>
                      </a:pPr>
                      <a:r>
                        <a:rPr lang="en-GB" sz="1400" dirty="0" smtClean="0">
                          <a:latin typeface="Arial" pitchFamily="34" charset="0"/>
                          <a:ea typeface="Times New Roman"/>
                          <a:cs typeface="Arial" pitchFamily="34" charset="0"/>
                        </a:rPr>
                        <a:t>† Generalised</a:t>
                      </a:r>
                      <a:r>
                        <a:rPr lang="en-GB" sz="1400" baseline="0" dirty="0" smtClean="0">
                          <a:latin typeface="Arial" pitchFamily="34" charset="0"/>
                          <a:ea typeface="Times New Roman"/>
                          <a:cs typeface="Arial" pitchFamily="34" charset="0"/>
                        </a:rPr>
                        <a:t> estimating equations in SAS 9.3 were used to derive the estimates and ICCs</a:t>
                      </a:r>
                      <a:endParaRPr lang="en-GB" sz="1400" dirty="0">
                        <a:latin typeface="Arial" pitchFamily="34" charset="0"/>
                        <a:ea typeface="Times New Roman"/>
                        <a:cs typeface="Arial" pitchFamily="34" charset="0"/>
                      </a:endParaRPr>
                    </a:p>
                    <a:p>
                      <a:pPr algn="ctr">
                        <a:lnSpc>
                          <a:spcPct val="115000"/>
                        </a:lnSpc>
                        <a:spcAft>
                          <a:spcPts val="0"/>
                        </a:spcAft>
                      </a:pPr>
                      <a:r>
                        <a:rPr lang="en-GB" sz="1400" dirty="0">
                          <a:latin typeface="Arial" pitchFamily="34" charset="0"/>
                          <a:ea typeface="Times New Roman"/>
                          <a:cs typeface="Arial" pitchFamily="34" charset="0"/>
                        </a:rPr>
                        <a:t>‡ </a:t>
                      </a:r>
                      <a:r>
                        <a:rPr lang="en-GB" sz="1400" dirty="0" smtClean="0">
                          <a:latin typeface="Arial" pitchFamily="34" charset="0"/>
                          <a:ea typeface="Times New Roman"/>
                          <a:cs typeface="Arial" pitchFamily="34" charset="0"/>
                        </a:rPr>
                        <a:t>Intra-cluster correlation coefficient</a:t>
                      </a:r>
                      <a:endParaRPr lang="en-GB" sz="1400" dirty="0">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775822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82724"/>
            <a:ext cx="6696744" cy="720080"/>
          </a:xfrm>
        </p:spPr>
        <p:txBody>
          <a:bodyPr/>
          <a:lstStyle/>
          <a:p>
            <a:r>
              <a:rPr lang="en-GB" sz="3200" dirty="0" smtClean="0"/>
              <a:t>Outcomes</a:t>
            </a:r>
            <a:endParaRPr lang="en-GB" sz="3200" dirty="0"/>
          </a:p>
        </p:txBody>
      </p:sp>
      <p:sp>
        <p:nvSpPr>
          <p:cNvPr id="3" name="Rectangle 2"/>
          <p:cNvSpPr/>
          <p:nvPr/>
        </p:nvSpPr>
        <p:spPr>
          <a:xfrm>
            <a:off x="107504" y="908720"/>
            <a:ext cx="8928992" cy="461665"/>
          </a:xfrm>
          <a:prstGeom prst="rect">
            <a:avLst/>
          </a:prstGeom>
        </p:spPr>
        <p:txBody>
          <a:bodyPr wrap="square">
            <a:spAutoFit/>
          </a:bodyPr>
          <a:lstStyle/>
          <a:p>
            <a:r>
              <a:rPr lang="en-US" sz="2400" b="1" dirty="0" smtClean="0"/>
              <a:t>Smoke-free </a:t>
            </a:r>
            <a:r>
              <a:rPr lang="en-US" sz="2400" b="1" dirty="0"/>
              <a:t>homes (SFH) over time, by </a:t>
            </a:r>
            <a:r>
              <a:rPr lang="en-US" sz="2400" b="1" dirty="0" smtClean="0"/>
              <a:t>trial groups</a:t>
            </a:r>
          </a:p>
        </p:txBody>
      </p:sp>
      <p:graphicFrame>
        <p:nvGraphicFramePr>
          <p:cNvPr id="7" name="Chart 6"/>
          <p:cNvGraphicFramePr/>
          <p:nvPr>
            <p:extLst>
              <p:ext uri="{D42A27DB-BD31-4B8C-83A1-F6EECF244321}">
                <p14:modId xmlns:p14="http://schemas.microsoft.com/office/powerpoint/2010/main" val="2763503235"/>
              </p:ext>
            </p:extLst>
          </p:nvPr>
        </p:nvGraphicFramePr>
        <p:xfrm>
          <a:off x="2286000" y="1556792"/>
          <a:ext cx="5310336" cy="2304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180416428"/>
              </p:ext>
            </p:extLst>
          </p:nvPr>
        </p:nvGraphicFramePr>
        <p:xfrm>
          <a:off x="107504" y="4149080"/>
          <a:ext cx="4248472" cy="2333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3700281486"/>
              </p:ext>
            </p:extLst>
          </p:nvPr>
        </p:nvGraphicFramePr>
        <p:xfrm>
          <a:off x="5004048" y="4293096"/>
          <a:ext cx="4032448" cy="218960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82724"/>
            <a:ext cx="6696744" cy="720080"/>
          </a:xfrm>
        </p:spPr>
        <p:txBody>
          <a:bodyPr/>
          <a:lstStyle/>
          <a:p>
            <a:r>
              <a:rPr lang="en-GB" sz="3200" dirty="0" smtClean="0"/>
              <a:t>Outcomes</a:t>
            </a:r>
            <a:endParaRPr lang="en-GB" sz="3200" dirty="0"/>
          </a:p>
        </p:txBody>
      </p:sp>
      <p:sp>
        <p:nvSpPr>
          <p:cNvPr id="3" name="Rectangle 2"/>
          <p:cNvSpPr/>
          <p:nvPr/>
        </p:nvSpPr>
        <p:spPr>
          <a:xfrm>
            <a:off x="107504" y="908720"/>
            <a:ext cx="8928992" cy="461665"/>
          </a:xfrm>
          <a:prstGeom prst="rect">
            <a:avLst/>
          </a:prstGeom>
        </p:spPr>
        <p:txBody>
          <a:bodyPr wrap="square">
            <a:spAutoFit/>
          </a:bodyPr>
          <a:lstStyle/>
          <a:p>
            <a:r>
              <a:rPr lang="en-US" sz="2400" b="1" dirty="0" smtClean="0"/>
              <a:t>Social visibility </a:t>
            </a:r>
            <a:r>
              <a:rPr lang="en-US" sz="2400" b="1" dirty="0"/>
              <a:t>over time, by </a:t>
            </a:r>
            <a:r>
              <a:rPr lang="en-US" sz="2400" b="1" dirty="0" smtClean="0"/>
              <a:t>trial groups</a:t>
            </a:r>
          </a:p>
        </p:txBody>
      </p:sp>
      <p:graphicFrame>
        <p:nvGraphicFramePr>
          <p:cNvPr id="7" name="Chart 6"/>
          <p:cNvGraphicFramePr/>
          <p:nvPr>
            <p:extLst>
              <p:ext uri="{D42A27DB-BD31-4B8C-83A1-F6EECF244321}">
                <p14:modId xmlns:p14="http://schemas.microsoft.com/office/powerpoint/2010/main" val="1500114096"/>
              </p:ext>
            </p:extLst>
          </p:nvPr>
        </p:nvGraphicFramePr>
        <p:xfrm>
          <a:off x="2051720" y="1340768"/>
          <a:ext cx="5472608"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241606658"/>
              </p:ext>
            </p:extLst>
          </p:nvPr>
        </p:nvGraphicFramePr>
        <p:xfrm>
          <a:off x="323528" y="4077072"/>
          <a:ext cx="3960440"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4107180155"/>
              </p:ext>
            </p:extLst>
          </p:nvPr>
        </p:nvGraphicFramePr>
        <p:xfrm>
          <a:off x="5076056" y="4077072"/>
          <a:ext cx="3744416" cy="23042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17033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82724"/>
            <a:ext cx="6552728" cy="720080"/>
          </a:xfrm>
        </p:spPr>
        <p:txBody>
          <a:bodyPr/>
          <a:lstStyle/>
          <a:p>
            <a:r>
              <a:rPr lang="en-US" sz="3200" dirty="0" smtClean="0">
                <a:latin typeface="Arial" panose="020B0604020202020204" pitchFamily="34" charset="0"/>
                <a:cs typeface="Arial" panose="020B0604020202020204" pitchFamily="34" charset="0"/>
              </a:rPr>
              <a:t>Discussion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9512" y="1052736"/>
            <a:ext cx="8784976" cy="5544616"/>
          </a:xfrm>
        </p:spPr>
        <p:txBody>
          <a:bodyPr lIns="180000" tIns="180000" rIns="180000" anchor="ctr"/>
          <a:lstStyle/>
          <a:p>
            <a:pPr>
              <a:spcBef>
                <a:spcPts val="600"/>
              </a:spcBef>
              <a:spcAft>
                <a:spcPts val="1800"/>
              </a:spcAft>
              <a:buNone/>
            </a:pPr>
            <a:r>
              <a:rPr lang="en-US" sz="2800" dirty="0" smtClean="0">
                <a:latin typeface="Arial" panose="020B0604020202020204" pitchFamily="34" charset="0"/>
                <a:cs typeface="Arial" panose="020B0604020202020204" pitchFamily="34" charset="0"/>
              </a:rPr>
              <a:t>Likely that the Smoke Free </a:t>
            </a:r>
            <a:r>
              <a:rPr lang="en-US" sz="2800" dirty="0">
                <a:latin typeface="Arial" panose="020B0604020202020204" pitchFamily="34" charset="0"/>
                <a:cs typeface="Arial" panose="020B0604020202020204" pitchFamily="34" charset="0"/>
              </a:rPr>
              <a:t>I</a:t>
            </a:r>
            <a:r>
              <a:rPr lang="en-US" sz="2800" dirty="0" smtClean="0">
                <a:latin typeface="Arial" panose="020B0604020202020204" pitchFamily="34" charset="0"/>
                <a:cs typeface="Arial" panose="020B0604020202020204" pitchFamily="34" charset="0"/>
              </a:rPr>
              <a:t>ntervention (lessons, small group work, games) works</a:t>
            </a:r>
          </a:p>
          <a:p>
            <a:pPr>
              <a:spcBef>
                <a:spcPts val="600"/>
              </a:spcBef>
              <a:spcAft>
                <a:spcPts val="1800"/>
              </a:spcAft>
              <a:buNone/>
            </a:pPr>
            <a:r>
              <a:rPr lang="en-US" sz="2800" dirty="0" smtClean="0">
                <a:latin typeface="Arial" panose="020B0604020202020204" pitchFamily="34" charset="0"/>
                <a:cs typeface="Arial" panose="020B0604020202020204" pitchFamily="34" charset="0"/>
              </a:rPr>
              <a:t>Increase in smoke free households</a:t>
            </a:r>
          </a:p>
          <a:p>
            <a:pPr>
              <a:spcBef>
                <a:spcPts val="600"/>
              </a:spcBef>
              <a:spcAft>
                <a:spcPts val="1800"/>
              </a:spcAft>
              <a:buNone/>
            </a:pPr>
            <a:r>
              <a:rPr lang="en-US" sz="2800" dirty="0" smtClean="0">
                <a:latin typeface="Arial" panose="020B0604020202020204" pitchFamily="34" charset="0"/>
                <a:cs typeface="Arial" panose="020B0604020202020204" pitchFamily="34" charset="0"/>
              </a:rPr>
              <a:t>Decrease in social visibility</a:t>
            </a:r>
          </a:p>
          <a:p>
            <a:pPr>
              <a:spcBef>
                <a:spcPts val="600"/>
              </a:spcBef>
              <a:spcAft>
                <a:spcPts val="1800"/>
              </a:spcAft>
              <a:buNone/>
            </a:pPr>
            <a:r>
              <a:rPr lang="en-US" sz="2800" dirty="0" smtClean="0">
                <a:latin typeface="Arial" panose="020B0604020202020204" pitchFamily="34" charset="0"/>
                <a:cs typeface="Arial" panose="020B0604020202020204" pitchFamily="34" charset="0"/>
              </a:rPr>
              <a:t>The addition of the reminders is beneficial</a:t>
            </a:r>
          </a:p>
          <a:p>
            <a:pPr>
              <a:spcBef>
                <a:spcPts val="600"/>
              </a:spcBef>
              <a:spcAft>
                <a:spcPts val="1800"/>
              </a:spcAft>
              <a:buNone/>
            </a:pPr>
            <a:r>
              <a:rPr lang="en-US" sz="2800" dirty="0" smtClean="0">
                <a:latin typeface="Arial" panose="020B0604020202020204" pitchFamily="34" charset="0"/>
                <a:cs typeface="Arial" panose="020B0604020202020204" pitchFamily="34" charset="0"/>
              </a:rPr>
              <a:t>Schools-based intervention is a useful approach</a:t>
            </a:r>
          </a:p>
          <a:p>
            <a:pPr>
              <a:spcBef>
                <a:spcPts val="600"/>
              </a:spcBef>
              <a:spcAft>
                <a:spcPts val="1800"/>
              </a:spcAft>
              <a:buNone/>
            </a:pPr>
            <a:r>
              <a:rPr lang="en-US" sz="2800" dirty="0" smtClean="0">
                <a:latin typeface="Arial" panose="020B0604020202020204" pitchFamily="34" charset="0"/>
                <a:cs typeface="Arial" panose="020B0604020202020204" pitchFamily="34" charset="0"/>
              </a:rPr>
              <a:t>Children can be a change agent for positively influencing family behaviour</a:t>
            </a:r>
          </a:p>
        </p:txBody>
      </p:sp>
    </p:spTree>
    <p:extLst>
      <p:ext uri="{BB962C8B-B14F-4D97-AF65-F5344CB8AC3E}">
        <p14:creationId xmlns:p14="http://schemas.microsoft.com/office/powerpoint/2010/main" val="3786818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a:spcBef>
                <a:spcPts val="600"/>
              </a:spcBef>
              <a:spcAft>
                <a:spcPts val="1800"/>
              </a:spcAft>
              <a:buNone/>
            </a:pPr>
            <a:r>
              <a:rPr lang="en-US" dirty="0" smtClean="0">
                <a:latin typeface="Arial" panose="020B0604020202020204" pitchFamily="34" charset="0"/>
                <a:cs typeface="Arial" panose="020B0604020202020204" pitchFamily="34" charset="0"/>
              </a:rPr>
              <a:t>Base</a:t>
            </a:r>
            <a:r>
              <a:rPr lang="en-US" dirty="0">
                <a:latin typeface="Arial" panose="020B0604020202020204" pitchFamily="34" charset="0"/>
                <a:cs typeface="Arial" panose="020B0604020202020204" pitchFamily="34" charset="0"/>
              </a:rPr>
              <a:t>-line imbalances between groups (strategies)</a:t>
            </a:r>
          </a:p>
          <a:p>
            <a:pPr>
              <a:spcBef>
                <a:spcPts val="600"/>
              </a:spcBef>
              <a:spcAft>
                <a:spcPts val="1800"/>
              </a:spcAft>
              <a:buNone/>
            </a:pPr>
            <a:r>
              <a:rPr lang="en-US" dirty="0">
                <a:latin typeface="Arial" panose="020B0604020202020204" pitchFamily="34" charset="0"/>
                <a:cs typeface="Arial" panose="020B0604020202020204" pitchFamily="34" charset="0"/>
              </a:rPr>
              <a:t>Potential adverse consequences of the intervention</a:t>
            </a:r>
          </a:p>
          <a:p>
            <a:endParaRPr lang="en-US" dirty="0"/>
          </a:p>
        </p:txBody>
      </p:sp>
    </p:spTree>
    <p:extLst>
      <p:ext uri="{BB962C8B-B14F-4D97-AF65-F5344CB8AC3E}">
        <p14:creationId xmlns:p14="http://schemas.microsoft.com/office/powerpoint/2010/main" val="3416569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York</a:t>
            </a:r>
            <a:endParaRPr lang="en-US" dirty="0"/>
          </a:p>
        </p:txBody>
      </p:sp>
      <p:sp>
        <p:nvSpPr>
          <p:cNvPr id="3" name="Content Placeholder 2"/>
          <p:cNvSpPr>
            <a:spLocks noGrp="1"/>
          </p:cNvSpPr>
          <p:nvPr>
            <p:ph idx="1"/>
          </p:nvPr>
        </p:nvSpPr>
        <p:spPr>
          <a:xfrm>
            <a:off x="457200" y="1379909"/>
            <a:ext cx="8229600" cy="1801301"/>
          </a:xfrm>
        </p:spPr>
        <p:txBody>
          <a:bodyPr/>
          <a:lstStyle/>
          <a:p>
            <a:pPr marL="0" indent="0">
              <a:buNone/>
            </a:pPr>
            <a:r>
              <a:rPr lang="en-US" dirty="0" smtClean="0">
                <a:solidFill>
                  <a:srgbClr val="FF6600"/>
                </a:solidFill>
              </a:rPr>
              <a:t>‘There is not other city in Britain more capable of illustrating the history of country at large…’ </a:t>
            </a:r>
            <a:endParaRPr lang="en-US" dirty="0">
              <a:solidFill>
                <a:srgbClr val="FF6600"/>
              </a:solidFill>
            </a:endParaRPr>
          </a:p>
        </p:txBody>
      </p:sp>
      <p:pic>
        <p:nvPicPr>
          <p:cNvPr id="4" name="Picture 3"/>
          <p:cNvPicPr>
            <a:picLocks noChangeAspect="1"/>
          </p:cNvPicPr>
          <p:nvPr/>
        </p:nvPicPr>
        <p:blipFill>
          <a:blip r:embed="rId2"/>
          <a:stretch>
            <a:fillRect/>
          </a:stretch>
        </p:blipFill>
        <p:spPr>
          <a:xfrm>
            <a:off x="198135" y="3086248"/>
            <a:ext cx="3419827" cy="3385629"/>
          </a:xfrm>
          <a:prstGeom prst="rect">
            <a:avLst/>
          </a:prstGeom>
        </p:spPr>
      </p:pic>
      <p:pic>
        <p:nvPicPr>
          <p:cNvPr id="5" name="Picture 4"/>
          <p:cNvPicPr>
            <a:picLocks noChangeAspect="1"/>
          </p:cNvPicPr>
          <p:nvPr/>
        </p:nvPicPr>
        <p:blipFill>
          <a:blip r:embed="rId3"/>
          <a:stretch>
            <a:fillRect/>
          </a:stretch>
        </p:blipFill>
        <p:spPr>
          <a:xfrm>
            <a:off x="5649902" y="2449046"/>
            <a:ext cx="3230659" cy="2192197"/>
          </a:xfrm>
          <a:prstGeom prst="rect">
            <a:avLst/>
          </a:prstGeom>
        </p:spPr>
      </p:pic>
      <p:pic>
        <p:nvPicPr>
          <p:cNvPr id="6" name="Picture 5"/>
          <p:cNvPicPr>
            <a:picLocks noChangeAspect="1"/>
          </p:cNvPicPr>
          <p:nvPr/>
        </p:nvPicPr>
        <p:blipFill>
          <a:blip r:embed="rId4"/>
          <a:stretch>
            <a:fillRect/>
          </a:stretch>
        </p:blipFill>
        <p:spPr>
          <a:xfrm>
            <a:off x="3900902" y="4878646"/>
            <a:ext cx="2775732" cy="1848782"/>
          </a:xfrm>
          <a:prstGeom prst="rect">
            <a:avLst/>
          </a:prstGeom>
        </p:spPr>
      </p:pic>
    </p:spTree>
    <p:extLst>
      <p:ext uri="{BB962C8B-B14F-4D97-AF65-F5344CB8AC3E}">
        <p14:creationId xmlns:p14="http://schemas.microsoft.com/office/powerpoint/2010/main" val="3407994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051720" y="82724"/>
            <a:ext cx="7056784" cy="720080"/>
          </a:xfrm>
        </p:spPr>
        <p:txBody>
          <a:bodyPr/>
          <a:lstStyle/>
          <a:p>
            <a:r>
              <a:rPr lang="en-GB" sz="3200" dirty="0">
                <a:latin typeface="Arial" panose="020B0604020202020204" pitchFamily="34" charset="0"/>
                <a:cs typeface="Arial" panose="020B0604020202020204" pitchFamily="34" charset="0"/>
              </a:rPr>
              <a:t>Conclusions </a:t>
            </a:r>
          </a:p>
        </p:txBody>
      </p:sp>
      <p:sp>
        <p:nvSpPr>
          <p:cNvPr id="37890" name="Content Placeholder 2"/>
          <p:cNvSpPr>
            <a:spLocks noGrp="1"/>
          </p:cNvSpPr>
          <p:nvPr>
            <p:ph idx="1"/>
          </p:nvPr>
        </p:nvSpPr>
        <p:spPr>
          <a:xfrm>
            <a:off x="457200" y="1379909"/>
            <a:ext cx="8229600" cy="4281339"/>
          </a:xfrm>
        </p:spPr>
        <p:txBody>
          <a:bodyPr lIns="180000" tIns="180000" rIns="180000" anchor="ctr" anchorCtr="0"/>
          <a:lstStyle/>
          <a:p>
            <a:pPr>
              <a:spcBef>
                <a:spcPts val="600"/>
              </a:spcBef>
              <a:spcAft>
                <a:spcPts val="1200"/>
              </a:spcAft>
              <a:buNone/>
            </a:pPr>
            <a:r>
              <a:rPr lang="en-GB" sz="2800" dirty="0">
                <a:latin typeface="Arial" pitchFamily="34" charset="0"/>
                <a:cs typeface="Arial" pitchFamily="34" charset="0"/>
              </a:rPr>
              <a:t>Preliminary findings suggest that the school-based Smoke Free Homes intervention was successful in implementing smoking restrictions and reducing smoking visibility at </a:t>
            </a:r>
            <a:r>
              <a:rPr lang="en-GB" sz="2800" dirty="0" smtClean="0">
                <a:latin typeface="Arial" pitchFamily="34" charset="0"/>
                <a:cs typeface="Arial" pitchFamily="34" charset="0"/>
              </a:rPr>
              <a:t>homes</a:t>
            </a:r>
            <a:endParaRPr lang="en-US" sz="2800" dirty="0">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talk</a:t>
            </a:r>
            <a:endParaRPr lang="en-US" dirty="0"/>
          </a:p>
        </p:txBody>
      </p:sp>
      <p:sp>
        <p:nvSpPr>
          <p:cNvPr id="3" name="Content Placeholder 2"/>
          <p:cNvSpPr>
            <a:spLocks noGrp="1"/>
          </p:cNvSpPr>
          <p:nvPr>
            <p:ph idx="1"/>
          </p:nvPr>
        </p:nvSpPr>
        <p:spPr/>
        <p:txBody>
          <a:bodyPr/>
          <a:lstStyle/>
          <a:p>
            <a:r>
              <a:rPr lang="en-US" dirty="0" smtClean="0"/>
              <a:t>Problem – </a:t>
            </a:r>
            <a:r>
              <a:rPr lang="en-US" u="sng" dirty="0" smtClean="0"/>
              <a:t>children</a:t>
            </a:r>
            <a:r>
              <a:rPr lang="en-US" dirty="0" smtClean="0"/>
              <a:t> exposed to SHS</a:t>
            </a:r>
          </a:p>
          <a:p>
            <a:endParaRPr lang="en-US" dirty="0" smtClean="0"/>
          </a:p>
          <a:p>
            <a:r>
              <a:rPr lang="en-US" dirty="0" smtClean="0"/>
              <a:t>Analysis – </a:t>
            </a:r>
            <a:r>
              <a:rPr lang="en-US" u="sng" dirty="0" smtClean="0"/>
              <a:t>adult</a:t>
            </a:r>
            <a:r>
              <a:rPr lang="en-US" dirty="0" smtClean="0"/>
              <a:t> behaviour</a:t>
            </a:r>
          </a:p>
          <a:p>
            <a:pPr marL="0" indent="0">
              <a:buNone/>
            </a:pPr>
            <a:endParaRPr lang="en-US" dirty="0" smtClean="0"/>
          </a:p>
          <a:p>
            <a:r>
              <a:rPr lang="en-US" dirty="0" smtClean="0"/>
              <a:t>Solution – a school-based approach to change </a:t>
            </a:r>
            <a:r>
              <a:rPr lang="en-US" u="sng" dirty="0" smtClean="0"/>
              <a:t>adult</a:t>
            </a:r>
            <a:r>
              <a:rPr lang="en-US" dirty="0" smtClean="0"/>
              <a:t> behaviour</a:t>
            </a:r>
            <a:endParaRPr lang="en-US" dirty="0"/>
          </a:p>
        </p:txBody>
      </p:sp>
    </p:spTree>
    <p:extLst>
      <p:ext uri="{BB962C8B-B14F-4D97-AF65-F5344CB8AC3E}">
        <p14:creationId xmlns:p14="http://schemas.microsoft.com/office/powerpoint/2010/main" val="2351276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r>
              <a:rPr lang="en-US" sz="6600" dirty="0" smtClean="0">
                <a:solidFill>
                  <a:srgbClr val="008000"/>
                </a:solidFill>
              </a:rPr>
              <a:t>Problem</a:t>
            </a:r>
            <a:endParaRPr lang="en-US" sz="6600" dirty="0">
              <a:solidFill>
                <a:srgbClr val="008000"/>
              </a:solidFill>
            </a:endParaRPr>
          </a:p>
        </p:txBody>
      </p:sp>
    </p:spTree>
    <p:extLst>
      <p:ext uri="{BB962C8B-B14F-4D97-AF65-F5344CB8AC3E}">
        <p14:creationId xmlns:p14="http://schemas.microsoft.com/office/powerpoint/2010/main" val="16553970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271" y="228600"/>
            <a:ext cx="6987480" cy="648072"/>
          </a:xfrm>
        </p:spPr>
        <p:txBody>
          <a:bodyPr>
            <a:normAutofit/>
          </a:bodyPr>
          <a:lstStyle/>
          <a:p>
            <a:r>
              <a:rPr lang="en-GB" sz="3200" b="1" dirty="0" smtClean="0">
                <a:solidFill>
                  <a:schemeClr val="bg1"/>
                </a:solidFill>
                <a:latin typeface="Albany AMT" panose="020B0604020202020204" pitchFamily="34" charset="0"/>
                <a:cs typeface="Albany AMT" panose="020B0604020202020204" pitchFamily="34" charset="0"/>
              </a:rPr>
              <a:t>Problem</a:t>
            </a:r>
            <a:endParaRPr lang="en-GB" sz="3200" b="1" dirty="0">
              <a:solidFill>
                <a:schemeClr val="bg1"/>
              </a:solidFill>
              <a:latin typeface="Albany AMT" panose="020B0604020202020204" pitchFamily="34" charset="0"/>
              <a:cs typeface="Albany AMT" panose="020B0604020202020204" pitchFamily="34" charset="0"/>
            </a:endParaRPr>
          </a:p>
        </p:txBody>
      </p:sp>
      <p:sp>
        <p:nvSpPr>
          <p:cNvPr id="3" name="Content Placeholder 2"/>
          <p:cNvSpPr>
            <a:spLocks noGrp="1"/>
          </p:cNvSpPr>
          <p:nvPr>
            <p:ph idx="1"/>
          </p:nvPr>
        </p:nvSpPr>
        <p:spPr>
          <a:xfrm>
            <a:off x="395536" y="1344960"/>
            <a:ext cx="8208912" cy="5436840"/>
          </a:xfrm>
        </p:spPr>
        <p:txBody>
          <a:bodyPr anchor="ctr">
            <a:noAutofit/>
          </a:bodyPr>
          <a:lstStyle/>
          <a:p>
            <a:pPr>
              <a:spcBef>
                <a:spcPts val="1200"/>
              </a:spcBef>
              <a:spcAft>
                <a:spcPts val="600"/>
              </a:spcAft>
              <a:buFont typeface="Arial" panose="020B0604020202020204" pitchFamily="34" charset="0"/>
              <a:buChar char="•"/>
            </a:pPr>
            <a:r>
              <a:rPr lang="en-GB" sz="2400" b="0" dirty="0" smtClean="0">
                <a:effectLst/>
                <a:latin typeface="Albany AMT" panose="020B0604020202020204" pitchFamily="34" charset="0"/>
                <a:cs typeface="Albany AMT" panose="020B0604020202020204" pitchFamily="34" charset="0"/>
              </a:rPr>
              <a:t>600,000 people die each year due to </a:t>
            </a:r>
            <a:r>
              <a:rPr lang="en-GB" sz="2400" dirty="0" smtClean="0">
                <a:latin typeface="Albany AMT" panose="020B0604020202020204" pitchFamily="34" charset="0"/>
                <a:cs typeface="Albany AMT" panose="020B0604020202020204" pitchFamily="34" charset="0"/>
              </a:rPr>
              <a:t>second-hand smoke (SHS)</a:t>
            </a:r>
            <a:r>
              <a:rPr lang="en-GB" sz="2400" dirty="0">
                <a:latin typeface="Albany AMT" panose="020B0604020202020204" pitchFamily="34" charset="0"/>
                <a:cs typeface="Albany AMT" panose="020B0604020202020204" pitchFamily="34" charset="0"/>
              </a:rPr>
              <a:t> exposure </a:t>
            </a:r>
            <a:r>
              <a:rPr lang="en-GB" sz="2400" dirty="0" smtClean="0">
                <a:latin typeface="Albany AMT" panose="020B0604020202020204" pitchFamily="34" charset="0"/>
                <a:cs typeface="Albany AMT" panose="020B0604020202020204" pitchFamily="34" charset="0"/>
              </a:rPr>
              <a:t>(mostly women and children)</a:t>
            </a:r>
          </a:p>
          <a:p>
            <a:pPr>
              <a:spcBef>
                <a:spcPts val="1200"/>
              </a:spcBef>
              <a:spcAft>
                <a:spcPts val="600"/>
              </a:spcAft>
              <a:buFont typeface="Arial" panose="020B0604020202020204" pitchFamily="34" charset="0"/>
              <a:buChar char="•"/>
            </a:pPr>
            <a:endParaRPr lang="en-GB" sz="2400" b="0" dirty="0" smtClean="0">
              <a:effectLst/>
              <a:latin typeface="Albany AMT" panose="020B0604020202020204" pitchFamily="34" charset="0"/>
              <a:cs typeface="Albany AMT" panose="020B0604020202020204" pitchFamily="34" charset="0"/>
            </a:endParaRPr>
          </a:p>
          <a:p>
            <a:pPr>
              <a:spcBef>
                <a:spcPts val="1200"/>
              </a:spcBef>
              <a:spcAft>
                <a:spcPts val="600"/>
              </a:spcAft>
              <a:buFont typeface="Arial" panose="020B0604020202020204" pitchFamily="34" charset="0"/>
              <a:buChar char="•"/>
            </a:pPr>
            <a:r>
              <a:rPr lang="en-GB" sz="2400" b="0" dirty="0" smtClean="0">
                <a:latin typeface="Albany AMT" panose="020B0604020202020204" pitchFamily="34" charset="0"/>
                <a:cs typeface="Albany AMT" panose="020B0604020202020204" pitchFamily="34" charset="0"/>
              </a:rPr>
              <a:t>In adults </a:t>
            </a:r>
            <a:r>
              <a:rPr lang="en-GB" sz="2400" dirty="0" smtClean="0">
                <a:latin typeface="Albany AMT" panose="020B0604020202020204" pitchFamily="34" charset="0"/>
                <a:cs typeface="Albany AMT" panose="020B0604020202020204" pitchFamily="34" charset="0"/>
              </a:rPr>
              <a:t>– cancers, TB, </a:t>
            </a:r>
            <a:r>
              <a:rPr lang="en-GB" sz="2400" dirty="0">
                <a:latin typeface="Albany AMT" panose="020B0604020202020204" pitchFamily="34" charset="0"/>
                <a:cs typeface="Albany AMT" panose="020B0604020202020204" pitchFamily="34" charset="0"/>
              </a:rPr>
              <a:t>cardiovascular </a:t>
            </a:r>
            <a:r>
              <a:rPr lang="en-GB" sz="2400" dirty="0" smtClean="0">
                <a:latin typeface="Albany AMT" panose="020B0604020202020204" pitchFamily="34" charset="0"/>
                <a:cs typeface="Albany AMT" panose="020B0604020202020204" pitchFamily="34" charset="0"/>
              </a:rPr>
              <a:t>and </a:t>
            </a:r>
            <a:r>
              <a:rPr lang="en-GB" sz="2400" b="0" dirty="0" smtClean="0">
                <a:latin typeface="Albany AMT" panose="020B0604020202020204" pitchFamily="34" charset="0"/>
                <a:cs typeface="Albany AMT" panose="020B0604020202020204" pitchFamily="34" charset="0"/>
              </a:rPr>
              <a:t>chronic </a:t>
            </a:r>
            <a:r>
              <a:rPr lang="en-GB" sz="2400" b="0" dirty="0">
                <a:latin typeface="Albany AMT" panose="020B0604020202020204" pitchFamily="34" charset="0"/>
                <a:cs typeface="Albany AMT" panose="020B0604020202020204" pitchFamily="34" charset="0"/>
              </a:rPr>
              <a:t>lung </a:t>
            </a:r>
            <a:r>
              <a:rPr lang="en-GB" sz="2400" b="0" dirty="0" smtClean="0">
                <a:latin typeface="Albany AMT" panose="020B0604020202020204" pitchFamily="34" charset="0"/>
                <a:cs typeface="Albany AMT" panose="020B0604020202020204" pitchFamily="34" charset="0"/>
              </a:rPr>
              <a:t>diseases</a:t>
            </a:r>
            <a:r>
              <a:rPr lang="en-GB" sz="2400" dirty="0">
                <a:latin typeface="Albany AMT" panose="020B0604020202020204" pitchFamily="34" charset="0"/>
                <a:cs typeface="Albany AMT" panose="020B0604020202020204" pitchFamily="34" charset="0"/>
              </a:rPr>
              <a:t> </a:t>
            </a:r>
            <a:r>
              <a:rPr lang="en-GB" sz="1400" b="0" i="1" dirty="0" smtClean="0">
                <a:latin typeface="Albany AMT" panose="020B0604020202020204" pitchFamily="34" charset="0"/>
                <a:cs typeface="Albany AMT" panose="020B0604020202020204" pitchFamily="34" charset="0"/>
              </a:rPr>
              <a:t>(Eisner </a:t>
            </a:r>
            <a:r>
              <a:rPr lang="en-GB" sz="1400" b="0" i="1" dirty="0">
                <a:latin typeface="Albany AMT" panose="020B0604020202020204" pitchFamily="34" charset="0"/>
                <a:cs typeface="Albany AMT" panose="020B0604020202020204" pitchFamily="34" charset="0"/>
              </a:rPr>
              <a:t>et al 1998</a:t>
            </a:r>
            <a:r>
              <a:rPr lang="en-GB" sz="1400" b="0" i="1" dirty="0" smtClean="0">
                <a:latin typeface="Albany AMT" panose="020B0604020202020204" pitchFamily="34" charset="0"/>
                <a:cs typeface="Albany AMT" panose="020B0604020202020204" pitchFamily="34" charset="0"/>
              </a:rPr>
              <a:t>)</a:t>
            </a:r>
          </a:p>
          <a:p>
            <a:pPr marL="0" indent="0">
              <a:spcBef>
                <a:spcPts val="1200"/>
              </a:spcBef>
              <a:spcAft>
                <a:spcPts val="600"/>
              </a:spcAft>
              <a:buNone/>
            </a:pPr>
            <a:endParaRPr lang="en-GB" sz="1400" b="0" i="1" dirty="0">
              <a:latin typeface="Albany AMT" panose="020B0604020202020204" pitchFamily="34" charset="0"/>
              <a:cs typeface="Albany AMT" panose="020B0604020202020204" pitchFamily="34" charset="0"/>
            </a:endParaRPr>
          </a:p>
          <a:p>
            <a:pPr marL="342900" indent="-342900">
              <a:spcBef>
                <a:spcPts val="1200"/>
              </a:spcBef>
              <a:spcAft>
                <a:spcPts val="600"/>
              </a:spcAft>
              <a:buFont typeface="Arial" panose="020B0604020202020204" pitchFamily="34" charset="0"/>
              <a:buChar char="•"/>
            </a:pPr>
            <a:r>
              <a:rPr lang="en-GB" sz="2400" dirty="0" smtClean="0">
                <a:latin typeface="Albany AMT" panose="020B0604020202020204" pitchFamily="34" charset="0"/>
                <a:cs typeface="Albany AMT" panose="020B0604020202020204" pitchFamily="34" charset="0"/>
              </a:rPr>
              <a:t>In children - chest infections</a:t>
            </a:r>
            <a:r>
              <a:rPr lang="en-GB" sz="2400" b="0" dirty="0" smtClean="0">
                <a:latin typeface="Albany AMT" panose="020B0604020202020204" pitchFamily="34" charset="0"/>
                <a:cs typeface="Albany AMT" panose="020B0604020202020204" pitchFamily="34" charset="0"/>
              </a:rPr>
              <a:t>, </a:t>
            </a:r>
            <a:r>
              <a:rPr lang="en-GB" sz="2400" b="0" dirty="0">
                <a:latin typeface="Albany AMT" panose="020B0604020202020204" pitchFamily="34" charset="0"/>
                <a:cs typeface="Albany AMT" panose="020B0604020202020204" pitchFamily="34" charset="0"/>
              </a:rPr>
              <a:t>asthma, </a:t>
            </a:r>
            <a:r>
              <a:rPr lang="en-GB" sz="2400" b="0" dirty="0" smtClean="0">
                <a:latin typeface="Albany AMT" panose="020B0604020202020204" pitchFamily="34" charset="0"/>
                <a:cs typeface="Albany AMT" panose="020B0604020202020204" pitchFamily="34" charset="0"/>
              </a:rPr>
              <a:t>reduced </a:t>
            </a:r>
            <a:r>
              <a:rPr lang="en-GB" sz="2400" b="0" dirty="0">
                <a:latin typeface="Albany AMT" panose="020B0604020202020204" pitchFamily="34" charset="0"/>
                <a:cs typeface="Albany AMT" panose="020B0604020202020204" pitchFamily="34" charset="0"/>
              </a:rPr>
              <a:t>lung functions, middle ear infections, sudden infant death syndrome, meningococcal </a:t>
            </a:r>
            <a:r>
              <a:rPr lang="en-GB" sz="2400" b="0" dirty="0" smtClean="0">
                <a:latin typeface="Albany AMT" panose="020B0604020202020204" pitchFamily="34" charset="0"/>
                <a:cs typeface="Albany AMT" panose="020B0604020202020204" pitchFamily="34" charset="0"/>
              </a:rPr>
              <a:t>disease in children</a:t>
            </a:r>
            <a:r>
              <a:rPr lang="en-GB" sz="2400" b="0" i="1" dirty="0" smtClean="0">
                <a:latin typeface="Albany AMT" panose="020B0604020202020204" pitchFamily="34" charset="0"/>
                <a:cs typeface="Albany AMT" panose="020B0604020202020204" pitchFamily="34" charset="0"/>
              </a:rPr>
              <a:t> </a:t>
            </a:r>
            <a:r>
              <a:rPr lang="en-GB" sz="1400" b="0" i="1" dirty="0">
                <a:latin typeface="Albany AMT" panose="020B0604020202020204" pitchFamily="34" charset="0"/>
                <a:cs typeface="Albany AMT" panose="020B0604020202020204" pitchFamily="34" charset="0"/>
              </a:rPr>
              <a:t>(Cook and Strachan 1999, Strachan and Cook 1997</a:t>
            </a:r>
            <a:r>
              <a:rPr lang="en-GB" sz="1400" b="0" i="1" dirty="0" smtClean="0">
                <a:latin typeface="Albany AMT" panose="020B0604020202020204" pitchFamily="34" charset="0"/>
                <a:cs typeface="Albany AMT" panose="020B0604020202020204" pitchFamily="34" charset="0"/>
              </a:rPr>
              <a:t>), </a:t>
            </a:r>
            <a:r>
              <a:rPr lang="en-GB" sz="2400" dirty="0">
                <a:latin typeface="Albany AMT" panose="020B0604020202020204" pitchFamily="34" charset="0"/>
                <a:cs typeface="Albany AMT" panose="020B0604020202020204" pitchFamily="34" charset="0"/>
              </a:rPr>
              <a:t>poor school performance, behavioural problems, and higher take up of smoking in adolescence</a:t>
            </a:r>
          </a:p>
          <a:p>
            <a:pPr marL="342900" indent="-342900">
              <a:spcBef>
                <a:spcPts val="1200"/>
              </a:spcBef>
              <a:spcAft>
                <a:spcPts val="600"/>
              </a:spcAft>
              <a:buFont typeface="Arial" panose="020B0604020202020204" pitchFamily="34" charset="0"/>
              <a:buChar char="•"/>
            </a:pPr>
            <a:endParaRPr lang="en-GB" sz="2400" b="0" dirty="0">
              <a:latin typeface="Albany AMT" panose="020B0604020202020204" pitchFamily="34" charset="0"/>
              <a:cs typeface="Albany AMT" panose="020B0604020202020204" pitchFamily="34" charset="0"/>
            </a:endParaRPr>
          </a:p>
        </p:txBody>
      </p:sp>
    </p:spTree>
    <p:extLst>
      <p:ext uri="{BB962C8B-B14F-4D97-AF65-F5344CB8AC3E}">
        <p14:creationId xmlns:p14="http://schemas.microsoft.com/office/powerpoint/2010/main" val="3634050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9528428"/>
              </p:ext>
            </p:extLst>
          </p:nvPr>
        </p:nvGraphicFramePr>
        <p:xfrm>
          <a:off x="457200" y="1379538"/>
          <a:ext cx="8435280" cy="4353717"/>
        </p:xfrm>
        <a:graphic>
          <a:graphicData uri="http://schemas.openxmlformats.org/drawingml/2006/table">
            <a:tbl>
              <a:tblPr firstRow="1" bandRow="1">
                <a:tableStyleId>{5C22544A-7EE6-4342-B048-85BDC9FD1C3A}</a:tableStyleId>
              </a:tblPr>
              <a:tblGrid>
                <a:gridCol w="4217640"/>
                <a:gridCol w="4217640"/>
              </a:tblGrid>
              <a:tr h="647294">
                <a:tc>
                  <a:txBody>
                    <a:bodyPr/>
                    <a:lstStyle/>
                    <a:p>
                      <a:endParaRPr lang="en-US" dirty="0"/>
                    </a:p>
                  </a:txBody>
                  <a:tcPr/>
                </a:tc>
                <a:tc>
                  <a:txBody>
                    <a:bodyPr/>
                    <a:lstStyle/>
                    <a:p>
                      <a:r>
                        <a:rPr lang="en-US" dirty="0" smtClean="0"/>
                        <a:t>Children</a:t>
                      </a:r>
                      <a:r>
                        <a:rPr lang="en-US" baseline="0" dirty="0" smtClean="0"/>
                        <a:t> exposed to SHS (%)</a:t>
                      </a:r>
                      <a:endParaRPr lang="en-US" dirty="0"/>
                    </a:p>
                  </a:txBody>
                  <a:tcPr/>
                </a:tc>
              </a:tr>
              <a:tr h="647294">
                <a:tc>
                  <a:txBody>
                    <a:bodyPr/>
                    <a:lstStyle/>
                    <a:p>
                      <a:r>
                        <a:rPr lang="en-US" sz="2400" dirty="0" smtClean="0"/>
                        <a:t>Global</a:t>
                      </a:r>
                      <a:endParaRPr lang="en-US" sz="2400" dirty="0"/>
                    </a:p>
                  </a:txBody>
                  <a:tcPr/>
                </a:tc>
                <a:tc>
                  <a:txBody>
                    <a:bodyPr/>
                    <a:lstStyle/>
                    <a:p>
                      <a:r>
                        <a:rPr lang="en-US" sz="2400" dirty="0" smtClean="0"/>
                        <a:t>40%</a:t>
                      </a:r>
                      <a:endParaRPr lang="en-US" sz="2400" dirty="0"/>
                    </a:p>
                  </a:txBody>
                  <a:tcPr/>
                </a:tc>
              </a:tr>
              <a:tr h="647294">
                <a:tc>
                  <a:txBody>
                    <a:bodyPr/>
                    <a:lstStyle/>
                    <a:p>
                      <a:r>
                        <a:rPr lang="en-US" sz="2400" dirty="0" smtClean="0"/>
                        <a:t>England – White population</a:t>
                      </a:r>
                      <a:endParaRPr lang="en-US" sz="2400" dirty="0"/>
                    </a:p>
                  </a:txBody>
                  <a:tcPr/>
                </a:tc>
                <a:tc>
                  <a:txBody>
                    <a:bodyPr/>
                    <a:lstStyle/>
                    <a:p>
                      <a:r>
                        <a:rPr lang="en-US" sz="2400" dirty="0" smtClean="0"/>
                        <a:t>25%</a:t>
                      </a:r>
                      <a:endParaRPr lang="en-US" sz="2400" dirty="0"/>
                    </a:p>
                  </a:txBody>
                  <a:tcPr/>
                </a:tc>
              </a:tr>
              <a:tr h="1117247">
                <a:tc>
                  <a:txBody>
                    <a:bodyPr/>
                    <a:lstStyle/>
                    <a:p>
                      <a:r>
                        <a:rPr lang="en-US" sz="2400" dirty="0" smtClean="0"/>
                        <a:t>England – Bangladeshis and Pakistanis</a:t>
                      </a:r>
                      <a:endParaRPr lang="en-US" sz="2400" dirty="0"/>
                    </a:p>
                  </a:txBody>
                  <a:tcPr/>
                </a:tc>
                <a:tc>
                  <a:txBody>
                    <a:bodyPr/>
                    <a:lstStyle/>
                    <a:p>
                      <a:r>
                        <a:rPr lang="en-US" sz="2400" dirty="0" smtClean="0"/>
                        <a:t>36%</a:t>
                      </a:r>
                      <a:endParaRPr lang="en-US" sz="2400" dirty="0"/>
                    </a:p>
                  </a:txBody>
                  <a:tcPr/>
                </a:tc>
              </a:tr>
              <a:tr h="647294">
                <a:tc>
                  <a:txBody>
                    <a:bodyPr/>
                    <a:lstStyle/>
                    <a:p>
                      <a:r>
                        <a:rPr lang="en-US" sz="2400" dirty="0" smtClean="0"/>
                        <a:t>Bangladesh</a:t>
                      </a:r>
                      <a:endParaRPr lang="en-US" sz="2400" dirty="0"/>
                    </a:p>
                  </a:txBody>
                  <a:tcPr/>
                </a:tc>
                <a:tc>
                  <a:txBody>
                    <a:bodyPr/>
                    <a:lstStyle/>
                    <a:p>
                      <a:r>
                        <a:rPr lang="en-US" sz="2400" dirty="0" smtClean="0"/>
                        <a:t>40%</a:t>
                      </a:r>
                      <a:endParaRPr lang="en-US" sz="2400" dirty="0"/>
                    </a:p>
                  </a:txBody>
                  <a:tcPr/>
                </a:tc>
              </a:tr>
              <a:tr h="647294">
                <a:tc>
                  <a:txBody>
                    <a:bodyPr/>
                    <a:lstStyle/>
                    <a:p>
                      <a:r>
                        <a:rPr lang="en-US" sz="2400" dirty="0" smtClean="0"/>
                        <a:t>Pakistan</a:t>
                      </a:r>
                      <a:endParaRPr lang="en-US" sz="2400" dirty="0"/>
                    </a:p>
                  </a:txBody>
                  <a:tcPr/>
                </a:tc>
                <a:tc>
                  <a:txBody>
                    <a:bodyPr/>
                    <a:lstStyle/>
                    <a:p>
                      <a:r>
                        <a:rPr lang="en-US" sz="2400" dirty="0" smtClean="0"/>
                        <a:t>53%</a:t>
                      </a:r>
                      <a:endParaRPr lang="en-US" sz="2400" dirty="0"/>
                    </a:p>
                  </a:txBody>
                  <a:tcPr/>
                </a:tc>
              </a:tr>
            </a:tbl>
          </a:graphicData>
        </a:graphic>
      </p:graphicFrame>
    </p:spTree>
    <p:extLst>
      <p:ext uri="{BB962C8B-B14F-4D97-AF65-F5344CB8AC3E}">
        <p14:creationId xmlns:p14="http://schemas.microsoft.com/office/powerpoint/2010/main" val="3173370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dirty="0"/>
          </a:p>
        </p:txBody>
      </p:sp>
      <p:sp>
        <p:nvSpPr>
          <p:cNvPr id="7" name="Subtitle 6"/>
          <p:cNvSpPr>
            <a:spLocks noGrp="1"/>
          </p:cNvSpPr>
          <p:nvPr>
            <p:ph type="subTitle" idx="1"/>
          </p:nvPr>
        </p:nvSpPr>
        <p:spPr/>
        <p:txBody>
          <a:bodyPr/>
          <a:lstStyle/>
          <a:p>
            <a:r>
              <a:rPr lang="en-US" sz="6600" dirty="0" smtClean="0">
                <a:solidFill>
                  <a:srgbClr val="008000"/>
                </a:solidFill>
              </a:rPr>
              <a:t>Analysis</a:t>
            </a:r>
            <a:endParaRPr lang="en-US" sz="6600" dirty="0">
              <a:solidFill>
                <a:srgbClr val="008000"/>
              </a:solidFill>
            </a:endParaRPr>
          </a:p>
        </p:txBody>
      </p:sp>
    </p:spTree>
    <p:extLst>
      <p:ext uri="{BB962C8B-B14F-4D97-AF65-F5344CB8AC3E}">
        <p14:creationId xmlns:p14="http://schemas.microsoft.com/office/powerpoint/2010/main" val="3770956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6/6b/No_Smoking.svg/220px-No_Smoking.svg.png"/>
          <p:cNvPicPr>
            <a:picLocks noChangeAspect="1" noChangeArrowheads="1"/>
          </p:cNvPicPr>
          <p:nvPr/>
        </p:nvPicPr>
        <p:blipFill>
          <a:blip r:embed="rId3" cstate="print"/>
          <a:srcRect/>
          <a:stretch>
            <a:fillRect/>
          </a:stretch>
        </p:blipFill>
        <p:spPr bwMode="auto">
          <a:xfrm>
            <a:off x="6536872" y="924104"/>
            <a:ext cx="2209800" cy="2209800"/>
          </a:xfrm>
          <a:prstGeom prst="rect">
            <a:avLst/>
          </a:prstGeom>
          <a:noFill/>
        </p:spPr>
      </p:pic>
      <p:sp>
        <p:nvSpPr>
          <p:cNvPr id="3" name="Content Placeholder 2"/>
          <p:cNvSpPr>
            <a:spLocks noGrp="1"/>
          </p:cNvSpPr>
          <p:nvPr>
            <p:ph idx="1"/>
          </p:nvPr>
        </p:nvSpPr>
        <p:spPr>
          <a:xfrm>
            <a:off x="4644008" y="3789040"/>
            <a:ext cx="4176464" cy="2160240"/>
          </a:xfrm>
        </p:spPr>
        <p:txBody>
          <a:bodyPr>
            <a:noAutofit/>
          </a:bodyPr>
          <a:lstStyle/>
          <a:p>
            <a:pPr marL="0" indent="0">
              <a:spcBef>
                <a:spcPts val="1200"/>
              </a:spcBef>
              <a:spcAft>
                <a:spcPts val="600"/>
              </a:spcAft>
              <a:buNone/>
            </a:pPr>
            <a:r>
              <a:rPr lang="en-GB" sz="2400" dirty="0">
                <a:latin typeface="Albany AMT" panose="020B0604020202020204" pitchFamily="34" charset="0"/>
                <a:cs typeface="Albany AMT" panose="020B0604020202020204" pitchFamily="34" charset="0"/>
              </a:rPr>
              <a:t>Primary source of SHS exposure – homes &amp; </a:t>
            </a:r>
            <a:r>
              <a:rPr lang="en-GB" sz="2400" dirty="0" smtClean="0">
                <a:latin typeface="Albany AMT" panose="020B0604020202020204" pitchFamily="34" charset="0"/>
                <a:cs typeface="Albany AMT" panose="020B0604020202020204" pitchFamily="34" charset="0"/>
              </a:rPr>
              <a:t>cars</a:t>
            </a:r>
          </a:p>
          <a:p>
            <a:pPr>
              <a:spcBef>
                <a:spcPts val="1200"/>
              </a:spcBef>
              <a:spcAft>
                <a:spcPts val="600"/>
              </a:spcAft>
              <a:buFont typeface="Arial" panose="020B0604020202020204" pitchFamily="34" charset="0"/>
              <a:buChar char="•"/>
            </a:pPr>
            <a:endParaRPr lang="en-GB" sz="2400" dirty="0" smtClean="0">
              <a:latin typeface="Albany AMT" panose="020B0604020202020204" pitchFamily="34" charset="0"/>
              <a:cs typeface="Albany AMT" panose="020B0604020202020204" pitchFamily="34" charset="0"/>
            </a:endParaRPr>
          </a:p>
          <a:p>
            <a:pPr marL="342900" indent="-342900">
              <a:spcBef>
                <a:spcPts val="1200"/>
              </a:spcBef>
              <a:spcAft>
                <a:spcPts val="600"/>
              </a:spcAft>
              <a:buFont typeface="Arial" panose="020B0604020202020204" pitchFamily="34" charset="0"/>
              <a:buChar char="•"/>
            </a:pPr>
            <a:endParaRPr lang="en-GB" sz="2400" b="0" i="1" dirty="0">
              <a:latin typeface="Albany AMT" panose="020B0604020202020204" pitchFamily="34" charset="0"/>
              <a:cs typeface="Albany AMT" panose="020B0604020202020204" pitchFamily="34" charset="0"/>
            </a:endParaRPr>
          </a:p>
          <a:p>
            <a:pPr marL="0" indent="0">
              <a:spcBef>
                <a:spcPts val="1200"/>
              </a:spcBef>
              <a:spcAft>
                <a:spcPts val="600"/>
              </a:spcAft>
              <a:buNone/>
            </a:pPr>
            <a:endParaRPr lang="en-GB" sz="2400" b="0" i="1" dirty="0" smtClean="0"/>
          </a:p>
          <a:p>
            <a:pPr>
              <a:spcBef>
                <a:spcPts val="1200"/>
              </a:spcBef>
              <a:spcAft>
                <a:spcPts val="600"/>
              </a:spcAft>
            </a:pPr>
            <a:endParaRPr lang="en-GB" sz="2400" dirty="0"/>
          </a:p>
        </p:txBody>
      </p:sp>
      <p:pic>
        <p:nvPicPr>
          <p:cNvPr id="5" name="Picture 2" descr="http://nfs.stvfiles.com/imagebase/104/605x339/104031-project-research-reveals-dangers-of-smoking-in-cars.jpg"/>
          <p:cNvPicPr>
            <a:picLocks noChangeAspect="1" noChangeArrowheads="1"/>
          </p:cNvPicPr>
          <p:nvPr/>
        </p:nvPicPr>
        <p:blipFill>
          <a:blip r:embed="rId4" cstate="print"/>
          <a:srcRect/>
          <a:stretch>
            <a:fillRect/>
          </a:stretch>
        </p:blipFill>
        <p:spPr bwMode="auto">
          <a:xfrm>
            <a:off x="0" y="3284984"/>
            <a:ext cx="4451501" cy="3148056"/>
          </a:xfrm>
          <a:prstGeom prst="rect">
            <a:avLst/>
          </a:prstGeom>
          <a:noFill/>
        </p:spPr>
      </p:pic>
      <p:sp>
        <p:nvSpPr>
          <p:cNvPr id="2" name="TextBox 1"/>
          <p:cNvSpPr txBox="1"/>
          <p:nvPr/>
        </p:nvSpPr>
        <p:spPr>
          <a:xfrm>
            <a:off x="467544" y="1124744"/>
            <a:ext cx="6441375" cy="830997"/>
          </a:xfrm>
          <a:prstGeom prst="rect">
            <a:avLst/>
          </a:prstGeom>
          <a:noFill/>
        </p:spPr>
        <p:txBody>
          <a:bodyPr wrap="square" rtlCol="0">
            <a:spAutoFit/>
          </a:bodyPr>
          <a:lstStyle/>
          <a:p>
            <a:pPr eaLnBrk="0" hangingPunct="0">
              <a:spcBef>
                <a:spcPts val="1200"/>
              </a:spcBef>
              <a:spcAft>
                <a:spcPts val="600"/>
              </a:spcAft>
              <a:buClr>
                <a:srgbClr val="18453B"/>
              </a:buClr>
              <a:buSzPct val="65000"/>
            </a:pPr>
            <a:r>
              <a:rPr lang="en-US" sz="2400" dirty="0">
                <a:latin typeface="Albany AMT" panose="020B0604020202020204" pitchFamily="34" charset="0"/>
                <a:cs typeface="Albany AMT" panose="020B0604020202020204" pitchFamily="34" charset="0"/>
              </a:rPr>
              <a:t>Ban on smoking in indoor public places in many countries (in England 2007)</a:t>
            </a:r>
          </a:p>
        </p:txBody>
      </p:sp>
      <p:sp>
        <p:nvSpPr>
          <p:cNvPr id="6" name="TextBox 5"/>
          <p:cNvSpPr txBox="1"/>
          <p:nvPr/>
        </p:nvSpPr>
        <p:spPr>
          <a:xfrm>
            <a:off x="3275856" y="116632"/>
            <a:ext cx="3528392" cy="538609"/>
          </a:xfrm>
          <a:prstGeom prst="rect">
            <a:avLst/>
          </a:prstGeom>
          <a:noFill/>
        </p:spPr>
        <p:txBody>
          <a:bodyPr wrap="square" rtlCol="0">
            <a:spAutoFit/>
          </a:bodyPr>
          <a:lstStyle/>
          <a:p>
            <a:pPr>
              <a:spcBef>
                <a:spcPct val="20000"/>
              </a:spcBef>
              <a:buClr>
                <a:srgbClr val="18453B"/>
              </a:buClr>
              <a:buSzPct val="65000"/>
              <a:buFont typeface="Wingdings" pitchFamily="2" charset="2"/>
              <a:buNone/>
            </a:pPr>
            <a:r>
              <a:rPr lang="en-GB" sz="2900" b="1" dirty="0" smtClean="0">
                <a:solidFill>
                  <a:srgbClr val="FFFFFF"/>
                </a:solidFill>
                <a:latin typeface="Albany AMT" panose="020B0604020202020204" pitchFamily="34" charset="0"/>
                <a:cs typeface="Albany AMT" panose="020B0604020202020204" pitchFamily="34" charset="0"/>
              </a:rPr>
              <a:t>Analysis</a:t>
            </a:r>
            <a:endParaRPr lang="en-US" sz="2900" dirty="0">
              <a:solidFill>
                <a:srgbClr val="000000"/>
              </a:solidFill>
            </a:endParaRPr>
          </a:p>
        </p:txBody>
      </p:sp>
    </p:spTree>
    <p:extLst>
      <p:ext uri="{BB962C8B-B14F-4D97-AF65-F5344CB8AC3E}">
        <p14:creationId xmlns:p14="http://schemas.microsoft.com/office/powerpoint/2010/main" val="156694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HealthSciColourTheme">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fontScheme name="Custom 1">
      <a:majorFont>
        <a:latin typeface="Leitura Sans Grot 3"/>
        <a:ea typeface=""/>
        <a:cs typeface=""/>
      </a:majorFont>
      <a:minorFont>
        <a:latin typeface="Leitura Sans Grot 3"/>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1284</TotalTime>
  <Words>4200</Words>
  <Application>Microsoft Macintosh PowerPoint</Application>
  <PresentationFormat>On-screen Show (4:3)</PresentationFormat>
  <Paragraphs>392</Paragraphs>
  <Slides>41</Slides>
  <Notes>30</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Document</vt:lpstr>
      <vt:lpstr>Protecting Children from  Second-hand Smoke</vt:lpstr>
      <vt:lpstr>My disclosures (funding)</vt:lpstr>
      <vt:lpstr>Today’s talk</vt:lpstr>
      <vt:lpstr>York</vt:lpstr>
      <vt:lpstr>PowerPoint Presentation</vt:lpstr>
      <vt:lpstr>Problem</vt:lpstr>
      <vt:lpstr>Problem</vt:lpstr>
      <vt:lpstr>PowerPoint Presentation</vt:lpstr>
      <vt:lpstr>PowerPoint Presentation</vt:lpstr>
      <vt:lpstr>Analysis (Bangladeshis and Pakistanis living in England) </vt:lpstr>
      <vt:lpstr>Analysis (Bangladesh)</vt:lpstr>
      <vt:lpstr>   Analysis (Pakistan)</vt:lpstr>
      <vt:lpstr>PowerPoint Presentation</vt:lpstr>
      <vt:lpstr>Voluntary smoking restrictions works!</vt:lpstr>
      <vt:lpstr>Smoke Free Homes - Aim</vt:lpstr>
      <vt:lpstr>What is Smoke Free Home (SFH)?</vt:lpstr>
      <vt:lpstr>Pilot work </vt:lpstr>
      <vt:lpstr>Activities</vt:lpstr>
      <vt:lpstr>Findings</vt:lpstr>
      <vt:lpstr>Findings</vt:lpstr>
      <vt:lpstr>Children Learning About Second-hand Smoke (CLASS) in Bangladesh –  A cluster-randomised trial</vt:lpstr>
      <vt:lpstr>Aims &amp; Objectives </vt:lpstr>
      <vt:lpstr>PowerPoint Presentation</vt:lpstr>
      <vt:lpstr>Development</vt:lpstr>
      <vt:lpstr>Stage 1: Teacher to child</vt:lpstr>
      <vt:lpstr>Stage 2: Child to parent</vt:lpstr>
      <vt:lpstr>PowerPoint Presentation</vt:lpstr>
      <vt:lpstr>Research design</vt:lpstr>
      <vt:lpstr> Settings and Participants</vt:lpstr>
      <vt:lpstr>Allocation to intervention</vt:lpstr>
      <vt:lpstr>Outcomes </vt:lpstr>
      <vt:lpstr>PowerPoint Presentation</vt:lpstr>
      <vt:lpstr>Flow diagram </vt:lpstr>
      <vt:lpstr>Baseline characteristics</vt:lpstr>
      <vt:lpstr>Primary outcomes</vt:lpstr>
      <vt:lpstr>Outcomes</vt:lpstr>
      <vt:lpstr>Outcomes</vt:lpstr>
      <vt:lpstr>Discussion</vt:lpstr>
      <vt:lpstr>Discussion</vt:lpstr>
      <vt:lpstr>Conclusions </vt:lpstr>
      <vt:lpstr>Today’s talk</vt:lpstr>
    </vt:vector>
  </TitlesOfParts>
  <Company>EGU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john.blase</dc:creator>
  <cp:lastModifiedBy>Kamran Siddiqi</cp:lastModifiedBy>
  <cp:revision>125</cp:revision>
  <dcterms:created xsi:type="dcterms:W3CDTF">2011-03-17T11:00:22Z</dcterms:created>
  <dcterms:modified xsi:type="dcterms:W3CDTF">2014-02-25T17:14:33Z</dcterms:modified>
</cp:coreProperties>
</file>